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9" r:id="rId2"/>
    <p:sldId id="368" r:id="rId3"/>
    <p:sldId id="369" r:id="rId4"/>
    <p:sldId id="370" r:id="rId5"/>
    <p:sldId id="373" r:id="rId6"/>
    <p:sldId id="374" r:id="rId7"/>
    <p:sldId id="375" r:id="rId8"/>
    <p:sldId id="376" r:id="rId9"/>
    <p:sldId id="377" r:id="rId10"/>
    <p:sldId id="379" r:id="rId11"/>
    <p:sldId id="380" r:id="rId12"/>
    <p:sldId id="381" r:id="rId13"/>
    <p:sldId id="382" r:id="rId14"/>
    <p:sldId id="266" r:id="rId1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99CCFF"/>
    <a:srgbClr val="66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89E92-2BB3-4844-A4B5-27F3C360C10B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1B13C-B081-479C-BEDA-B736C57DA7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657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8260D-26DA-417D-AA7E-1DDA7CAA9F50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FDDE4D-090F-4D98-96E8-F70C53E6CA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90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DDE4D-090F-4D98-96E8-F70C53E6CA5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6721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DDE4D-090F-4D98-96E8-F70C53E6CA5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6721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DDE4D-090F-4D98-96E8-F70C53E6CA5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6721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DDE4D-090F-4D98-96E8-F70C53E6CA5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6721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CA528-EE71-44B6-8371-25ED6194E446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623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DDE4D-090F-4D98-96E8-F70C53E6CA5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672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DDE4D-090F-4D98-96E8-F70C53E6CA5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672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DDE4D-090F-4D98-96E8-F70C53E6CA5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672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DDE4D-090F-4D98-96E8-F70C53E6CA5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672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DDE4D-090F-4D98-96E8-F70C53E6CA5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672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DDE4D-090F-4D98-96E8-F70C53E6CA5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672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DDE4D-090F-4D98-96E8-F70C53E6CA5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6721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DDE4D-090F-4D98-96E8-F70C53E6CA5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672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7105-A572-459C-9C61-3352C9AFB47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CCC-C747-46A4-80D3-B0C1744D73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7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7105-A572-459C-9C61-3352C9AFB47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CCC-C747-46A4-80D3-B0C1744D73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442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7105-A572-459C-9C61-3352C9AFB47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CCC-C747-46A4-80D3-B0C1744D73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5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7105-A572-459C-9C61-3352C9AFB47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CCC-C747-46A4-80D3-B0C1744D73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81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7105-A572-459C-9C61-3352C9AFB47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CCC-C747-46A4-80D3-B0C1744D73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55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7105-A572-459C-9C61-3352C9AFB47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CCC-C747-46A4-80D3-B0C1744D73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55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7105-A572-459C-9C61-3352C9AFB47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CCC-C747-46A4-80D3-B0C1744D73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3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7105-A572-459C-9C61-3352C9AFB47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CCC-C747-46A4-80D3-B0C1744D73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66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7105-A572-459C-9C61-3352C9AFB47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CCC-C747-46A4-80D3-B0C1744D73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54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7105-A572-459C-9C61-3352C9AFB47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CCC-C747-46A4-80D3-B0C1744D73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69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7105-A572-459C-9C61-3352C9AFB47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CCC-C747-46A4-80D3-B0C1744D73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14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97105-A572-459C-9C61-3352C9AFB47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91CCC-C747-46A4-80D3-B0C1744D73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992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864095"/>
          </a:xfrm>
          <a:solidFill>
            <a:srgbClr val="336699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Finanční dopad optimalizace logistických procesů ve společnosti VLTAVA LABE MEDIA a.s.</a:t>
            </a:r>
            <a:endParaRPr lang="cs-CZ" sz="2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2" descr="C:\Users\mmyslikova\Desktop\logo VLM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54" y="6252178"/>
            <a:ext cx="1334442" cy="57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cs-CZ" sz="33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 v Českých Budějovicích</a:t>
            </a:r>
            <a:endParaRPr lang="cs-CZ" sz="33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536812" y="5013176"/>
            <a:ext cx="8229600" cy="115212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9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Autor diplomové práce: Bc. Michaela Myslíková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9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Vedoucí diplomové práce: doc. Ing. Marek </a:t>
            </a:r>
            <a:r>
              <a:rPr lang="cs-CZ" sz="1900" b="1" dirty="0" err="1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Vochozka</a:t>
            </a:r>
            <a:r>
              <a:rPr lang="cs-CZ" sz="19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MBA, Ph.D.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9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Oponent diplomové práce: doc. Ing. Bibiána Buková, Ph.D.</a:t>
            </a:r>
            <a:endParaRPr lang="cs-CZ" sz="19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445" y="6252178"/>
            <a:ext cx="619109" cy="64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621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4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Návrhy opatření</a:t>
            </a:r>
            <a:endParaRPr lang="cs-CZ" sz="4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Optimalizace tiskových desek</a:t>
            </a:r>
          </a:p>
          <a:p>
            <a:pPr>
              <a:lnSpc>
                <a:spcPct val="20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Snížení počtu mutovaných okresních stran novin</a:t>
            </a:r>
          </a:p>
          <a:p>
            <a:pPr>
              <a:lnSpc>
                <a:spcPct val="20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Zvýšení počtu nemutovaných krajských stran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=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kvalitnější obsah Deníku</a:t>
            </a:r>
          </a:p>
          <a:p>
            <a:pPr>
              <a:lnSpc>
                <a:spcPct val="20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Roční úspora 112 344 ks tiskových desek</a:t>
            </a:r>
          </a:p>
          <a:p>
            <a:pPr>
              <a:lnSpc>
                <a:spcPct val="20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Snížení nákladů na tisk o 2 135 000 Kč ročně</a:t>
            </a:r>
          </a:p>
          <a:p>
            <a:pPr>
              <a:lnSpc>
                <a:spcPct val="110000"/>
              </a:lnSpc>
            </a:pPr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10000"/>
              </a:lnSpc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2" descr="C:\Users\mmyslikova\Desktop\logo VLM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54" y="6252178"/>
            <a:ext cx="1334442" cy="57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445" y="6182549"/>
            <a:ext cx="619109" cy="64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561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4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Návrhy opatření</a:t>
            </a:r>
            <a:endParaRPr lang="cs-CZ" sz="4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Optimalizace remitendy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Optimalizace dodávek regionálního Deníku na prodejní místa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Zrušení dodávek na prodejní místa se 100% remitendou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=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významné snížení výrobních nákladů ročně o 1 751 464 Kč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Optimální přerozdělení distribuovaného nákladu - navýšení dodávek na vyprodaná prodejní místa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Zvýšení prodejnosti regionálních Deníku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Finanční přínos ročně 1 708 582 Kč</a:t>
            </a:r>
          </a:p>
          <a:p>
            <a:pPr>
              <a:lnSpc>
                <a:spcPct val="110000"/>
              </a:lnSpc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10000"/>
              </a:lnSpc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2" descr="C:\Users\mmyslikova\Desktop\logo VLM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54" y="6252178"/>
            <a:ext cx="1334442" cy="57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445" y="6182549"/>
            <a:ext cx="619109" cy="64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987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4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Návrhy opatření</a:t>
            </a:r>
            <a:endParaRPr lang="cs-CZ" sz="4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Zákaznické centrum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Sloučení současných dvou zákaznických center</a:t>
            </a:r>
          </a:p>
          <a:p>
            <a:pPr lvl="1">
              <a:lnSpc>
                <a:spcPct val="150000"/>
              </a:lnSpc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Snížení počtu zaměstnanců</a:t>
            </a:r>
          </a:p>
          <a:p>
            <a:pPr lvl="1">
              <a:lnSpc>
                <a:spcPct val="150000"/>
              </a:lnSpc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Úspora mzdových prostředků </a:t>
            </a: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 2 </a:t>
            </a: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355 720 Kč </a:t>
            </a: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ročně</a:t>
            </a:r>
            <a:endParaRPr lang="cs-CZ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lnSpc>
                <a:spcPct val="150000"/>
              </a:lnSpc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Zlepšení kvality řízení, kontroly a reportingu.</a:t>
            </a:r>
          </a:p>
          <a:p>
            <a:pPr>
              <a:lnSpc>
                <a:spcPct val="110000"/>
              </a:lnSpc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Regionální distribuce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Stanovení týdenního plánu schůzek u zákazníků</a:t>
            </a:r>
          </a:p>
          <a:p>
            <a:pPr>
              <a:lnSpc>
                <a:spcPct val="11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Stanovení měsíčního plánu nového předplatného</a:t>
            </a:r>
          </a:p>
          <a:p>
            <a:pPr lvl="1">
              <a:lnSpc>
                <a:spcPct val="110000"/>
              </a:lnSpc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Zvýšení tržeb z nového předplatného o 1 161 </a:t>
            </a: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844 Kč</a:t>
            </a:r>
            <a:endParaRPr lang="cs-CZ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10000"/>
              </a:lnSpc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2" descr="C:\Users\mmyslikova\Desktop\logo VLM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54" y="6252178"/>
            <a:ext cx="1334442" cy="57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445" y="6182549"/>
            <a:ext cx="619109" cy="64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512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4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Doplňující dotazy </a:t>
            </a:r>
            <a:endParaRPr lang="cs-CZ" sz="4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Vedoucího:</a:t>
            </a:r>
          </a:p>
          <a:p>
            <a:pPr marL="0" indent="0"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 Jak stanovujete náklady na remitendu? Zahrnují pouze náklady na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”výrobu”? Nebo 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je určujete podle prodejní ceny? Nebo zahrnují i podíl na úhradě nepřímých nákladů?</a:t>
            </a: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 Popište úplnou kalkulaci ceny jednoho výtisku Deníku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0" indent="0">
              <a:buNone/>
            </a:pPr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Oponenta</a:t>
            </a:r>
          </a:p>
          <a:p>
            <a:pPr marL="0" indent="0">
              <a:buNone/>
            </a:pP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1. Uveďte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dôvod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nevyužitia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nových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technológií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vo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výrobe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najmä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Vašu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jednosmernú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racionalizáciu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/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minimalizáciu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jestvujúcich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nákladov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  <a:p>
            <a:pPr marL="0" indent="0">
              <a:buNone/>
            </a:pP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Vysvetlite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neúplnosť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analýzy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distribúcie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denníkov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najmä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web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verziu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denníkov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0" indent="0">
              <a:buNone/>
            </a:pP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3. Stanovte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ďalšie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možnosti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využitia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outsourcingu v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spoločnosti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, v oblasti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podnikovej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logistiky.</a:t>
            </a: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2" descr="C:\Users\mmyslikova\Desktop\logo VLM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54" y="6252178"/>
            <a:ext cx="1334442" cy="57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445" y="6182549"/>
            <a:ext cx="619109" cy="64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487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0" y="1556792"/>
            <a:ext cx="9144000" cy="2664295"/>
          </a:xfrm>
          <a:prstGeom prst="rect">
            <a:avLst/>
          </a:prstGeom>
          <a:solidFill>
            <a:schemeClr val="bg2"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60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Děkuji za pozornost</a:t>
            </a:r>
            <a:endParaRPr lang="cs-CZ" sz="60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2" descr="C:\Users\mmyslikova\Desktop\logo VLM_rg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54" y="6252178"/>
            <a:ext cx="1334442" cy="57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445" y="6252178"/>
            <a:ext cx="619109" cy="64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008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Autofit/>
          </a:bodyPr>
          <a:lstStyle/>
          <a:p>
            <a:pPr algn="l"/>
            <a:r>
              <a:rPr lang="cs-CZ" sz="4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Důvody výběru daného tématu</a:t>
            </a:r>
            <a:endParaRPr lang="cs-CZ" sz="4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2" descr="C:\Users\mmyslikova\Desktop\logo VLM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54" y="6252178"/>
            <a:ext cx="1334442" cy="57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445" y="6182549"/>
            <a:ext cx="619109" cy="64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Znalost popisované problematiky</a:t>
            </a:r>
          </a:p>
          <a:p>
            <a:pPr>
              <a:lnSpc>
                <a:spcPct val="25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Dlouholetá praxe v oboru</a:t>
            </a:r>
          </a:p>
          <a:p>
            <a:pPr>
              <a:lnSpc>
                <a:spcPct val="25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Aktuálnost řešení optimalizace logistických procesů ve společnosti</a:t>
            </a:r>
          </a:p>
          <a:p>
            <a:pPr>
              <a:lnSpc>
                <a:spcPct val="25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Možnost realizace navrhovaných opatření v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praxi</a:t>
            </a:r>
          </a:p>
          <a:p>
            <a:pPr marL="0" indent="0">
              <a:lnSpc>
                <a:spcPct val="250000"/>
              </a:lnSpc>
              <a:buNone/>
            </a:pPr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4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Autofit/>
          </a:bodyPr>
          <a:lstStyle/>
          <a:p>
            <a:pPr algn="l"/>
            <a:r>
              <a:rPr lang="cs-CZ" sz="4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Cíl práce</a:t>
            </a:r>
            <a:endParaRPr lang="cs-CZ" sz="4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2" descr="C:\Users\mmyslikova\Desktop\logo VLM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54" y="6252178"/>
            <a:ext cx="1334442" cy="57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445" y="6182549"/>
            <a:ext cx="619109" cy="64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Cílem práce je analyzovat logistické procesy ve vybraném podniku, </a:t>
            </a:r>
            <a:r>
              <a:rPr lang="cs-CZ" sz="2000" dirty="0" smtClean="0"/>
              <a:t>následně tyto </a:t>
            </a:r>
            <a:r>
              <a:rPr lang="cs-CZ" sz="2000" dirty="0"/>
              <a:t>procesy optimalizovat a efekt vyčíslit v podobě nižších </a:t>
            </a:r>
            <a:r>
              <a:rPr lang="cs-CZ" sz="2000" dirty="0" smtClean="0"/>
              <a:t>nákladů.</a:t>
            </a:r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01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Autofit/>
          </a:bodyPr>
          <a:lstStyle/>
          <a:p>
            <a:pPr algn="l"/>
            <a:r>
              <a:rPr lang="cs-CZ" sz="4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Úvod do problematiky</a:t>
            </a:r>
            <a:endParaRPr lang="cs-CZ" sz="4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2" descr="C:\Users\mmyslikova\Desktop\logo VLM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54" y="6252178"/>
            <a:ext cx="1334442" cy="57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445" y="6182549"/>
            <a:ext cx="619109" cy="64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Popis logistických procesů vedoucích ke vzniku, distribuci a prodeji regionálních Deníků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Analýzy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popsaných logistických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procesů</a:t>
            </a:r>
          </a:p>
          <a:p>
            <a:pPr lvl="1"/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Výrobních nákladů regionálních Deníků</a:t>
            </a:r>
          </a:p>
          <a:p>
            <a:pPr lvl="1"/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Nákladů na tiskové desky</a:t>
            </a:r>
          </a:p>
          <a:p>
            <a:pPr lvl="1"/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Zásobení prodejních míst</a:t>
            </a:r>
          </a:p>
          <a:p>
            <a:pPr lvl="1"/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Prodejnosti a remitendy</a:t>
            </a:r>
          </a:p>
          <a:p>
            <a:pPr lvl="1"/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Zákaznického centra</a:t>
            </a:r>
          </a:p>
          <a:p>
            <a:pPr lvl="1"/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Oddělení regionální distribuce</a:t>
            </a:r>
          </a:p>
          <a:p>
            <a:pPr lvl="1"/>
            <a:endParaRPr lang="cs-CZ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Návrh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optimalizace na základě výsledků analýz logistických procesů.</a:t>
            </a: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Vyčíslení finančního dopadu navrhovaných opatření pro společnost.</a:t>
            </a: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99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4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Představení společnosti</a:t>
            </a:r>
            <a:endParaRPr lang="cs-CZ" sz="4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Společnost VLTAVA LABE MEDIA a.s. již více než 20 let na mediálním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trhu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Vydává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71 regionálních Deníků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Téměř 1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000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zaměstnanců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655 000 čtenářů denně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Nejvyšší průměrný prodaný počet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výtisků denně</a:t>
            </a: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2" descr="C:\Users\mmyslikova\Desktop\logo VLM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54" y="6252178"/>
            <a:ext cx="1334442" cy="57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445" y="6182549"/>
            <a:ext cx="619109" cy="64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233" y="3821229"/>
            <a:ext cx="4968552" cy="236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39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Autofit/>
          </a:bodyPr>
          <a:lstStyle/>
          <a:p>
            <a:pPr algn="l"/>
            <a:r>
              <a:rPr lang="cs-CZ" sz="4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Proces tvorby, výroby a distribuce regionálních Deníků</a:t>
            </a:r>
            <a:endParaRPr lang="cs-CZ" sz="4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2" descr="C:\Users\mmyslikova\Desktop\logo VLM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54" y="6252178"/>
            <a:ext cx="1334442" cy="57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445" y="6182549"/>
            <a:ext cx="619109" cy="64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Obrázek 5" descr="C:\Users\mmyslikova\Desktop\ŠKOLA 2014\podklady pro diplomku\vyroba-novin-2_denik-600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907" y="1361121"/>
            <a:ext cx="6698501" cy="48214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081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4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Analýza tiskových nákladů</a:t>
            </a:r>
            <a:endParaRPr lang="cs-CZ" sz="4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818656" cy="45259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71 regionálních mutací </a:t>
            </a:r>
          </a:p>
          <a:p>
            <a:pPr>
              <a:lnSpc>
                <a:spcPct val="20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Časová náročnost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400 000 tiskových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desek ročně</a:t>
            </a: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200000"/>
              </a:lnSpc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Náklady téměř </a:t>
            </a:r>
          </a:p>
          <a:p>
            <a:pPr marL="0" indent="0"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7 000 000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Kč ročně</a:t>
            </a: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94 % mutované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okresní strany</a:t>
            </a:r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2" descr="C:\Users\mmyslikova\Desktop\logo VLM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54" y="6252178"/>
            <a:ext cx="1334442" cy="57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445" y="6182549"/>
            <a:ext cx="619109" cy="64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992" y="1844824"/>
            <a:ext cx="5728014" cy="3441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809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4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Analýza prodejnosti - remitenda</a:t>
            </a:r>
            <a:endParaRPr lang="cs-CZ" sz="4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746648" cy="4525963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11 831 prodejních míst</a:t>
            </a: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446 vyprodaných prodejních míst</a:t>
            </a: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1 063 prodejních míst se 100% remitendou</a:t>
            </a: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2" descr="C:\Users\mmyslikova\Desktop\logo VLM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54" y="6252178"/>
            <a:ext cx="1334442" cy="57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445" y="6182549"/>
            <a:ext cx="619109" cy="64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1235" y="1700808"/>
            <a:ext cx="5614756" cy="3376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227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4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Analýza oddělení distribuce</a:t>
            </a:r>
            <a:endParaRPr lang="cs-CZ" sz="4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Zákaznické centrum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Dvě zákaznická centra se stejnou náplní práce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Roční mzdové náklady 4 711 440 Kč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Vytíženost operátorek pouze na 50%</a:t>
            </a: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Oddělení regionální distribuce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Využití pracovní doby pouze na 59%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Minimální využitý čas na aktivní obchodní činnost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Není stanoven plán počtu nových předplatitelů</a:t>
            </a: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2" descr="C:\Users\mmyslikova\Desktop\logo VLM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54" y="6252178"/>
            <a:ext cx="1334442" cy="57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445" y="6182549"/>
            <a:ext cx="619109" cy="64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239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2835</TotalTime>
  <Words>549</Words>
  <Application>Microsoft Office PowerPoint</Application>
  <PresentationFormat>Předvádění na obrazovce (4:3)</PresentationFormat>
  <Paragraphs>136</Paragraphs>
  <Slides>14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Vysoká škola technická a ekonomická v Českých Budějovicích</vt:lpstr>
      <vt:lpstr>Důvody výběru daného tématu</vt:lpstr>
      <vt:lpstr>Cíl práce</vt:lpstr>
      <vt:lpstr>Úvod do problematiky</vt:lpstr>
      <vt:lpstr>Představení společnosti</vt:lpstr>
      <vt:lpstr>Proces tvorby, výroby a distribuce regionálních Deníků</vt:lpstr>
      <vt:lpstr>Analýza tiskových nákladů</vt:lpstr>
      <vt:lpstr>Analýza prodejnosti - remitenda</vt:lpstr>
      <vt:lpstr>Analýza oddělení distribuce</vt:lpstr>
      <vt:lpstr>Návrhy opatření</vt:lpstr>
      <vt:lpstr>Návrhy opatření</vt:lpstr>
      <vt:lpstr>Návrhy opatření</vt:lpstr>
      <vt:lpstr>Doplňující dotazy </vt:lpstr>
      <vt:lpstr>Prezentace aplikace PowerPoint</vt:lpstr>
    </vt:vector>
  </TitlesOfParts>
  <Company>VLTAVA-LABE-PRESS,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</dc:title>
  <dc:creator>Balurovová Aneta</dc:creator>
  <cp:lastModifiedBy>Myslíková Michaela</cp:lastModifiedBy>
  <cp:revision>229</cp:revision>
  <cp:lastPrinted>2016-03-14T06:29:51Z</cp:lastPrinted>
  <dcterms:created xsi:type="dcterms:W3CDTF">2015-03-03T12:43:13Z</dcterms:created>
  <dcterms:modified xsi:type="dcterms:W3CDTF">2017-06-13T15:18:28Z</dcterms:modified>
</cp:coreProperties>
</file>