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5" r:id="rId5"/>
    <p:sldId id="322" r:id="rId6"/>
    <p:sldId id="310" r:id="rId7"/>
    <p:sldId id="320" r:id="rId8"/>
    <p:sldId id="323" r:id="rId9"/>
    <p:sldId id="324" r:id="rId10"/>
    <p:sldId id="325" r:id="rId11"/>
    <p:sldId id="326" r:id="rId12"/>
    <p:sldId id="331" r:id="rId13"/>
    <p:sldId id="328" r:id="rId14"/>
    <p:sldId id="329" r:id="rId15"/>
    <p:sldId id="330" r:id="rId16"/>
    <p:sldId id="321" r:id="rId17"/>
  </p:sldIdLst>
  <p:sldSz cx="12188825" cy="6858000"/>
  <p:notesSz cx="6858000" cy="9144000"/>
  <p:custDataLst>
    <p:tags r:id="rId20"/>
  </p:custDataLst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69" autoAdjust="0"/>
    <p:restoredTop sz="94629" autoAdjust="0"/>
  </p:normalViewPr>
  <p:slideViewPr>
    <p:cSldViewPr showGuides="1">
      <p:cViewPr varScale="1">
        <p:scale>
          <a:sx n="112" d="100"/>
          <a:sy n="112" d="100"/>
        </p:scale>
        <p:origin x="144" y="19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280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348D6A5-469F-4FA4-A147-C8B8EC25BB7B}" type="datetime1">
              <a:rPr lang="cs-CZ" smtClean="0"/>
              <a:t>12.6.2017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C13C5B1F-949B-4DD0-A78B-C3911861FAC0}" type="datetime1">
              <a:rPr lang="cs-CZ" smtClean="0"/>
              <a:pPr/>
              <a:t>12.6.2017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4641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7557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4279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1660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9980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711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7120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4842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8829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9525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3891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4162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9697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38E88FA-03BA-466C-A785-263DBDDF76AF}" type="datetime1">
              <a:rPr lang="cs-CZ" smtClean="0"/>
              <a:pPr/>
              <a:t>12.6.2017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1632F33-0CE4-4426-B155-942568323885}" type="datetime1">
              <a:rPr lang="cs-CZ" smtClean="0"/>
              <a:pPr/>
              <a:t>12.6.2017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4F768CF-40C9-4CCB-A5B6-101C357967EB}" type="datetime1">
              <a:rPr lang="cs-CZ" smtClean="0"/>
              <a:pPr/>
              <a:t>12.6.2017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E454EE-2776-40D2-8F3A-58A2663BD743}" type="datetime1">
              <a:rPr lang="cs-CZ" smtClean="0"/>
              <a:pPr/>
              <a:t>12.6.2017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BE2C431-4968-4F85-98D6-1884889B2565}" type="datetime1">
              <a:rPr lang="cs-CZ" smtClean="0"/>
              <a:pPr/>
              <a:t>12.6.2017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8D6EBF-ADC2-4F30-BC6A-A20FAC67007C}" type="datetime1">
              <a:rPr lang="cs-CZ" smtClean="0"/>
              <a:pPr/>
              <a:t>12.6.2017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95A79ED-9CD6-4E90-BFEC-409C943DCE9C}" type="datetime1">
              <a:rPr lang="cs-CZ" smtClean="0"/>
              <a:pPr/>
              <a:t>12.6.2017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BF75E63-51FD-47E4-B1B0-45F3B67E9D92}" type="datetime1">
              <a:rPr lang="cs-CZ" smtClean="0"/>
              <a:pPr/>
              <a:t>12.6.2017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68C4448-F86C-4FF0-A830-90C17E875AEE}" type="datetime1">
              <a:rPr lang="cs-CZ" smtClean="0"/>
              <a:pPr/>
              <a:t>12.6.2017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C2064F1-6E9E-4327-9AE7-D6E65D88A80E}" type="datetime1">
              <a:rPr lang="cs-CZ" smtClean="0"/>
              <a:pPr/>
              <a:t>12.6.2017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9FFC4-6E08-4C95-BBE6-CC62724D5D23}" type="datetime1">
              <a:rPr lang="cs-CZ" smtClean="0"/>
              <a:pPr/>
              <a:t>12.6.2017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909836" y="476672"/>
            <a:ext cx="7344816" cy="3528392"/>
          </a:xfrm>
        </p:spPr>
        <p:txBody>
          <a:bodyPr rtlCol="0">
            <a:normAutofit/>
          </a:bodyPr>
          <a:lstStyle/>
          <a:p>
            <a:r>
              <a:rPr lang="sv-SE" sz="6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Specifika </a:t>
            </a:r>
            <a:r>
              <a:rPr lang="sv-SE" sz="6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logistiky</a:t>
            </a:r>
            <a:r>
              <a:rPr lang="cs-CZ" sz="6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cs-CZ" sz="6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sv-SE" sz="6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ve farmaceutickém</a:t>
            </a:r>
            <a:r>
              <a:rPr lang="cs-CZ" sz="6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cs-CZ" sz="6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sv-SE" sz="6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průmyslu</a:t>
            </a:r>
            <a:r>
              <a:rPr lang="cs-CZ" sz="6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cs-CZ" sz="6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sv-SE" sz="6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(konkrétní </a:t>
            </a:r>
            <a:r>
              <a:rPr lang="sv-SE" sz="6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firmy)</a:t>
            </a:r>
            <a:endParaRPr lang="cs-CZ" sz="6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Nadpis 12"/>
          <p:cNvSpPr txBox="1">
            <a:spLocks/>
          </p:cNvSpPr>
          <p:nvPr/>
        </p:nvSpPr>
        <p:spPr>
          <a:xfrm>
            <a:off x="913888" y="4221088"/>
            <a:ext cx="8856984" cy="16561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2400" b="1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Vypracoval: </a:t>
            </a:r>
            <a:r>
              <a:rPr lang="cs-CZ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Bc. Jan Mádl</a:t>
            </a:r>
          </a:p>
          <a:p>
            <a:pPr>
              <a:lnSpc>
                <a:spcPct val="100000"/>
              </a:lnSpc>
            </a:pPr>
            <a:r>
              <a:rPr lang="cs-CZ" sz="2400" b="1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Vedoucí práce: </a:t>
            </a:r>
            <a:r>
              <a:rPr lang="cs-CZ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doc. Ing. Marek </a:t>
            </a:r>
            <a:r>
              <a:rPr lang="cs-CZ" sz="24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Vochozka</a:t>
            </a:r>
            <a:r>
              <a:rPr lang="cs-CZ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, MBA, Ph.D</a:t>
            </a:r>
            <a:r>
              <a:rPr lang="cs-CZ" sz="2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cs-CZ" sz="2400" b="1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Oponent: </a:t>
            </a:r>
            <a:r>
              <a:rPr lang="cs-CZ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Ing. Lenka Černá, PhD.</a:t>
            </a:r>
          </a:p>
          <a:p>
            <a:pPr>
              <a:lnSpc>
                <a:spcPct val="100000"/>
              </a:lnSpc>
            </a:pPr>
            <a:endParaRPr lang="cs-CZ" sz="2400" dirty="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837828" y="6237312"/>
            <a:ext cx="10572000" cy="53846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Vysoká 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škola technická a ekonomická v Českých </a:t>
            </a:r>
            <a:r>
              <a:rPr lang="cs-CZ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Budějovicích</a:t>
            </a:r>
          </a:p>
          <a:p>
            <a:endParaRPr lang="cs-CZ" sz="2400" b="1" dirty="0" smtClean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6125822"/>
            <a:ext cx="647724" cy="64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413892" y="476672"/>
            <a:ext cx="9144001" cy="671736"/>
          </a:xfrm>
        </p:spPr>
        <p:txBody>
          <a:bodyPr rtlCol="0">
            <a:normAutofit/>
          </a:bodyPr>
          <a:lstStyle/>
          <a:p>
            <a:r>
              <a:rPr lang="cs-CZ" b="1" dirty="0" smtClean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Stručné závěrečné shrnutí</a:t>
            </a:r>
            <a:endParaRPr lang="cs-CZ" b="1" dirty="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197868" y="1412776"/>
            <a:ext cx="10729192" cy="5328592"/>
          </a:xfrm>
        </p:spPr>
        <p:txBody>
          <a:bodyPr rtlCol="0">
            <a:noAutofit/>
          </a:bodyPr>
          <a:lstStyle/>
          <a:p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Návrhy, které by vedly ke zlepšení problematických úseků, se nakonec netýkaly pouze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Pharmacialis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jak se původně předpokládalo. Velkou odezvu měly provedené analýzy i u druhé zkoumané firmy, která v práci slouží hlavně jako protiklad ke zkoumané farmaceutické oblasti a byla spíše </a:t>
            </a:r>
            <a:r>
              <a:rPr lang="cs-CZ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doplňkem 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k hlavnímu řešenému </a:t>
            </a:r>
            <a:r>
              <a:rPr lang="cs-CZ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problému.</a:t>
            </a:r>
          </a:p>
          <a:p>
            <a:r>
              <a:rPr lang="cs-CZ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Doporučení pro farmaceutickou firmu ve firmě přijali a delegovali zodpovědným manažerům, kteří provádí první kroky pro implementaci - v současnosti započala na regionální úrovni analýza preskripce, která by mohla ovlivnit současné limity distribuovaných léčiv pro lékárny.</a:t>
            </a:r>
          </a:p>
          <a:p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Závěrem lze konstatovat, že výzkumná otázka byla zodpovězena, hypotézy vyvráceny a cíl práce byl naplněn. </a:t>
            </a:r>
            <a:endParaRPr lang="cs-CZ" sz="20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cs-CZ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Podařilo 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se identifikovat odlišnosti specifického odvětví logistiky ve farmacii a na konkrétním příkladu vyhodnotit efektivitu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outsourcovaných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logistických služeb, vysoce odborně profilovaných právě na zacházení s léčivy. </a:t>
            </a:r>
            <a:endParaRPr lang="cs-CZ" sz="20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cs-CZ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Splněny 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byly i dílčí cíle, které </a:t>
            </a:r>
            <a:r>
              <a:rPr lang="cs-CZ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mimo jiné 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reflektovaly aktuální problematiku reexportu, práce přinesla i v tomto směru návrh na zlepšení situace pro zkoumanou farmaceutickou firmu. </a:t>
            </a:r>
          </a:p>
          <a:p>
            <a:endParaRPr lang="cs-CZ" sz="2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05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413892" y="476672"/>
            <a:ext cx="9144001" cy="671736"/>
          </a:xfrm>
        </p:spPr>
        <p:txBody>
          <a:bodyPr rtlCol="0">
            <a:normAutofit/>
          </a:bodyPr>
          <a:lstStyle/>
          <a:p>
            <a:r>
              <a:rPr lang="cs-CZ" b="1" dirty="0" smtClean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Otázky vedoucího</a:t>
            </a:r>
            <a:endParaRPr lang="cs-CZ" b="1" dirty="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125860" y="1412776"/>
            <a:ext cx="10153128" cy="4114801"/>
          </a:xfrm>
        </p:spPr>
        <p:txBody>
          <a:bodyPr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Zobecněte </a:t>
            </a:r>
            <a:r>
              <a:rPr lang="cs-CZ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výsledky své práce do podoby doporučení pro firmy </a:t>
            </a:r>
            <a:r>
              <a:rPr lang="cs-CZ" sz="2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zabývající se </a:t>
            </a:r>
            <a:r>
              <a:rPr lang="cs-CZ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logistikou v oblasti farmacie.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Zkuste </a:t>
            </a:r>
            <a:r>
              <a:rPr lang="cs-CZ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zhodnotit přínos Vašich doporučení pro logistiku ve farmaceutickém průmyslu (</a:t>
            </a:r>
            <a:r>
              <a:rPr lang="cs-CZ" sz="2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jak věcně</a:t>
            </a:r>
            <a:r>
              <a:rPr lang="cs-CZ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tak finančně).</a:t>
            </a:r>
            <a:endParaRPr lang="cs-CZ" sz="2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18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413892" y="476672"/>
            <a:ext cx="9144001" cy="671736"/>
          </a:xfrm>
        </p:spPr>
        <p:txBody>
          <a:bodyPr rtlCol="0">
            <a:normAutofit/>
          </a:bodyPr>
          <a:lstStyle/>
          <a:p>
            <a:r>
              <a:rPr lang="cs-CZ" b="1" dirty="0" smtClean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Otázky oponenta</a:t>
            </a:r>
            <a:endParaRPr lang="cs-CZ" b="1" dirty="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981843" y="1340768"/>
            <a:ext cx="11017225" cy="5112567"/>
          </a:xfrm>
        </p:spPr>
        <p:txBody>
          <a:bodyPr rtlCol="0">
            <a:noAutofit/>
          </a:bodyPr>
          <a:lstStyle/>
          <a:p>
            <a:pPr marL="432000" indent="-4320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cs-CZ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Je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uplatniteľná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vo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Vašej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analyzovanej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firme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Pharmacialis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oblasť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riadenia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- Supply </a:t>
            </a:r>
            <a:r>
              <a:rPr lang="cs-CZ" sz="20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Chain</a:t>
            </a:r>
            <a:r>
              <a:rPr lang="cs-CZ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Management 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(SCM)?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Ak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áno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aký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prínos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by to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prinieslo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firme?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Aké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čiastkové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kroky by </a:t>
            </a:r>
            <a:r>
              <a:rPr lang="cs-CZ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bolo nutné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uskutočniť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aby SCM zlepšilo procesy v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sledovanej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firme a zabezpečilo </a:t>
            </a:r>
            <a:r>
              <a:rPr lang="cs-CZ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schopnost </a:t>
            </a:r>
            <a:r>
              <a:rPr lang="cs-CZ" sz="20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lepšie</a:t>
            </a:r>
            <a:r>
              <a:rPr lang="cs-CZ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reagovať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na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požiadavky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zákazníka?</a:t>
            </a:r>
          </a:p>
          <a:p>
            <a:pPr marL="432000" indent="-4320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cs-CZ" sz="20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Aký</a:t>
            </a:r>
            <a:r>
              <a:rPr lang="cs-CZ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je praktický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prínos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Vami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vykonanej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komparácie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logistického procesu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farmaceutickej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firmy a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výrobnej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firmy v oblasti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kancelárskych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potrieb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?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Ovplyvnila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táto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komparatívna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analýza návrh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opatrení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v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diplomovej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práci?</a:t>
            </a:r>
          </a:p>
          <a:p>
            <a:pPr marL="432000" indent="-4320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cs-CZ" sz="20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Cieľom</a:t>
            </a:r>
            <a:r>
              <a:rPr lang="cs-CZ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Vašej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práce bol aj návrh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optimalizačných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opatrení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(tak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ako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je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zadefinované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v </a:t>
            </a:r>
            <a:r>
              <a:rPr lang="cs-CZ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zadaní práce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), prosím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vysvetlite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aké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boli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Vami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navrhované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optimalizačné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opatrenia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ktoré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vyplynuli z 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vykonaných analýz?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Nie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tie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opatrenia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ktoré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firma už aplikovala v minulosti (</a:t>
            </a:r>
            <a:r>
              <a:rPr lang="cs-CZ" sz="20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napr</a:t>
            </a:r>
            <a:r>
              <a:rPr lang="cs-CZ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cs-CZ" sz="20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informačný</a:t>
            </a:r>
            <a:r>
              <a:rPr lang="cs-CZ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systém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novej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generácie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) a vy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ste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opísali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len výhody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tohto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kroku</a:t>
            </a:r>
            <a:r>
              <a:rPr lang="cs-CZ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 marL="432000" indent="-4320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cs-CZ" sz="20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Zo</a:t>
            </a:r>
            <a:r>
              <a:rPr lang="cs-CZ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záveru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vyplynulo, že vaše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odporúčania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/návrhy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ste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konzultovali s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predstaviteľmi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firmy „</a:t>
            </a:r>
            <a:r>
              <a:rPr lang="cs-CZ" sz="20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Pharmacialis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„.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Čo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by to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pre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túto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firmu znamenalo z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hľadiska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vzniknutých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nákladov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?</a:t>
            </a:r>
          </a:p>
          <a:p>
            <a:pPr marL="432000" indent="-4320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cs-CZ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Sú 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Vaše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odporúčania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/návrhy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aplikovateľné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len v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podmienkach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skúmanej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firmy,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alebo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20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uplatniteľnosť</a:t>
            </a:r>
            <a:r>
              <a:rPr lang="cs-CZ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je 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aj u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iných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farmaceutických </a:t>
            </a:r>
            <a:r>
              <a:rPr lang="cs-CZ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firiem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?</a:t>
            </a:r>
            <a:endParaRPr lang="cs-CZ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83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2523428" y="2780928"/>
            <a:ext cx="7344816" cy="1008112"/>
          </a:xfrm>
        </p:spPr>
        <p:txBody>
          <a:bodyPr rtlCol="0">
            <a:normAutofit/>
          </a:bodyPr>
          <a:lstStyle/>
          <a:p>
            <a:r>
              <a:rPr lang="cs-CZ" sz="6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Děkuji za pozornost.</a:t>
            </a:r>
            <a:endParaRPr lang="cs-CZ" sz="6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851004" y="6237312"/>
            <a:ext cx="10572000" cy="53846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Vysoká </a:t>
            </a:r>
            <a:r>
              <a:rPr lang="cs-CZ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škola technická a ekonomická v Českých </a:t>
            </a:r>
            <a:r>
              <a:rPr lang="cs-CZ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Budějovicích</a:t>
            </a:r>
          </a:p>
          <a:p>
            <a:endParaRPr lang="cs-CZ" sz="2400" b="1" dirty="0" smtClean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6125822"/>
            <a:ext cx="647724" cy="64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6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413892" y="476672"/>
            <a:ext cx="9144001" cy="671736"/>
          </a:xfrm>
        </p:spPr>
        <p:txBody>
          <a:bodyPr rtlCol="0">
            <a:normAutofit/>
          </a:bodyPr>
          <a:lstStyle/>
          <a:p>
            <a:r>
              <a:rPr lang="cs-CZ" b="1" dirty="0" smtClean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Struktura prezentace</a:t>
            </a:r>
            <a:endParaRPr lang="cs-CZ" b="1" dirty="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413892" y="1556792"/>
            <a:ext cx="9134391" cy="4114801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cs-CZ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Motivace a důvody k řešení daného problému</a:t>
            </a:r>
          </a:p>
          <a:p>
            <a:pPr rtl="0"/>
            <a:r>
              <a:rPr lang="cs-CZ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Cíl práce</a:t>
            </a:r>
          </a:p>
          <a:p>
            <a:pPr rtl="0"/>
            <a:r>
              <a:rPr lang="cs-CZ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Úvod do problematiky logistiky ve farmacii</a:t>
            </a:r>
          </a:p>
          <a:p>
            <a:pPr rtl="0"/>
            <a:r>
              <a:rPr lang="cs-CZ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Hypotézy a výzkumná otázka</a:t>
            </a:r>
          </a:p>
          <a:p>
            <a:pPr rtl="0"/>
            <a:r>
              <a:rPr lang="cs-CZ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Použité metody</a:t>
            </a:r>
          </a:p>
          <a:p>
            <a:pPr rtl="0"/>
            <a:r>
              <a:rPr lang="cs-CZ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Dosažené výsledky a přínos práce</a:t>
            </a:r>
          </a:p>
          <a:p>
            <a:pPr rtl="0"/>
            <a:r>
              <a:rPr lang="cs-CZ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Stručné závěrečné shrnutí</a:t>
            </a:r>
          </a:p>
          <a:p>
            <a:pPr rtl="0"/>
            <a:r>
              <a:rPr lang="cs-CZ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Otázky vedoucí a oponenta</a:t>
            </a:r>
          </a:p>
          <a:p>
            <a:pPr rtl="0"/>
            <a:endParaRPr lang="cs-CZ" sz="28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rtl="0"/>
            <a:endParaRPr lang="cs-CZ" sz="28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rtl="0"/>
            <a:endParaRPr lang="cs-CZ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44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413892" y="476672"/>
            <a:ext cx="9612559" cy="671736"/>
          </a:xfrm>
        </p:spPr>
        <p:txBody>
          <a:bodyPr rtlCol="0">
            <a:noAutofit/>
          </a:bodyPr>
          <a:lstStyle/>
          <a:p>
            <a:r>
              <a:rPr lang="cs-CZ" b="1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Motivace a důvody k řešení daného problému</a:t>
            </a:r>
            <a:endParaRPr lang="cs-CZ" b="1" dirty="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413892" y="1556792"/>
            <a:ext cx="9972599" cy="4114801"/>
          </a:xfrm>
        </p:spPr>
        <p:txBody>
          <a:bodyPr rtlCol="0">
            <a:normAutofit/>
          </a:bodyPr>
          <a:lstStyle/>
          <a:p>
            <a:pPr rtl="0"/>
            <a:r>
              <a:rPr lang="cs-CZ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Pracuji ve farmaceutické firmě.</a:t>
            </a:r>
            <a:endParaRPr lang="cs-CZ" sz="28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rtl="0"/>
            <a:r>
              <a:rPr lang="cs-CZ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Již delší dobu se zajímám o problém s vývozem léčiv (reexport).</a:t>
            </a:r>
            <a:endParaRPr lang="cs-CZ" sz="28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rtl="0"/>
            <a:r>
              <a:rPr lang="cs-CZ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Aktuálnost</a:t>
            </a:r>
            <a:r>
              <a:rPr lang="cs-CZ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cs-CZ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413892" y="476672"/>
            <a:ext cx="9144001" cy="671736"/>
          </a:xfrm>
        </p:spPr>
        <p:txBody>
          <a:bodyPr rtlCol="0">
            <a:normAutofit/>
          </a:bodyPr>
          <a:lstStyle/>
          <a:p>
            <a:r>
              <a:rPr lang="cs-CZ" b="1" dirty="0" smtClean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Cíl práce</a:t>
            </a:r>
            <a:endParaRPr lang="cs-CZ" b="1" dirty="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341885" y="1412776"/>
            <a:ext cx="10585175" cy="4908377"/>
          </a:xfrm>
        </p:spPr>
        <p:txBody>
          <a:bodyPr rtlCol="0">
            <a:noAutofit/>
          </a:bodyPr>
          <a:lstStyle/>
          <a:p>
            <a:pPr marL="216000">
              <a:lnSpc>
                <a:spcPct val="100000"/>
              </a:lnSpc>
              <a:spcBef>
                <a:spcPts val="1200"/>
              </a:spcBef>
            </a:pPr>
            <a:r>
              <a:rPr lang="cs-CZ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Práce se bude zabývat specifiky, které vyžaduje </a:t>
            </a:r>
            <a:r>
              <a:rPr lang="cs-CZ" sz="2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logistika ve farmaceutickém průmyslu</a:t>
            </a:r>
            <a:r>
              <a:rPr lang="cs-CZ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. Ať už se jedná o obaly, samotnou přepravu léčiv, či bezpečnost </a:t>
            </a:r>
            <a:r>
              <a:rPr lang="cs-CZ" sz="2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 ochranu </a:t>
            </a:r>
            <a:r>
              <a:rPr lang="cs-CZ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proti padělání léků, až po </a:t>
            </a:r>
            <a:r>
              <a:rPr lang="cs-CZ" sz="2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regulaci a </a:t>
            </a:r>
            <a:r>
              <a:rPr lang="cs-CZ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investiční náročnost </a:t>
            </a:r>
            <a:r>
              <a:rPr lang="cs-CZ" sz="2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farmaceutické logistiky.</a:t>
            </a:r>
          </a:p>
          <a:p>
            <a:pPr marL="216000">
              <a:lnSpc>
                <a:spcPct val="100000"/>
              </a:lnSpc>
              <a:spcBef>
                <a:spcPts val="1200"/>
              </a:spcBef>
            </a:pPr>
            <a:r>
              <a:rPr lang="cs-CZ" sz="2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V </a:t>
            </a:r>
            <a:r>
              <a:rPr lang="cs-CZ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práci budou zmíněny </a:t>
            </a:r>
            <a:r>
              <a:rPr lang="cs-CZ" sz="2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odlišnosti, které toto odvětví v </a:t>
            </a:r>
            <a:r>
              <a:rPr lang="cs-CZ" sz="22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logistice charakterizují </a:t>
            </a:r>
            <a:r>
              <a:rPr lang="cs-CZ" sz="2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a bude popsán konkrétní logistický proces mezinárodní </a:t>
            </a:r>
            <a:r>
              <a:rPr lang="cs-CZ" sz="22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farmaceutické firmy operující i </a:t>
            </a:r>
            <a:r>
              <a:rPr lang="cs-CZ" sz="2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v </a:t>
            </a:r>
            <a:r>
              <a:rPr lang="cs-CZ" sz="22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tuzemsku</a:t>
            </a:r>
            <a:r>
              <a:rPr lang="cs-CZ" sz="2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 Tento konkrétní </a:t>
            </a:r>
            <a:r>
              <a:rPr lang="cs-CZ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proces bude </a:t>
            </a:r>
            <a:r>
              <a:rPr lang="cs-CZ" sz="2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porovnán s </a:t>
            </a:r>
            <a:r>
              <a:rPr lang="cs-CZ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teorií a na základě zjištěných údajů bude analyzován vhodnými </a:t>
            </a:r>
            <a:r>
              <a:rPr lang="cs-CZ" sz="2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metodami a vyhodnocen.</a:t>
            </a:r>
          </a:p>
          <a:p>
            <a:pPr marL="216000">
              <a:lnSpc>
                <a:spcPct val="100000"/>
              </a:lnSpc>
              <a:spcBef>
                <a:spcPts val="1200"/>
              </a:spcBef>
            </a:pPr>
            <a:r>
              <a:rPr lang="cs-CZ" sz="2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Po </a:t>
            </a:r>
            <a:r>
              <a:rPr lang="cs-CZ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diskuzi zjištěných výsledků </a:t>
            </a:r>
            <a:r>
              <a:rPr lang="cs-CZ" sz="2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budou navržena možná </a:t>
            </a:r>
            <a:r>
              <a:rPr lang="cs-CZ" sz="22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řešení stávající </a:t>
            </a:r>
            <a:r>
              <a:rPr lang="cs-CZ" sz="2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situace a optimální opatření</a:t>
            </a:r>
            <a:r>
              <a:rPr lang="cs-CZ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která budou </a:t>
            </a:r>
            <a:r>
              <a:rPr lang="cs-CZ" sz="2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konzultována s vedením firmy </a:t>
            </a:r>
            <a:r>
              <a:rPr lang="cs-CZ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na lokální i národní </a:t>
            </a:r>
            <a:r>
              <a:rPr lang="cs-CZ" sz="2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úrovni.</a:t>
            </a:r>
          </a:p>
          <a:p>
            <a:pPr marL="216000">
              <a:lnSpc>
                <a:spcPct val="100000"/>
              </a:lnSpc>
              <a:spcBef>
                <a:spcPts val="1200"/>
              </a:spcBef>
            </a:pPr>
            <a:r>
              <a:rPr lang="cs-CZ" sz="2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Dílčím </a:t>
            </a:r>
            <a:r>
              <a:rPr lang="cs-CZ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cílem práce je zhodnotit efektivitu a spolehlivost logistického řetězce u vybrané farmaceutické firmy, </a:t>
            </a:r>
            <a:r>
              <a:rPr lang="cs-CZ" sz="2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zhodnotit problematiku reexportu léčiv na českém trhu a navrhnout optimálnější řešení stávající situace</a:t>
            </a:r>
            <a:r>
              <a:rPr lang="cs-CZ" sz="2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cs-CZ" sz="2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28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413892" y="476672"/>
            <a:ext cx="9144001" cy="671736"/>
          </a:xfrm>
        </p:spPr>
        <p:txBody>
          <a:bodyPr rtlCol="0">
            <a:normAutofit/>
          </a:bodyPr>
          <a:lstStyle/>
          <a:p>
            <a:r>
              <a:rPr lang="cs-CZ" b="1" dirty="0" smtClean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Úvod do problematiky logistiky ve farmacii</a:t>
            </a:r>
            <a:endParaRPr lang="cs-CZ" b="1" dirty="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413892" y="1556792"/>
            <a:ext cx="9252519" cy="4114801"/>
          </a:xfrm>
        </p:spPr>
        <p:txBody>
          <a:bodyPr rtlCol="0">
            <a:normAutofit lnSpcReduction="10000"/>
          </a:bodyPr>
          <a:lstStyle/>
          <a:p>
            <a:r>
              <a:rPr lang="cs-CZ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Je specifickou </a:t>
            </a:r>
            <a:r>
              <a:rPr lang="cs-CZ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oblastí upravovanou legislativou s vysokými nároky nejen na přepravu a na </a:t>
            </a:r>
            <a:r>
              <a:rPr lang="cs-CZ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skladování.</a:t>
            </a:r>
          </a:p>
          <a:p>
            <a:r>
              <a:rPr lang="cs-CZ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Klade velký důraz na </a:t>
            </a:r>
            <a:r>
              <a:rPr lang="cs-CZ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zabezpečení proti zneužití a </a:t>
            </a:r>
            <a:r>
              <a:rPr lang="cs-CZ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padělání.</a:t>
            </a:r>
          </a:p>
          <a:p>
            <a:r>
              <a:rPr lang="cs-CZ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Na rozdíl od </a:t>
            </a:r>
            <a:r>
              <a:rPr lang="cs-CZ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logistiky běžného spotřebního zboží, vyžaduje přeprava léčiv speciální a stabilní </a:t>
            </a:r>
            <a:r>
              <a:rPr lang="cs-CZ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prostředí.</a:t>
            </a:r>
          </a:p>
          <a:p>
            <a:r>
              <a:rPr lang="cs-CZ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Dále vyžaduje </a:t>
            </a:r>
            <a:r>
              <a:rPr lang="cs-CZ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odpovědné proškolené zacházení a navíc ještě silnou datovou ochranu a online správu dokumentů</a:t>
            </a:r>
            <a:r>
              <a:rPr lang="cs-CZ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r>
              <a:rPr lang="cs-CZ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Aktuálním problémem, který je aktuálně řešen i na úrovni vlády je reexport léčiv.</a:t>
            </a:r>
            <a:endParaRPr lang="cs-CZ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8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413892" y="476672"/>
            <a:ext cx="9144001" cy="671736"/>
          </a:xfrm>
        </p:spPr>
        <p:txBody>
          <a:bodyPr rtlCol="0">
            <a:normAutofit/>
          </a:bodyPr>
          <a:lstStyle/>
          <a:p>
            <a:r>
              <a:rPr lang="cs-CZ" b="1" dirty="0" smtClean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Hypotézy a výzkumná otázka</a:t>
            </a:r>
            <a:endParaRPr lang="cs-CZ" b="1" dirty="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413892" y="1556792"/>
            <a:ext cx="9684567" cy="4476329"/>
          </a:xfrm>
        </p:spPr>
        <p:txBody>
          <a:bodyPr rtlCol="0"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cs-CZ" sz="2800" b="1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Hypotéza 1: </a:t>
            </a:r>
            <a:r>
              <a:rPr lang="cs-CZ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Stávající systém v distribučním centru, resp. v </a:t>
            </a:r>
            <a:r>
              <a:rPr lang="cs-CZ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outsourcovaném</a:t>
            </a:r>
            <a:r>
              <a:rPr lang="cs-CZ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skladu je nedostatečně propojen s dalšími účastníky logistického řetězce a nereflektuje tak v požadované míře specifické potřeby vybrané farmaceutické firmy.</a:t>
            </a:r>
          </a:p>
          <a:p>
            <a:pPr>
              <a:lnSpc>
                <a:spcPct val="110000"/>
              </a:lnSpc>
            </a:pPr>
            <a:r>
              <a:rPr lang="cs-CZ" sz="2800" b="1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Hypotéza 2: </a:t>
            </a:r>
            <a:r>
              <a:rPr lang="cs-CZ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Na trhu existuje velké množství logistických firem, které by byly schopny zajistit podobné služby, které zkoumaná farmaceutická firma </a:t>
            </a:r>
            <a:r>
              <a:rPr lang="cs-CZ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outsourcuje</a:t>
            </a:r>
            <a:r>
              <a:rPr lang="cs-CZ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a výhoda při vyjednávání o ceně a rozsahu služeb je na straně farmaceutické firmy</a:t>
            </a:r>
            <a:r>
              <a:rPr lang="cs-CZ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sz="2800" b="1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Výzkumná otázka: </a:t>
            </a:r>
            <a:r>
              <a:rPr lang="cs-CZ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Je výrobní farmaceutická firma schopna zajistit své léky před reexportem do zahraničí i přesto, že na našem území nedisponuje vlastním skladem a tuto službu </a:t>
            </a:r>
            <a:r>
              <a:rPr lang="cs-CZ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outsourcuje</a:t>
            </a:r>
            <a:r>
              <a:rPr lang="cs-CZ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?</a:t>
            </a:r>
          </a:p>
          <a:p>
            <a:endParaRPr lang="cs-CZ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98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413892" y="476672"/>
            <a:ext cx="9144001" cy="671736"/>
          </a:xfrm>
        </p:spPr>
        <p:txBody>
          <a:bodyPr rtlCol="0">
            <a:normAutofit/>
          </a:bodyPr>
          <a:lstStyle/>
          <a:p>
            <a:r>
              <a:rPr lang="cs-CZ" b="1" dirty="0" smtClean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Použité metody</a:t>
            </a:r>
            <a:endParaRPr lang="cs-CZ" b="1" dirty="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413892" y="1484784"/>
            <a:ext cx="9036495" cy="4114801"/>
          </a:xfrm>
        </p:spPr>
        <p:txBody>
          <a:bodyPr rtlCol="0">
            <a:noAutofit/>
          </a:bodyPr>
          <a:lstStyle/>
          <a:p>
            <a:r>
              <a:rPr lang="cs-CZ" sz="2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Analýza dokumentů: tuzemské a zahraniční odborné publikace, odborné a ověřené články na téma logistika, farmacie a legislativa ve farmacii.</a:t>
            </a:r>
          </a:p>
          <a:p>
            <a:r>
              <a:rPr lang="cs-CZ" sz="2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Metoda </a:t>
            </a:r>
            <a:r>
              <a:rPr lang="cs-CZ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dedukce a analýzy pro vyčlenění problematiky ze všeobecného globálního pohledu a zaměření se na konkrétní a jedinečnou problematiku.</a:t>
            </a:r>
          </a:p>
          <a:p>
            <a:r>
              <a:rPr lang="cs-CZ" sz="2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Řízené a </a:t>
            </a:r>
            <a:r>
              <a:rPr lang="cs-CZ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na ně </a:t>
            </a:r>
            <a:r>
              <a:rPr lang="cs-CZ" sz="2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navazující volné rozhovory </a:t>
            </a:r>
            <a:r>
              <a:rPr lang="cs-CZ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s odpovědnými zaměstnanci farmaceutické </a:t>
            </a:r>
            <a:r>
              <a:rPr lang="cs-CZ" sz="2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firmy, resp. výrobní firmy.</a:t>
            </a:r>
          </a:p>
          <a:p>
            <a:r>
              <a:rPr lang="cs-CZ" sz="2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Využití analýz zkoumajících externí vlivy: STEP a </a:t>
            </a:r>
            <a:r>
              <a:rPr lang="cs-CZ" sz="22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Porterův</a:t>
            </a:r>
            <a:r>
              <a:rPr lang="cs-CZ" sz="2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model pěti sil.</a:t>
            </a:r>
          </a:p>
          <a:p>
            <a:r>
              <a:rPr lang="cs-CZ" sz="2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Metoda komparace mezi zkoumanými subjekty</a:t>
            </a:r>
          </a:p>
          <a:p>
            <a:r>
              <a:rPr lang="cs-CZ" sz="2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Metoda pozorování</a:t>
            </a:r>
            <a:endParaRPr lang="cs-CZ" sz="2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92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413892" y="476672"/>
            <a:ext cx="9144001" cy="671736"/>
          </a:xfrm>
        </p:spPr>
        <p:txBody>
          <a:bodyPr rtlCol="0">
            <a:normAutofit/>
          </a:bodyPr>
          <a:lstStyle/>
          <a:p>
            <a:r>
              <a:rPr lang="cs-CZ" b="1" dirty="0" smtClean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Dosažené výsledky a přínos práce</a:t>
            </a:r>
            <a:endParaRPr lang="cs-CZ" b="1" dirty="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413892" y="1484784"/>
            <a:ext cx="10081120" cy="4968552"/>
          </a:xfrm>
        </p:spPr>
        <p:txBody>
          <a:bodyPr rtlCol="0"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cs-CZ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Na základě provedených analýz byla pozice farmaceutické firmy shledána jako silná a stabilní, s možností investic nejen do vědy a výzkumu, ale i do obrany proti reexportu</a:t>
            </a:r>
          </a:p>
          <a:p>
            <a:pPr>
              <a:lnSpc>
                <a:spcPct val="110000"/>
              </a:lnSpc>
            </a:pPr>
            <a:r>
              <a:rPr lang="cs-CZ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Firmě se nevyplatí investovat do logistických služeb, které jsou v této oblasti velmi specifické a drahé na provoz i inovace.</a:t>
            </a:r>
          </a:p>
          <a:p>
            <a:pPr>
              <a:lnSpc>
                <a:spcPct val="110000"/>
              </a:lnSpc>
            </a:pPr>
            <a:r>
              <a:rPr lang="cs-CZ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Projekt </a:t>
            </a:r>
            <a:r>
              <a:rPr lang="cs-CZ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DTP je i přes svou finanční náročnost </a:t>
            </a:r>
            <a:r>
              <a:rPr lang="cs-CZ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stále jedinou a nejlepší </a:t>
            </a:r>
            <a:r>
              <a:rPr lang="cs-CZ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variantou k omezení </a:t>
            </a:r>
            <a:r>
              <a:rPr lang="cs-CZ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reexportu.</a:t>
            </a:r>
            <a:endParaRPr lang="cs-CZ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V návrzích bylo firmě doporučeno provést důkladnou analýzu informací o preskripci od lékařů, informací od lékáren a nemocnic a dat z logistiky, aby mohli </a:t>
            </a:r>
            <a:r>
              <a:rPr lang="cs-CZ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lépe </a:t>
            </a:r>
            <a:r>
              <a:rPr lang="cs-CZ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nastavit limity odběru pro dané lékárny, které by přesněji kopírovali potřebu pacientů a tak zamezit některým lékárnám v možné redistribuci.</a:t>
            </a:r>
          </a:p>
          <a:p>
            <a:endParaRPr lang="cs-CZ" sz="28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cs-CZ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Zástupný symbol pro obsah 13"/>
          <p:cNvSpPr txBox="1">
            <a:spLocks/>
          </p:cNvSpPr>
          <p:nvPr/>
        </p:nvSpPr>
        <p:spPr>
          <a:xfrm>
            <a:off x="1557908" y="1268761"/>
            <a:ext cx="10044607" cy="936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2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413892" y="476672"/>
            <a:ext cx="9144001" cy="671736"/>
          </a:xfrm>
        </p:spPr>
        <p:txBody>
          <a:bodyPr rtlCol="0">
            <a:normAutofit/>
          </a:bodyPr>
          <a:lstStyle/>
          <a:p>
            <a:r>
              <a:rPr lang="cs-CZ" b="1" dirty="0" smtClean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Dosažené výsledky a přínos práce</a:t>
            </a:r>
            <a:endParaRPr lang="cs-CZ" b="1" dirty="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413892" y="1484784"/>
            <a:ext cx="8899860" cy="3958952"/>
          </a:xfrm>
        </p:spPr>
        <p:txBody>
          <a:bodyPr rtlCol="0">
            <a:normAutofit/>
          </a:bodyPr>
          <a:lstStyle/>
          <a:p>
            <a:r>
              <a:rPr lang="cs-CZ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Firma zabezpečující logistiku vybrané farmaceutické společnosti, byla na základě aktuálních nabídek od konkurenčních firem shledána stále jako nejoptimálnější vzhledem k ceně, zkušenostem, požadovaným službám a i vzhledem k bezproblémové vzájemné historii.</a:t>
            </a:r>
          </a:p>
          <a:p>
            <a:r>
              <a:rPr lang="cs-CZ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Do budoucna se díky těmto jednáním, iniciovaným v rámci diplomové práce rýsuje i možnost další spolupráce a užšího propojení obou firem.</a:t>
            </a:r>
            <a:endParaRPr lang="cs-CZ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17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ální modrý tunel 16: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876_TF02895261_TF02895261.potx" id="{A5AA115C-C41B-407F-A53E-066073EF1572}" vid="{BE14AF58-2E99-4824-AE99-F806D3A9806C}"/>
    </a:ext>
  </a:extLst>
</a:theme>
</file>

<file path=ppt/theme/theme2.xml><?xml version="1.0" encoding="utf-8"?>
<a:theme xmlns:a="http://schemas.openxmlformats.org/drawingml/2006/main" name="Motiv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Firemní modrá prezentace s digitálním tunelem (širokoúhlá)</Template>
  <TotalTime>0</TotalTime>
  <Words>975</Words>
  <Application>Microsoft Office PowerPoint</Application>
  <PresentationFormat>Vlastní</PresentationFormat>
  <Paragraphs>79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Corbel</vt:lpstr>
      <vt:lpstr>Segoe UI Light</vt:lpstr>
      <vt:lpstr>Wingdings 2</vt:lpstr>
      <vt:lpstr>Digitální modrý tunel 16:9</vt:lpstr>
      <vt:lpstr>Specifika logistiky ve farmaceutickém průmyslu (konkrétní firmy)</vt:lpstr>
      <vt:lpstr>Struktura prezentace</vt:lpstr>
      <vt:lpstr>Motivace a důvody k řešení daného problému</vt:lpstr>
      <vt:lpstr>Cíl práce</vt:lpstr>
      <vt:lpstr>Úvod do problematiky logistiky ve farmacii</vt:lpstr>
      <vt:lpstr>Hypotézy a výzkumná otázka</vt:lpstr>
      <vt:lpstr>Použité metody</vt:lpstr>
      <vt:lpstr>Dosažené výsledky a přínos práce</vt:lpstr>
      <vt:lpstr>Dosažené výsledky a přínos práce</vt:lpstr>
      <vt:lpstr>Stručné závěrečné shrnutí</vt:lpstr>
      <vt:lpstr>Otázky vedoucího</vt:lpstr>
      <vt:lpstr>Otázky oponenta</vt:lpstr>
      <vt:lpstr>Děkuji za pozornost.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2017-06-12T19:59:48Z</dcterms:created>
  <dcterms:modified xsi:type="dcterms:W3CDTF">2017-06-13T20:55:20Z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