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5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5B99C-F4BA-4105-B24C-BAE63AB71113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4D29-7480-4655-B708-9258FF85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6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83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99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98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71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4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9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256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63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6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49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91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4D29-7480-4655-B708-9258FF85C52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3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76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87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77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48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90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20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60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90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89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98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95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8F35-B9E7-435A-B848-F680BC1ABDF2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3831-7784-4CB4-867B-26C33E4D1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2421140"/>
            <a:ext cx="10058400" cy="1708520"/>
          </a:xfrm>
        </p:spPr>
        <p:txBody>
          <a:bodyPr>
            <a:noAutofit/>
          </a:bodyPr>
          <a:lstStyle/>
          <a:p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Optimalizace výrobního procesu s využitím principů štíhlé výroby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205649"/>
            <a:ext cx="10058400" cy="20616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cap="none" dirty="0">
                <a:solidFill>
                  <a:schemeClr val="tx1"/>
                </a:solidFill>
              </a:rPr>
              <a:t>Autor:	</a:t>
            </a:r>
            <a:r>
              <a:rPr lang="cs-CZ" i="1" cap="none" dirty="0">
                <a:solidFill>
                  <a:schemeClr val="tx1"/>
                </a:solidFill>
              </a:rPr>
              <a:t>Bc. Patrik Koranda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i="1" cap="none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cap="none" dirty="0">
                <a:solidFill>
                  <a:schemeClr val="tx1"/>
                </a:solidFill>
              </a:rPr>
              <a:t>Vedoucí práce: </a:t>
            </a:r>
            <a:r>
              <a:rPr lang="cs-CZ" sz="2200" i="1" cap="none" dirty="0">
                <a:solidFill>
                  <a:schemeClr val="tx1"/>
                </a:solidFill>
              </a:rPr>
              <a:t>doc. Ing. Rudolf Kampf, Ph.D.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cap="none" dirty="0">
                <a:solidFill>
                  <a:schemeClr val="tx1"/>
                </a:solidFill>
              </a:rPr>
              <a:t>Oponent: </a:t>
            </a:r>
            <a:r>
              <a:rPr lang="cs-CZ" sz="2200" i="1" dirty="0"/>
              <a:t>prof. Ing. Gabriel </a:t>
            </a:r>
            <a:r>
              <a:rPr lang="cs-CZ" sz="2200" i="1" dirty="0" err="1"/>
              <a:t>Fedorko</a:t>
            </a:r>
            <a:r>
              <a:rPr lang="cs-CZ" sz="2200" i="1" dirty="0"/>
              <a:t>, PhD.</a:t>
            </a:r>
            <a:endParaRPr lang="cs-CZ" sz="2200" i="1" cap="none" dirty="0">
              <a:solidFill>
                <a:schemeClr val="tx1"/>
              </a:solidFill>
            </a:endParaRPr>
          </a:p>
          <a:p>
            <a:r>
              <a:rPr lang="cs-CZ" sz="2200" cap="none" dirty="0">
                <a:solidFill>
                  <a:schemeClr val="tx1"/>
                </a:solidFill>
              </a:rPr>
              <a:t>Obor: </a:t>
            </a:r>
            <a:r>
              <a:rPr lang="cs-CZ" sz="2200" i="1" cap="none" dirty="0">
                <a:solidFill>
                  <a:schemeClr val="tx1"/>
                </a:solidFill>
              </a:rPr>
              <a:t>Logistické technologie</a:t>
            </a:r>
            <a:r>
              <a:rPr lang="cs-CZ" sz="2200" cap="none" dirty="0">
                <a:solidFill>
                  <a:schemeClr val="tx1"/>
                </a:solidFill>
              </a:rPr>
              <a:t>	Rok odevzdání: </a:t>
            </a:r>
            <a:r>
              <a:rPr lang="cs-CZ" sz="2200" i="1" cap="none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67308" y="657029"/>
            <a:ext cx="65145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990000"/>
                </a:solidFill>
              </a:rPr>
              <a:t>Vysoká škola technická a ekonomická</a:t>
            </a:r>
          </a:p>
          <a:p>
            <a:r>
              <a:rPr lang="cs-CZ" sz="3200" dirty="0">
                <a:solidFill>
                  <a:srgbClr val="990000"/>
                </a:solidFill>
              </a:rPr>
              <a:t>v Českých Budějovicích</a:t>
            </a:r>
          </a:p>
        </p:txBody>
      </p:sp>
      <p:pic>
        <p:nvPicPr>
          <p:cNvPr id="1028" name="Picture 4" descr="https://upload.wikimedia.org/wikipedia/commons/b/b0/Logo_V%C5%A1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13" y="657029"/>
            <a:ext cx="1141195" cy="11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3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Navrhované řešení – aplikace IH+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2" y="3464861"/>
            <a:ext cx="4305866" cy="27522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58" y="1862699"/>
            <a:ext cx="5685322" cy="43544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Zástupný symbol pro obsah 1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079" t="8696" r="3229" b="4255"/>
          <a:stretch/>
        </p:blipFill>
        <p:spPr>
          <a:xfrm>
            <a:off x="798733" y="1862700"/>
            <a:ext cx="4305866" cy="1381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98732" y="1355071"/>
            <a:ext cx="302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Původní řešení:				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470358" y="1355071"/>
            <a:ext cx="2607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Navrhované řešení:</a:t>
            </a:r>
          </a:p>
        </p:txBody>
      </p:sp>
    </p:spTree>
    <p:extLst>
      <p:ext uri="{BB962C8B-B14F-4D97-AF65-F5344CB8AC3E}">
        <p14:creationId xmlns:p14="http://schemas.microsoft.com/office/powerpoint/2010/main" val="42702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Postupový diagram opravy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931" r="1281" b="812"/>
          <a:stretch/>
        </p:blipFill>
        <p:spPr bwMode="auto">
          <a:xfrm>
            <a:off x="6978316" y="140536"/>
            <a:ext cx="4809331" cy="6492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" b="52787"/>
          <a:stretch/>
        </p:blipFill>
        <p:spPr bwMode="auto">
          <a:xfrm>
            <a:off x="838200" y="2434853"/>
            <a:ext cx="5157470" cy="3951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85260" y="1915277"/>
            <a:ext cx="322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aseline="0" dirty="0"/>
              <a:t>Ukázka konkrétního</a:t>
            </a:r>
            <a:r>
              <a:rPr lang="cs-CZ" sz="2000" dirty="0"/>
              <a:t> postupu:</a:t>
            </a:r>
          </a:p>
        </p:txBody>
      </p:sp>
    </p:spTree>
    <p:extLst>
      <p:ext uri="{BB962C8B-B14F-4D97-AF65-F5344CB8AC3E}">
        <p14:creationId xmlns:p14="http://schemas.microsoft.com/office/powerpoint/2010/main" val="108627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Ověření navrhovaného řešení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8200" y="1472739"/>
            <a:ext cx="906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Simulace a odstranění chyby poškozené vzduchové hadice uvnitř stroje: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15" y="1934404"/>
            <a:ext cx="8132769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5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</a:t>
            </a:r>
            <a:r>
              <a:rPr lang="cs-CZ" dirty="0"/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</a:t>
            </a:r>
            <a:r>
              <a:rPr lang="cs-CZ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16" y="471383"/>
            <a:ext cx="6924064" cy="59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38200" y="1812652"/>
            <a:ext cx="3820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Srpen 2016 </a:t>
            </a:r>
            <a:r>
              <a:rPr lang="cs-CZ" dirty="0"/>
              <a:t>– Nový projekt </a:t>
            </a:r>
            <a:br>
              <a:rPr lang="cs-CZ" dirty="0"/>
            </a:br>
            <a:r>
              <a:rPr lang="cs-CZ" dirty="0"/>
              <a:t>aplikace IH+ pro technické oddělení TEF (údržba), bez účasti výrobních oddělení na daném projektu.</a:t>
            </a:r>
          </a:p>
          <a:p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Prosinec 2016 </a:t>
            </a:r>
            <a:r>
              <a:rPr lang="cs-CZ" dirty="0"/>
              <a:t>– rozhodnutí </a:t>
            </a:r>
            <a:br>
              <a:rPr lang="cs-CZ" dirty="0"/>
            </a:br>
            <a:r>
              <a:rPr lang="cs-CZ" dirty="0"/>
              <a:t>o zpřístupnění aplikace pro výrobní oddělení, návrh v rámci 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Duben 2017 </a:t>
            </a:r>
            <a:r>
              <a:rPr lang="cs-CZ" dirty="0"/>
              <a:t>– poptání externí firmy pro vytvoření nástavby interaktivní části aplikace a splnění tím navrhovaného postupu.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Květen 2017 </a:t>
            </a:r>
            <a:r>
              <a:rPr lang="cs-CZ" dirty="0"/>
              <a:t>–  zkušební zavedení aplikace ve výrobním oddělení.</a:t>
            </a:r>
          </a:p>
        </p:txBody>
      </p:sp>
    </p:spTree>
    <p:extLst>
      <p:ext uri="{BB962C8B-B14F-4D97-AF65-F5344CB8AC3E}">
        <p14:creationId xmlns:p14="http://schemas.microsoft.com/office/powerpoint/2010/main" val="116289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prostojů v porovnání s náklady na zavedení </a:t>
            </a:r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62595"/>
            <a:ext cx="10401413" cy="4351338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00" y="5687652"/>
            <a:ext cx="6514800" cy="1023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46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otázky vedoucího diplomové práce: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cs-CZ" dirty="0"/>
              <a:t>Význam pojmu nivelizace ve výrobě?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Nivelizace výroby podnik usiluje o harmonizaci materiálového toku z předmontáží, rovnoměrné vytížení výrobní linky, lepší personální obsazenost, transparentní plánování materiálů a zavedení standardizovaných procesů.</a:t>
            </a:r>
          </a:p>
          <a:p>
            <a:r>
              <a:rPr lang="cs-CZ" dirty="0"/>
              <a:t>Jaké negativní vlivy má nedodržení standardů štíhlé výroby?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Nedodržení štíhlé výroby způsobuje zvýšení výskytů zdrojů plýtvání, 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ať už časem, materiálem či penězi, které neúměrně zvyšují koncové náklady na výrobní cenu produktu.</a:t>
            </a:r>
          </a:p>
        </p:txBody>
      </p:sp>
    </p:spTree>
    <p:extLst>
      <p:ext uri="{BB962C8B-B14F-4D97-AF65-F5344CB8AC3E}">
        <p14:creationId xmlns:p14="http://schemas.microsoft.com/office/powerpoint/2010/main" val="295882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otázky oponenta diplomové práce: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možné Vaše </a:t>
            </a:r>
            <a:r>
              <a:rPr lang="cs-CZ" dirty="0" err="1"/>
              <a:t>závery</a:t>
            </a:r>
            <a:r>
              <a:rPr lang="cs-CZ" dirty="0"/>
              <a:t> </a:t>
            </a:r>
            <a:r>
              <a:rPr lang="cs-CZ" dirty="0" err="1"/>
              <a:t>podporiť</a:t>
            </a:r>
            <a:r>
              <a:rPr lang="cs-CZ" dirty="0"/>
              <a:t> </a:t>
            </a:r>
            <a:r>
              <a:rPr lang="cs-CZ" dirty="0" err="1"/>
              <a:t>realizovaním</a:t>
            </a:r>
            <a:r>
              <a:rPr lang="cs-CZ" dirty="0"/>
              <a:t> </a:t>
            </a:r>
            <a:r>
              <a:rPr lang="cs-CZ" dirty="0" err="1"/>
              <a:t>simulačných</a:t>
            </a:r>
            <a:r>
              <a:rPr lang="cs-CZ" dirty="0"/>
              <a:t> </a:t>
            </a:r>
            <a:r>
              <a:rPr lang="cs-CZ" dirty="0" err="1"/>
              <a:t>experimentov</a:t>
            </a:r>
            <a:r>
              <a:rPr lang="cs-CZ" dirty="0"/>
              <a:t>?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Simulace v části „Ověření navrhovaného řešení“, nyní probíhá zkušební provoz první verze aplikace.</a:t>
            </a:r>
          </a:p>
          <a:p>
            <a:r>
              <a:rPr lang="cs-CZ" dirty="0" err="1"/>
              <a:t>Budú</a:t>
            </a:r>
            <a:r>
              <a:rPr lang="cs-CZ" dirty="0"/>
              <a:t> prezentované </a:t>
            </a:r>
            <a:r>
              <a:rPr lang="cs-CZ" dirty="0" err="1"/>
              <a:t>závery</a:t>
            </a:r>
            <a:r>
              <a:rPr lang="cs-CZ" dirty="0"/>
              <a:t> realizovaná v </a:t>
            </a:r>
            <a:r>
              <a:rPr lang="cs-CZ" dirty="0" err="1"/>
              <a:t>reálnych</a:t>
            </a:r>
            <a:r>
              <a:rPr lang="cs-CZ" dirty="0"/>
              <a:t> </a:t>
            </a:r>
            <a:r>
              <a:rPr lang="cs-CZ" dirty="0" err="1"/>
              <a:t>podmienkach</a:t>
            </a:r>
            <a:r>
              <a:rPr lang="cs-CZ" dirty="0"/>
              <a:t> 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V současné době je spuštěn zkušební provoz aplikace IH+. Zároveň je poptána externí firma pro naprogramování interaktivního řešení aplikace, pro splnění všech navrhovaných bodů (eskalace, zpětné sledování či větvení návodu dle možných příčin).</a:t>
            </a:r>
          </a:p>
        </p:txBody>
      </p:sp>
    </p:spTree>
    <p:extLst>
      <p:ext uri="{BB962C8B-B14F-4D97-AF65-F5344CB8AC3E}">
        <p14:creationId xmlns:p14="http://schemas.microsoft.com/office/powerpoint/2010/main" val="8554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43508" y="1628579"/>
            <a:ext cx="65145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990000"/>
                </a:solidFill>
              </a:rPr>
              <a:t>Vysoká škola technická a ekonomická</a:t>
            </a:r>
          </a:p>
          <a:p>
            <a:r>
              <a:rPr lang="cs-CZ" sz="3200" dirty="0">
                <a:solidFill>
                  <a:srgbClr val="990000"/>
                </a:solidFill>
              </a:rPr>
              <a:t>v Českých Budějovicích</a:t>
            </a:r>
          </a:p>
        </p:txBody>
      </p:sp>
      <p:pic>
        <p:nvPicPr>
          <p:cNvPr id="5" name="Picture 4" descr="https://upload.wikimedia.org/wikipedia/commons/b/b0/Logo_V%C5%A1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13" y="1628579"/>
            <a:ext cx="1141195" cy="11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2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 prezentace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Zaměření práce a motivace k řešení daného problému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Cíl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Použité metody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Dosažené výsledky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Navrhované řešení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Zhodnocení řešení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Doplňující otázky</a:t>
            </a:r>
          </a:p>
        </p:txBody>
      </p:sp>
    </p:spTree>
    <p:extLst>
      <p:ext uri="{BB962C8B-B14F-4D97-AF65-F5344CB8AC3E}">
        <p14:creationId xmlns:p14="http://schemas.microsoft.com/office/powerpoint/2010/main" val="412906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Zaměření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Společnost: </a:t>
            </a:r>
            <a:r>
              <a:rPr lang="cs-CZ" dirty="0"/>
              <a:t>Robert Bosch </a:t>
            </a:r>
            <a:r>
              <a:rPr lang="cs-CZ" dirty="0" err="1"/>
              <a:t>GmbH</a:t>
            </a:r>
            <a:endParaRPr lang="cs-CZ" dirty="0"/>
          </a:p>
          <a:p>
            <a:r>
              <a:rPr lang="cs-CZ" b="1" dirty="0"/>
              <a:t>Výrobní závod: </a:t>
            </a:r>
            <a:r>
              <a:rPr lang="cs-CZ" dirty="0"/>
              <a:t>Robert Bosch České Budějovice</a:t>
            </a:r>
          </a:p>
          <a:p>
            <a:r>
              <a:rPr lang="cs-CZ" b="1" dirty="0"/>
              <a:t>Oddělení: </a:t>
            </a:r>
            <a:r>
              <a:rPr lang="cs-CZ" dirty="0"/>
              <a:t>Výrobní oddělení MOE32</a:t>
            </a:r>
          </a:p>
          <a:p>
            <a:r>
              <a:rPr lang="cs-CZ" dirty="0"/>
              <a:t>Výrobní linka </a:t>
            </a:r>
            <a:r>
              <a:rPr lang="cs-CZ" dirty="0" err="1"/>
              <a:t>VSx</a:t>
            </a:r>
            <a:r>
              <a:rPr lang="cs-CZ" dirty="0"/>
              <a:t>-SM</a:t>
            </a:r>
          </a:p>
          <a:p>
            <a:r>
              <a:rPr lang="cs-CZ" dirty="0"/>
              <a:t>Produkt: </a:t>
            </a:r>
            <a:r>
              <a:rPr lang="cs-CZ" dirty="0" err="1"/>
              <a:t>DNOx</a:t>
            </a:r>
            <a:r>
              <a:rPr lang="cs-CZ" dirty="0"/>
              <a:t> 5.x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b="44770"/>
          <a:stretch/>
        </p:blipFill>
        <p:spPr>
          <a:xfrm>
            <a:off x="328422" y="4925138"/>
            <a:ext cx="11535156" cy="13867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48" y="2388321"/>
            <a:ext cx="3208463" cy="222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35" y="800369"/>
            <a:ext cx="34861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8067"/>
            <a:ext cx="10058400" cy="2381615"/>
          </a:xfrm>
        </p:spPr>
        <p:txBody>
          <a:bodyPr/>
          <a:lstStyle/>
          <a:p>
            <a:pPr algn="just"/>
            <a:r>
              <a:rPr lang="cs-CZ" dirty="0"/>
              <a:t>Cílem diplomové práce je optimalizace výrobního procesu s využitím metod štíhlé výroby. Na základě analýzy současného stavu výrobního procesu vyhodnotit možné příčiny plýtvání a navrhnout aplikovatelné řešení pro zvýšení efektivity procesu.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33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9"/>
            <a:ext cx="10317480" cy="43762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Pozorování současného stavu</a:t>
            </a:r>
          </a:p>
          <a:p>
            <a:pPr marL="0" indent="0" algn="just">
              <a:buNone/>
            </a:pPr>
            <a:r>
              <a:rPr lang="cs-CZ" dirty="0"/>
              <a:t>	U</a:t>
            </a:r>
            <a:r>
              <a:rPr lang="cs-CZ" i="1" dirty="0"/>
              <a:t>tvoření systematického a plánovitého pohledu na zkoumaný 	problém a pochopení tak jevů a zákonitostí</a:t>
            </a:r>
          </a:p>
          <a:p>
            <a:pPr algn="just"/>
            <a:r>
              <a:rPr lang="cs-CZ" b="1" dirty="0"/>
              <a:t>Analyzování současného stavu   </a:t>
            </a:r>
          </a:p>
          <a:p>
            <a:pPr marL="0" indent="0" algn="just">
              <a:buNone/>
            </a:pPr>
            <a:r>
              <a:rPr lang="cs-CZ" i="1" dirty="0"/>
              <a:t>	Analýza nasbíraných dat a informací s následným rozkladem na dílčí 	zákonitosti, které budou dále hlouběji zkoumány pro pochopení 	vztahů a souvislostí</a:t>
            </a:r>
          </a:p>
          <a:p>
            <a:pPr algn="just"/>
            <a:r>
              <a:rPr lang="cs-CZ" b="1" i="1" dirty="0" err="1"/>
              <a:t>Paretův</a:t>
            </a:r>
            <a:r>
              <a:rPr lang="cs-CZ" b="1" i="1" dirty="0"/>
              <a:t> diagram</a:t>
            </a:r>
          </a:p>
          <a:p>
            <a:pPr marL="0" indent="0" algn="just">
              <a:buNone/>
            </a:pPr>
            <a:r>
              <a:rPr lang="cs-CZ" i="1" dirty="0"/>
              <a:t>	Vyhodnocení četností jednotlivých druhů plýtvání</a:t>
            </a:r>
            <a:endParaRPr lang="cs-CZ" b="1" i="1" dirty="0"/>
          </a:p>
          <a:p>
            <a:pPr algn="just"/>
            <a:r>
              <a:rPr lang="cs-CZ" b="1" i="1" dirty="0" err="1"/>
              <a:t>Ishikawa</a:t>
            </a:r>
            <a:r>
              <a:rPr lang="cs-CZ" b="1" i="1" dirty="0"/>
              <a:t> diagram</a:t>
            </a:r>
          </a:p>
          <a:p>
            <a:pPr marL="0" indent="0" algn="just">
              <a:buNone/>
            </a:pPr>
            <a:r>
              <a:rPr lang="cs-CZ" i="1" dirty="0"/>
              <a:t>	Vyhodnocení příčin s nejvyšším vlivem na danou problematiku</a:t>
            </a:r>
          </a:p>
          <a:p>
            <a:pPr marL="0" indent="0" algn="just">
              <a:buNone/>
            </a:pPr>
            <a:endParaRPr lang="cs-CZ" i="1" dirty="0"/>
          </a:p>
          <a:p>
            <a:pPr algn="just"/>
            <a:endParaRPr lang="cs-CZ" b="1" i="1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49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Efektivita výrobní linky - data za rok 2016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7400" r="1442" b="1950"/>
          <a:stretch/>
        </p:blipFill>
        <p:spPr bwMode="auto">
          <a:xfrm>
            <a:off x="1600295" y="1690688"/>
            <a:ext cx="8991410" cy="480564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366552" y="1384616"/>
            <a:ext cx="3458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Průměr efektivity zařízení: 86%</a:t>
            </a:r>
          </a:p>
        </p:txBody>
      </p:sp>
    </p:spTree>
    <p:extLst>
      <p:ext uri="{BB962C8B-B14F-4D97-AF65-F5344CB8AC3E}">
        <p14:creationId xmlns:p14="http://schemas.microsoft.com/office/powerpoint/2010/main" val="30621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Paretův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8977" r="1274"/>
          <a:stretch/>
        </p:blipFill>
        <p:spPr bwMode="auto">
          <a:xfrm>
            <a:off x="1091156" y="1690688"/>
            <a:ext cx="10009687" cy="3961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47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Ishikawa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1" y="1364973"/>
            <a:ext cx="9523137" cy="53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4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technických prostojů za rok 2016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16332" r="52216" b="1141"/>
          <a:stretch/>
        </p:blipFill>
        <p:spPr bwMode="auto">
          <a:xfrm>
            <a:off x="324821" y="2268273"/>
            <a:ext cx="4469579" cy="34811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309429" y="1811019"/>
            <a:ext cx="2500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baseline="0" dirty="0"/>
              <a:t>Technické prostoje</a:t>
            </a:r>
            <a:endParaRPr lang="cs-CZ" sz="2400" i="1" dirty="0"/>
          </a:p>
        </p:txBody>
      </p:sp>
      <p:sp>
        <p:nvSpPr>
          <p:cNvPr id="3" name="Obdélník 2"/>
          <p:cNvSpPr/>
          <p:nvPr/>
        </p:nvSpPr>
        <p:spPr>
          <a:xfrm>
            <a:off x="4671034" y="3316345"/>
            <a:ext cx="59439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78 % 	času využito k opravě</a:t>
            </a:r>
          </a:p>
          <a:p>
            <a:r>
              <a:rPr lang="cs-CZ" sz="2800" dirty="0"/>
              <a:t>22 % 	času čekání na pracovníky údržby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34857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15059</TotalTime>
  <Words>351</Words>
  <Application>Microsoft Office PowerPoint</Application>
  <PresentationFormat>Širokoúhlá obrazovka</PresentationFormat>
  <Paragraphs>90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Optimalizace výrobního procesu s využitím principů štíhlé výroby</vt:lpstr>
      <vt:lpstr>Osnova prezentace </vt:lpstr>
      <vt:lpstr>Zaměření práce</vt:lpstr>
      <vt:lpstr>Cíl diplomové práce</vt:lpstr>
      <vt:lpstr>Použité metody</vt:lpstr>
      <vt:lpstr>Efektivita výrobní linky - data za rok 2016</vt:lpstr>
      <vt:lpstr>Paretův diagram</vt:lpstr>
      <vt:lpstr>Ishikawa diagram</vt:lpstr>
      <vt:lpstr>Analýza technických prostojů za rok 2016</vt:lpstr>
      <vt:lpstr>Navrhované řešení – aplikace IH+</vt:lpstr>
      <vt:lpstr>Postupový diagram opravy</vt:lpstr>
      <vt:lpstr>Ověření navrhovaného řešení</vt:lpstr>
      <vt:lpstr>Postup zavedení </vt:lpstr>
      <vt:lpstr>Cena prostojů v porovnání s náklady na zavedení </vt:lpstr>
      <vt:lpstr>Doplňující otázky vedoucího diplomové práce:</vt:lpstr>
      <vt:lpstr>Doplňující otázky oponenta diplomové práce: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výrobního procesu s využitím principů štíhlé výroby</dc:title>
  <dc:creator>Patrik Koranda</dc:creator>
  <cp:lastModifiedBy>Patrik Koranda</cp:lastModifiedBy>
  <cp:revision>56</cp:revision>
  <dcterms:created xsi:type="dcterms:W3CDTF">2017-05-20T13:06:19Z</dcterms:created>
  <dcterms:modified xsi:type="dcterms:W3CDTF">2017-06-14T19:29:42Z</dcterms:modified>
</cp:coreProperties>
</file>