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7.jpeg" ContentType="image/jpeg"/>
  <Override PartName="/ppt/media/image1.png" ContentType="image/png"/>
  <Override PartName="/ppt/media/image2.png" ContentType="image/png"/>
  <Override PartName="/ppt/media/image9.jpeg" ContentType="image/jpeg"/>
  <Override PartName="/ppt/media/image17.jpeg" ContentType="image/jpeg"/>
  <Override PartName="/ppt/media/image3.png" ContentType="image/png"/>
  <Override PartName="/ppt/media/image21.png" ContentType="image/png"/>
  <Override PartName="/ppt/media/image6.jpeg" ContentType="image/jpeg"/>
  <Override PartName="/ppt/media/image4.png" ContentType="image/png"/>
  <Override PartName="/ppt/media/image5.png" ContentType="image/png"/>
  <Override PartName="/ppt/media/image8.png" ContentType="image/png"/>
  <Override PartName="/ppt/media/image10.jpeg" ContentType="image/jpeg"/>
  <Override PartName="/ppt/media/image11.jpeg" ContentType="image/jpeg"/>
  <Override PartName="/ppt/media/image18.jpeg" ContentType="image/jpeg"/>
  <Override PartName="/ppt/media/image12.png" ContentType="image/png"/>
  <Override PartName="/ppt/media/image13.png" ContentType="image/png"/>
  <Override PartName="/ppt/media/image14.jpeg" ContentType="image/jpeg"/>
  <Override PartName="/ppt/media/image15.jpeg" ContentType="image/jpeg"/>
  <Override PartName="/ppt/media/image16.png" ContentType="image/png"/>
  <Override PartName="/ppt/media/image19.png" ContentType="image/png"/>
  <Override PartName="/ppt/media/image20.jpeg" ContentType="image/jpe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6531120"/>
            <a:ext cx="9143280" cy="325800"/>
          </a:xfrm>
          <a:prstGeom prst="rect">
            <a:avLst/>
          </a:prstGeom>
          <a:solidFill>
            <a:srgbClr val="2c3e50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0" y="0"/>
            <a:ext cx="9143280" cy="1468800"/>
          </a:xfrm>
          <a:prstGeom prst="rect">
            <a:avLst/>
          </a:prstGeom>
          <a:solidFill>
            <a:srgbClr val="2c3e50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8408880" y="6253560"/>
            <a:ext cx="489240" cy="489240"/>
          </a:xfrm>
          <a:prstGeom prst="ellipse">
            <a:avLst/>
          </a:prstGeom>
          <a:solidFill>
            <a:srgbClr val="1abc9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6531120"/>
            <a:ext cx="9143280" cy="325800"/>
          </a:xfrm>
          <a:prstGeom prst="rect">
            <a:avLst/>
          </a:prstGeom>
          <a:solidFill>
            <a:srgbClr val="2c3e50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CustomShape 2"/>
          <p:cNvSpPr/>
          <p:nvPr/>
        </p:nvSpPr>
        <p:spPr>
          <a:xfrm>
            <a:off x="0" y="0"/>
            <a:ext cx="9143280" cy="1468800"/>
          </a:xfrm>
          <a:prstGeom prst="rect">
            <a:avLst/>
          </a:prstGeom>
          <a:solidFill>
            <a:srgbClr val="2c3e50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CustomShape 3"/>
          <p:cNvSpPr/>
          <p:nvPr/>
        </p:nvSpPr>
        <p:spPr>
          <a:xfrm>
            <a:off x="8408880" y="6253560"/>
            <a:ext cx="489240" cy="489240"/>
          </a:xfrm>
          <a:prstGeom prst="ellipse">
            <a:avLst/>
          </a:prstGeom>
          <a:solidFill>
            <a:srgbClr val="1abc9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nadpisu</a:t>
            </a:r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  <a:endParaRPr b="0"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  <a:endParaRPr b="0" lang="cs-CZ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  <a:endParaRPr b="0"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1512000" y="1167840"/>
            <a:ext cx="7174440" cy="300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cs-CZ" sz="3600" spc="-1" strike="noStrike" cap="small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Návrh vhodných logistických technologií ve vybrané firmě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1604160" y="4824000"/>
            <a:ext cx="6171120" cy="137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Autor: Bc. Eva Eiblová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Vedoucí: Ing. Ondrej Stopka, Ph.D.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Oponent: Ing. Pavla Lejsková, Ph.D.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1584000" y="720000"/>
            <a:ext cx="5810400" cy="70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cs-CZ" sz="3000" spc="-1" strike="noStrike" cap="small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Vysoká škola technická a ekonomická Ústav technicko-technologický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457200" y="274680"/>
            <a:ext cx="746640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cs-CZ" sz="3000" spc="-1" strike="noStrike" cap="small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Použité metody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457200" y="1600560"/>
            <a:ext cx="7466400" cy="487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cs-CZ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Ishikawa – rybí kost, brainstorming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4608000" y="2664000"/>
            <a:ext cx="3599640" cy="2008800"/>
          </a:xfrm>
          <a:prstGeom prst="rect">
            <a:avLst/>
          </a:prstGeom>
          <a:ln>
            <a:noFill/>
          </a:ln>
        </p:spPr>
      </p:pic>
      <p:pic>
        <p:nvPicPr>
          <p:cNvPr id="109" name="" descr=""/>
          <p:cNvPicPr/>
          <p:nvPr/>
        </p:nvPicPr>
        <p:blipFill>
          <a:blip r:embed="rId2"/>
          <a:stretch/>
        </p:blipFill>
        <p:spPr>
          <a:xfrm>
            <a:off x="4608000" y="5118120"/>
            <a:ext cx="3598560" cy="641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457200" y="1600560"/>
            <a:ext cx="7466400" cy="487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cs-CZ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Vícekriteriální rozhodování za jistoty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457200" y="274680"/>
            <a:ext cx="746640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cs-CZ" sz="3000" spc="-1" strike="noStrike" cap="small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Použité metody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1"/>
          <a:srcRect l="31503" t="37756" r="21252" b="30048"/>
          <a:stretch/>
        </p:blipFill>
        <p:spPr>
          <a:xfrm>
            <a:off x="2664000" y="3240000"/>
            <a:ext cx="5823000" cy="2231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" descr=""/>
          <p:cNvPicPr/>
          <p:nvPr/>
        </p:nvPicPr>
        <p:blipFill>
          <a:blip r:embed="rId1"/>
          <a:stretch/>
        </p:blipFill>
        <p:spPr>
          <a:xfrm>
            <a:off x="5850360" y="1872000"/>
            <a:ext cx="2428920" cy="4319280"/>
          </a:xfrm>
          <a:prstGeom prst="rect">
            <a:avLst/>
          </a:prstGeom>
          <a:ln>
            <a:noFill/>
          </a:ln>
        </p:spPr>
      </p:pic>
      <p:sp>
        <p:nvSpPr>
          <p:cNvPr id="114" name="CustomShape 1"/>
          <p:cNvSpPr/>
          <p:nvPr/>
        </p:nvSpPr>
        <p:spPr>
          <a:xfrm>
            <a:off x="457200" y="274680"/>
            <a:ext cx="746640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cs-CZ" sz="3000" spc="-1" strike="noStrike" cap="small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Výsledek analýzy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457200" y="1600920"/>
            <a:ext cx="7466400" cy="487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cs-CZ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Metoda manuální identifikace kmenů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cs-CZ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Metoda manuálního zápisu analytických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cs-CZ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dat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6" name="" descr=""/>
          <p:cNvPicPr/>
          <p:nvPr/>
        </p:nvPicPr>
        <p:blipFill>
          <a:blip r:embed="rId2"/>
          <a:srcRect l="35298" t="11954" r="41161" b="13288"/>
          <a:stretch/>
        </p:blipFill>
        <p:spPr>
          <a:xfrm>
            <a:off x="3456000" y="3234240"/>
            <a:ext cx="1655640" cy="2957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 rot="20734200">
            <a:off x="4140000" y="1522800"/>
            <a:ext cx="4763520" cy="4937760"/>
          </a:xfrm>
          <a:prstGeom prst="rect">
            <a:avLst/>
          </a:prstGeom>
          <a:ln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457200" y="1601280"/>
            <a:ext cx="7466400" cy="487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cs-CZ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Optická identifikace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cs-CZ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Informační systém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457200" y="274680"/>
            <a:ext cx="746640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cs-CZ" sz="3000" spc="-1" strike="noStrike" cap="small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Návrh řešení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57200" y="274680"/>
            <a:ext cx="746640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cs-CZ" sz="3000" spc="-1" strike="noStrike" cap="small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Doplňující dotazy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457200" y="1601640"/>
            <a:ext cx="7466400" cy="487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cs-CZ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Návrh dalších alternativ logistických technologií.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cs-CZ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Zavede podnik Gemini Vaše návrhy v praxi?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2" name="" descr=""/>
          <p:cNvPicPr/>
          <p:nvPr/>
        </p:nvPicPr>
        <p:blipFill>
          <a:blip r:embed="rId1"/>
          <a:srcRect l="30474" t="6323" r="3538" b="5739"/>
          <a:stretch/>
        </p:blipFill>
        <p:spPr>
          <a:xfrm rot="10800000">
            <a:off x="8422920" y="5902920"/>
            <a:ext cx="2662920" cy="2662920"/>
          </a:xfrm>
          <a:prstGeom prst="rect">
            <a:avLst/>
          </a:prstGeom>
          <a:ln>
            <a:noFill/>
          </a:ln>
        </p:spPr>
      </p:pic>
      <p:pic>
        <p:nvPicPr>
          <p:cNvPr id="123" name="" descr=""/>
          <p:cNvPicPr/>
          <p:nvPr/>
        </p:nvPicPr>
        <p:blipFill>
          <a:blip r:embed="rId2"/>
          <a:stretch/>
        </p:blipFill>
        <p:spPr>
          <a:xfrm>
            <a:off x="1872000" y="4750200"/>
            <a:ext cx="3287520" cy="1153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3168000" y="3118680"/>
            <a:ext cx="7466400" cy="487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lvl="1" marL="274320" indent="-273240">
              <a:lnSpc>
                <a:spcPct val="100000"/>
              </a:lnSpc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cs-CZ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Děkuji za pozornost. 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457200" y="274680"/>
            <a:ext cx="746640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cs-CZ" sz="3000" spc="-1" strike="noStrike" cap="small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Motivace a důvody k řešení daného problému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457200" y="1600200"/>
            <a:ext cx="7466400" cy="487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240">
              <a:lnSpc>
                <a:spcPct val="100000"/>
              </a:lnSpc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Mladá firma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Dobrý přístup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457200" y="274680"/>
            <a:ext cx="746640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cs-CZ" sz="3000" spc="-1" strike="noStrike" cap="small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Cíl práce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457200" y="1600200"/>
            <a:ext cx="7466400" cy="487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Cílem této práce je popsat vývojové činnosti ve firmě Gemini PharmChem České Budějovice, analyzovat problémové oblasti a navrhnout logistické technologie vhodné pro jejich odstranění.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457200" y="274680"/>
            <a:ext cx="746640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cs-CZ" sz="3000" spc="-1" strike="noStrike" cap="small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Představení firmy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457200" y="1600200"/>
            <a:ext cx="7466400" cy="487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cs-CZ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 </a:t>
            </a:r>
            <a:r>
              <a:rPr b="0" lang="cs-CZ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Gemini PharmChem České Budějovice 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* květen 2016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v prostorách Jihočeského vědeckotechnického parku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Akciová společnost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Synbias AG 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3519720" y="3168000"/>
            <a:ext cx="5119560" cy="2879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457200" y="274680"/>
            <a:ext cx="746640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r>
              <a:rPr b="0" lang="cs-CZ" sz="3000" spc="-1" strike="noStrike" cap="small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Představení firmy 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3000" spc="-1" strike="noStrike" cap="small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hlavní činnost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457200" y="1600560"/>
            <a:ext cx="7466400" cy="487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cs-CZ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Selekce vysokoprodukčních mikrobiálních kmenů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cs-CZ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Vývoj lékových forem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4824000" y="2219760"/>
            <a:ext cx="3095280" cy="1739520"/>
          </a:xfrm>
          <a:prstGeom prst="rect">
            <a:avLst/>
          </a:prstGeom>
          <a:ln>
            <a:noFill/>
          </a:ln>
        </p:spPr>
      </p:pic>
      <p:pic>
        <p:nvPicPr>
          <p:cNvPr id="91" name="" descr=""/>
          <p:cNvPicPr/>
          <p:nvPr/>
        </p:nvPicPr>
        <p:blipFill>
          <a:blip r:embed="rId2"/>
          <a:srcRect l="0" t="0" r="6267" b="0"/>
          <a:stretch/>
        </p:blipFill>
        <p:spPr>
          <a:xfrm>
            <a:off x="4824000" y="4176000"/>
            <a:ext cx="3120480" cy="1871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457200" y="274680"/>
            <a:ext cx="746640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cs-CZ" sz="3000" spc="-1" strike="noStrike" cap="small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Výzkumná otázka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457200" y="1600200"/>
            <a:ext cx="7466400" cy="487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240">
              <a:lnSpc>
                <a:spcPct val="100000"/>
              </a:lnSpc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Úzká místa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Logistické technologie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5040000" y="2304000"/>
            <a:ext cx="2957760" cy="2957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274680"/>
            <a:ext cx="746640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cs-CZ" sz="3000" spc="-1" strike="noStrike" cap="small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Použité metody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457200" y="1600200"/>
            <a:ext cx="7466400" cy="487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240">
              <a:lnSpc>
                <a:spcPct val="100000"/>
              </a:lnSpc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Rozhovor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Telefonické dotazování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Pozorování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Fotografická dokumentace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57200" y="274680"/>
            <a:ext cx="746640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cs-CZ" sz="3000" spc="-1" strike="noStrike" cap="small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Použité metody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457200" y="1600200"/>
            <a:ext cx="7466400" cy="487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cs-CZ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Diagram aktivit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9" name="" descr=""/>
          <p:cNvPicPr/>
          <p:nvPr/>
        </p:nvPicPr>
        <p:blipFill>
          <a:blip r:embed="rId1"/>
          <a:stretch/>
        </p:blipFill>
        <p:spPr>
          <a:xfrm>
            <a:off x="3096000" y="2376000"/>
            <a:ext cx="1776240" cy="3023640"/>
          </a:xfrm>
          <a:prstGeom prst="rect">
            <a:avLst/>
          </a:prstGeom>
          <a:ln>
            <a:noFill/>
          </a:ln>
        </p:spPr>
      </p:pic>
      <p:pic>
        <p:nvPicPr>
          <p:cNvPr id="100" name="" descr=""/>
          <p:cNvPicPr/>
          <p:nvPr/>
        </p:nvPicPr>
        <p:blipFill>
          <a:blip r:embed="rId2"/>
          <a:stretch/>
        </p:blipFill>
        <p:spPr>
          <a:xfrm>
            <a:off x="4944960" y="2376000"/>
            <a:ext cx="1750680" cy="3060000"/>
          </a:xfrm>
          <a:prstGeom prst="rect">
            <a:avLst/>
          </a:prstGeom>
          <a:ln>
            <a:noFill/>
          </a:ln>
        </p:spPr>
      </p:pic>
      <p:pic>
        <p:nvPicPr>
          <p:cNvPr id="101" name="" descr=""/>
          <p:cNvPicPr/>
          <p:nvPr/>
        </p:nvPicPr>
        <p:blipFill>
          <a:blip r:embed="rId3"/>
          <a:stretch/>
        </p:blipFill>
        <p:spPr>
          <a:xfrm>
            <a:off x="6503760" y="1800000"/>
            <a:ext cx="2207880" cy="431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457200" y="274680"/>
            <a:ext cx="746640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cs-CZ" sz="3000" spc="-1" strike="noStrike" cap="small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Použité metody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457200" y="1600560"/>
            <a:ext cx="7466400" cy="487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cs-CZ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DejaVu Sans"/>
              </a:rPr>
              <a:t>Snímek pracovního dne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4" name="" descr=""/>
          <p:cNvPicPr/>
          <p:nvPr/>
        </p:nvPicPr>
        <p:blipFill>
          <a:blip r:embed="rId1"/>
          <a:srcRect l="27687" t="48482" r="27431" b="26321"/>
          <a:stretch/>
        </p:blipFill>
        <p:spPr>
          <a:xfrm>
            <a:off x="695520" y="3528360"/>
            <a:ext cx="7296120" cy="2303280"/>
          </a:xfrm>
          <a:prstGeom prst="rect">
            <a:avLst/>
          </a:prstGeom>
          <a:ln>
            <a:noFill/>
          </a:ln>
        </p:spPr>
      </p:pic>
      <p:pic>
        <p:nvPicPr>
          <p:cNvPr id="105" name="" descr=""/>
          <p:cNvPicPr/>
          <p:nvPr/>
        </p:nvPicPr>
        <p:blipFill>
          <a:blip r:embed="rId2"/>
          <a:srcRect l="26897" t="19086" r="20347" b="24930"/>
          <a:stretch/>
        </p:blipFill>
        <p:spPr>
          <a:xfrm>
            <a:off x="5700600" y="2016000"/>
            <a:ext cx="2291040" cy="1367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935</TotalTime>
  <Application>LibreOffice/5.2.0.4$Windows_X86_64 LibreOffice_project/066b007f5ebcc236395c7d282ba488bca6720265</Application>
  <Words>414</Words>
  <Paragraphs>98</Paragraphs>
  <Company>HP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2017-06-09T08:33:40Z</dcterms:created>
  <dc:creator>ldankova@email.cz</dc:creator>
  <dc:description/>
  <dc:language>cs-CZ</dc:language>
  <cp:lastModifiedBy/>
  <dcterms:modified xsi:type="dcterms:W3CDTF">2017-06-14T11:19:05Z</dcterms:modified>
  <cp:revision>59</cp:revision>
  <dc:subject/>
  <dc:title>Návrh systému řízení oběhu vícecestných obalů v podmínkách společnosti Robert Bosch s.r.o – České Budějovice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HP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Předvádění na obrazovce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16</vt:i4>
  </property>
</Properties>
</file>