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80" r:id="rId5"/>
    <p:sldId id="281" r:id="rId6"/>
    <p:sldId id="261" r:id="rId7"/>
    <p:sldId id="274" r:id="rId8"/>
    <p:sldId id="271" r:id="rId9"/>
    <p:sldId id="278" r:id="rId10"/>
    <p:sldId id="277" r:id="rId11"/>
    <p:sldId id="279" r:id="rId12"/>
    <p:sldId id="272" r:id="rId13"/>
    <p:sldId id="273" r:id="rId14"/>
    <p:sldId id="282" r:id="rId15"/>
    <p:sldId id="275" r:id="rId16"/>
    <p:sldId id="283"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ucie\Downloads\Kopie%20-%20analyz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ucie\Documents\V&#352;TE\diplomka\analyz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ucie\Documents\V&#352;TE\diplomka\analyz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'[Kopie - analyzy.xlsx]List1'!$U$5</c:f>
              <c:strCache>
                <c:ptCount val="1"/>
                <c:pt idx="0">
                  <c:v>Obrat v mil Eur</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'[Kopie - analyzy.xlsx]List1'!$V$4:$Z$4</c:f>
              <c:numCache>
                <c:formatCode>General</c:formatCode>
                <c:ptCount val="5"/>
                <c:pt idx="0">
                  <c:v>2012</c:v>
                </c:pt>
                <c:pt idx="1">
                  <c:v>2013</c:v>
                </c:pt>
                <c:pt idx="2">
                  <c:v>2014</c:v>
                </c:pt>
                <c:pt idx="3">
                  <c:v>2015</c:v>
                </c:pt>
                <c:pt idx="4">
                  <c:v>2016</c:v>
                </c:pt>
              </c:numCache>
            </c:numRef>
          </c:cat>
          <c:val>
            <c:numRef>
              <c:f>'[Kopie - analyzy.xlsx]List1'!$V$5:$Z$5</c:f>
              <c:numCache>
                <c:formatCode>General</c:formatCode>
                <c:ptCount val="5"/>
                <c:pt idx="0">
                  <c:v>394</c:v>
                </c:pt>
                <c:pt idx="1">
                  <c:v>450</c:v>
                </c:pt>
                <c:pt idx="2">
                  <c:v>540</c:v>
                </c:pt>
                <c:pt idx="3">
                  <c:v>671</c:v>
                </c:pt>
                <c:pt idx="4">
                  <c:v>759</c:v>
                </c:pt>
              </c:numCache>
            </c:numRef>
          </c:val>
        </c:ser>
        <c:ser>
          <c:idx val="1"/>
          <c:order val="1"/>
          <c:tx>
            <c:strRef>
              <c:f>'[Kopie - analyzy.xlsx]List1'!$U$6</c:f>
              <c:strCache>
                <c:ptCount val="1"/>
                <c:pt idx="0">
                  <c:v>Počet zaměstnanců</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'[Kopie - analyzy.xlsx]List1'!$V$4:$Z$4</c:f>
              <c:numCache>
                <c:formatCode>General</c:formatCode>
                <c:ptCount val="5"/>
                <c:pt idx="0">
                  <c:v>2012</c:v>
                </c:pt>
                <c:pt idx="1">
                  <c:v>2013</c:v>
                </c:pt>
                <c:pt idx="2">
                  <c:v>2014</c:v>
                </c:pt>
                <c:pt idx="3">
                  <c:v>2015</c:v>
                </c:pt>
                <c:pt idx="4">
                  <c:v>2016</c:v>
                </c:pt>
              </c:numCache>
            </c:numRef>
          </c:cat>
          <c:val>
            <c:numRef>
              <c:f>'[Kopie - analyzy.xlsx]List1'!$V$6:$Z$6</c:f>
              <c:numCache>
                <c:formatCode>General</c:formatCode>
                <c:ptCount val="5"/>
                <c:pt idx="0">
                  <c:v>2522</c:v>
                </c:pt>
                <c:pt idx="1">
                  <c:v>2731</c:v>
                </c:pt>
                <c:pt idx="2">
                  <c:v>3065</c:v>
                </c:pt>
                <c:pt idx="3">
                  <c:v>3578</c:v>
                </c:pt>
                <c:pt idx="4">
                  <c:v>3999</c:v>
                </c:pt>
              </c:numCache>
            </c:numRef>
          </c:val>
        </c:ser>
        <c:dLbls>
          <c:dLblPos val="ctr"/>
          <c:showLegendKey val="0"/>
          <c:showVal val="1"/>
          <c:showCatName val="0"/>
          <c:showSerName val="0"/>
          <c:showPercent val="0"/>
          <c:showBubbleSize val="0"/>
        </c:dLbls>
        <c:gapWidth val="150"/>
        <c:overlap val="100"/>
        <c:axId val="91009792"/>
        <c:axId val="91095040"/>
      </c:barChart>
      <c:catAx>
        <c:axId val="910097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cs-CZ"/>
          </a:p>
        </c:txPr>
        <c:crossAx val="91095040"/>
        <c:crosses val="autoZero"/>
        <c:auto val="1"/>
        <c:lblAlgn val="ctr"/>
        <c:lblOffset val="100"/>
        <c:noMultiLvlLbl val="0"/>
      </c:catAx>
      <c:valAx>
        <c:axId val="910950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100979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cs-CZ"/>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cs-CZ"/>
              <a:t>Náklady na extra transporty Obaly</a:t>
            </a:r>
          </a:p>
        </c:rich>
      </c:tx>
      <c:layout/>
      <c:overlay val="0"/>
      <c:spPr>
        <a:noFill/>
        <a:ln>
          <a:noFill/>
        </a:ln>
        <a:effectLst/>
      </c:spPr>
    </c:title>
    <c:autoTitleDeleted val="0"/>
    <c:plotArea>
      <c:layout/>
      <c:barChart>
        <c:barDir val="col"/>
        <c:grouping val="clustered"/>
        <c:varyColors val="0"/>
        <c:ser>
          <c:idx val="0"/>
          <c:order val="0"/>
          <c:spPr>
            <a:solidFill>
              <a:schemeClr val="accent4">
                <a:tint val="77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List1!$B$59:$D$59</c:f>
              <c:numCache>
                <c:formatCode>General</c:formatCode>
                <c:ptCount val="3"/>
                <c:pt idx="0">
                  <c:v>2014</c:v>
                </c:pt>
                <c:pt idx="1">
                  <c:v>2015</c:v>
                </c:pt>
                <c:pt idx="2">
                  <c:v>2016</c:v>
                </c:pt>
              </c:numCache>
            </c:numRef>
          </c:cat>
          <c:val>
            <c:numRef>
              <c:f>List1!$B$60:$D$60</c:f>
            </c:numRef>
          </c:val>
        </c:ser>
        <c:ser>
          <c:idx val="1"/>
          <c:order val="1"/>
          <c:spPr>
            <a:solidFill>
              <a:schemeClr val="accent4">
                <a:shade val="76000"/>
                <a:alpha val="85000"/>
              </a:schemeClr>
            </a:solidFill>
            <a:ln w="9525" cap="flat" cmpd="sng" algn="ctr">
              <a:solidFill>
                <a:schemeClr val="lt1">
                  <a:alpha val="50000"/>
                </a:schemeClr>
              </a:solidFill>
              <a:round/>
            </a:ln>
            <a:effectLst/>
          </c:spPr>
          <c:invertIfNegative val="0"/>
          <c:dLbls>
            <c:numFmt formatCode="#,##0\ &quot;Kč&quot;"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List1!$B$59:$D$59</c:f>
              <c:numCache>
                <c:formatCode>General</c:formatCode>
                <c:ptCount val="3"/>
                <c:pt idx="0">
                  <c:v>2014</c:v>
                </c:pt>
                <c:pt idx="1">
                  <c:v>2015</c:v>
                </c:pt>
                <c:pt idx="2">
                  <c:v>2016</c:v>
                </c:pt>
              </c:numCache>
            </c:numRef>
          </c:cat>
          <c:val>
            <c:numRef>
              <c:f>List1!$B$61:$D$61</c:f>
              <c:numCache>
                <c:formatCode>#,##0</c:formatCode>
                <c:ptCount val="3"/>
                <c:pt idx="0">
                  <c:v>1096782</c:v>
                </c:pt>
                <c:pt idx="1">
                  <c:v>1204882</c:v>
                </c:pt>
                <c:pt idx="2">
                  <c:v>2372595</c:v>
                </c:pt>
              </c:numCache>
            </c:numRef>
          </c:val>
        </c:ser>
        <c:dLbls>
          <c:dLblPos val="inEnd"/>
          <c:showLegendKey val="0"/>
          <c:showVal val="1"/>
          <c:showCatName val="0"/>
          <c:showSerName val="0"/>
          <c:showPercent val="0"/>
          <c:showBubbleSize val="0"/>
        </c:dLbls>
        <c:gapWidth val="65"/>
        <c:axId val="79203712"/>
        <c:axId val="79217792"/>
      </c:barChart>
      <c:catAx>
        <c:axId val="792037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cs-CZ"/>
          </a:p>
        </c:txPr>
        <c:crossAx val="79217792"/>
        <c:crosses val="autoZero"/>
        <c:auto val="1"/>
        <c:lblAlgn val="ctr"/>
        <c:lblOffset val="100"/>
        <c:noMultiLvlLbl val="0"/>
      </c:catAx>
      <c:valAx>
        <c:axId val="792177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7920371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cs-CZ"/>
              <a:t>Náklady</a:t>
            </a:r>
            <a:r>
              <a:rPr lang="cs-CZ" baseline="0"/>
              <a:t> na p</a:t>
            </a:r>
            <a:r>
              <a:rPr lang="en-US"/>
              <a:t>rostoje</a:t>
            </a:r>
            <a:r>
              <a:rPr lang="cs-CZ"/>
              <a:t> Obaly</a:t>
            </a:r>
            <a:endParaRPr lang="en-US"/>
          </a:p>
        </c:rich>
      </c:tx>
      <c:layout/>
      <c:overlay val="0"/>
      <c:spPr>
        <a:noFill/>
        <a:ln>
          <a:noFill/>
        </a:ln>
        <a:effectLst/>
      </c:spPr>
    </c:title>
    <c:autoTitleDeleted val="0"/>
    <c:plotArea>
      <c:layout/>
      <c:barChart>
        <c:barDir val="col"/>
        <c:grouping val="clustered"/>
        <c:varyColors val="0"/>
        <c:ser>
          <c:idx val="0"/>
          <c:order val="0"/>
          <c:spPr>
            <a:solidFill>
              <a:schemeClr val="accent4">
                <a:tint val="77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List1!$K$59:$M$59</c:f>
              <c:numCache>
                <c:formatCode>General</c:formatCode>
                <c:ptCount val="3"/>
                <c:pt idx="0">
                  <c:v>2014</c:v>
                </c:pt>
                <c:pt idx="1">
                  <c:v>2015</c:v>
                </c:pt>
                <c:pt idx="2">
                  <c:v>2016</c:v>
                </c:pt>
              </c:numCache>
            </c:numRef>
          </c:cat>
          <c:val>
            <c:numRef>
              <c:f>List1!$K$60:$M$60</c:f>
            </c:numRef>
          </c:val>
        </c:ser>
        <c:ser>
          <c:idx val="1"/>
          <c:order val="1"/>
          <c:spPr>
            <a:solidFill>
              <a:schemeClr val="accent4">
                <a:shade val="76000"/>
                <a:alpha val="85000"/>
              </a:schemeClr>
            </a:solidFill>
            <a:ln w="9525" cap="flat" cmpd="sng" algn="ctr">
              <a:solidFill>
                <a:schemeClr val="lt1">
                  <a:alpha val="50000"/>
                </a:schemeClr>
              </a:solidFill>
              <a:round/>
            </a:ln>
            <a:effectLst/>
          </c:spPr>
          <c:invertIfNegative val="0"/>
          <c:dLbls>
            <c:numFmt formatCode="#,##0\ &quot;Kč&quot;"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cs-CZ"/>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List1!$K$59:$M$59</c:f>
              <c:numCache>
                <c:formatCode>General</c:formatCode>
                <c:ptCount val="3"/>
                <c:pt idx="0">
                  <c:v>2014</c:v>
                </c:pt>
                <c:pt idx="1">
                  <c:v>2015</c:v>
                </c:pt>
                <c:pt idx="2">
                  <c:v>2016</c:v>
                </c:pt>
              </c:numCache>
            </c:numRef>
          </c:cat>
          <c:val>
            <c:numRef>
              <c:f>List1!$K$61:$M$61</c:f>
              <c:numCache>
                <c:formatCode>General</c:formatCode>
                <c:ptCount val="3"/>
                <c:pt idx="0">
                  <c:v>475567</c:v>
                </c:pt>
                <c:pt idx="1">
                  <c:v>552800</c:v>
                </c:pt>
                <c:pt idx="2">
                  <c:v>705533</c:v>
                </c:pt>
              </c:numCache>
            </c:numRef>
          </c:val>
        </c:ser>
        <c:dLbls>
          <c:dLblPos val="inEnd"/>
          <c:showLegendKey val="0"/>
          <c:showVal val="1"/>
          <c:showCatName val="0"/>
          <c:showSerName val="0"/>
          <c:showPercent val="0"/>
          <c:showBubbleSize val="0"/>
        </c:dLbls>
        <c:gapWidth val="65"/>
        <c:axId val="116992256"/>
        <c:axId val="117006336"/>
      </c:barChart>
      <c:catAx>
        <c:axId val="1169922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cs-CZ"/>
          </a:p>
        </c:txPr>
        <c:crossAx val="117006336"/>
        <c:crosses val="autoZero"/>
        <c:auto val="1"/>
        <c:lblAlgn val="ctr"/>
        <c:lblOffset val="100"/>
        <c:noMultiLvlLbl val="0"/>
      </c:catAx>
      <c:valAx>
        <c:axId val="1170063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699225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cs-CZ"/>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D2A9AF2B-7318-40AD-BCC5-C75BAB9A9A26}" type="datetimeFigureOut">
              <a:rPr lang="cs-CZ" smtClean="0"/>
              <a:t>10. 6. 2017</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7012B06A-BC35-4947-8A41-5306185C678E}"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2A9AF2B-7318-40AD-BCC5-C75BAB9A9A26}" type="datetimeFigureOut">
              <a:rPr lang="cs-CZ" smtClean="0"/>
              <a:t>10. 6. 2017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B06A-BC35-4947-8A41-5306185C678E}"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2A9AF2B-7318-40AD-BCC5-C75BAB9A9A26}" type="datetimeFigureOut">
              <a:rPr lang="cs-CZ" smtClean="0"/>
              <a:t>10. 6. 2017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B06A-BC35-4947-8A41-5306185C678E}"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D2A9AF2B-7318-40AD-BCC5-C75BAB9A9A26}" type="datetimeFigureOut">
              <a:rPr lang="cs-CZ" smtClean="0"/>
              <a:t>10. 6. 2017</a:t>
            </a:fld>
            <a:endParaRPr lang="cs-CZ"/>
          </a:p>
        </p:txBody>
      </p:sp>
      <p:sp>
        <p:nvSpPr>
          <p:cNvPr id="9" name="Zástupný symbol pro číslo snímku 8"/>
          <p:cNvSpPr>
            <a:spLocks noGrp="1"/>
          </p:cNvSpPr>
          <p:nvPr>
            <p:ph type="sldNum" sz="quarter" idx="15"/>
          </p:nvPr>
        </p:nvSpPr>
        <p:spPr/>
        <p:txBody>
          <a:bodyPr rtlCol="0"/>
          <a:lstStyle/>
          <a:p>
            <a:fld id="{7012B06A-BC35-4947-8A41-5306185C678E}"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D2A9AF2B-7318-40AD-BCC5-C75BAB9A9A26}" type="datetimeFigureOut">
              <a:rPr lang="cs-CZ" smtClean="0"/>
              <a:t>10. 6. 2017</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7012B06A-BC35-4947-8A41-5306185C678E}"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D2A9AF2B-7318-40AD-BCC5-C75BAB9A9A26}" type="datetimeFigureOut">
              <a:rPr lang="cs-CZ" smtClean="0"/>
              <a:t>10. 6. 2017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012B06A-BC35-4947-8A41-5306185C678E}"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D2A9AF2B-7318-40AD-BCC5-C75BAB9A9A26}" type="datetimeFigureOut">
              <a:rPr lang="cs-CZ" smtClean="0"/>
              <a:t>10. 6. 2017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012B06A-BC35-4947-8A41-5306185C678E}"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D2A9AF2B-7318-40AD-BCC5-C75BAB9A9A26}" type="datetimeFigureOut">
              <a:rPr lang="cs-CZ" smtClean="0"/>
              <a:t>10. 6. 2017</a:t>
            </a:fld>
            <a:endParaRPr lang="cs-CZ"/>
          </a:p>
        </p:txBody>
      </p:sp>
      <p:sp>
        <p:nvSpPr>
          <p:cNvPr id="7" name="Zástupný symbol pro číslo snímku 6"/>
          <p:cNvSpPr>
            <a:spLocks noGrp="1"/>
          </p:cNvSpPr>
          <p:nvPr>
            <p:ph type="sldNum" sz="quarter" idx="11"/>
          </p:nvPr>
        </p:nvSpPr>
        <p:spPr/>
        <p:txBody>
          <a:bodyPr rtlCol="0"/>
          <a:lstStyle/>
          <a:p>
            <a:fld id="{7012B06A-BC35-4947-8A41-5306185C678E}"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2A9AF2B-7318-40AD-BCC5-C75BAB9A9A26}" type="datetimeFigureOut">
              <a:rPr lang="cs-CZ" smtClean="0"/>
              <a:t>10. 6. 2017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012B06A-BC35-4947-8A41-5306185C678E}"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D2A9AF2B-7318-40AD-BCC5-C75BAB9A9A26}" type="datetimeFigureOut">
              <a:rPr lang="cs-CZ" smtClean="0"/>
              <a:t>10. 6. 2017</a:t>
            </a:fld>
            <a:endParaRPr lang="cs-CZ"/>
          </a:p>
        </p:txBody>
      </p:sp>
      <p:sp>
        <p:nvSpPr>
          <p:cNvPr id="22" name="Zástupný symbol pro číslo snímku 21"/>
          <p:cNvSpPr>
            <a:spLocks noGrp="1"/>
          </p:cNvSpPr>
          <p:nvPr>
            <p:ph type="sldNum" sz="quarter" idx="15"/>
          </p:nvPr>
        </p:nvSpPr>
        <p:spPr/>
        <p:txBody>
          <a:bodyPr rtlCol="0"/>
          <a:lstStyle/>
          <a:p>
            <a:fld id="{7012B06A-BC35-4947-8A41-5306185C678E}"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D2A9AF2B-7318-40AD-BCC5-C75BAB9A9A26}" type="datetimeFigureOut">
              <a:rPr lang="cs-CZ" smtClean="0"/>
              <a:t>10. 6. 2017</a:t>
            </a:fld>
            <a:endParaRPr lang="cs-CZ"/>
          </a:p>
        </p:txBody>
      </p:sp>
      <p:sp>
        <p:nvSpPr>
          <p:cNvPr id="18" name="Zástupný symbol pro číslo snímku 17"/>
          <p:cNvSpPr>
            <a:spLocks noGrp="1"/>
          </p:cNvSpPr>
          <p:nvPr>
            <p:ph type="sldNum" sz="quarter" idx="11"/>
          </p:nvPr>
        </p:nvSpPr>
        <p:spPr/>
        <p:txBody>
          <a:bodyPr rtlCol="0"/>
          <a:lstStyle/>
          <a:p>
            <a:fld id="{7012B06A-BC35-4947-8A41-5306185C678E}"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2A9AF2B-7318-40AD-BCC5-C75BAB9A9A26}" type="datetimeFigureOut">
              <a:rPr lang="cs-CZ" smtClean="0"/>
              <a:t>10. 6. 2017</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12B06A-BC35-4947-8A41-5306185C678E}"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75656" y="620688"/>
            <a:ext cx="7175351" cy="3008625"/>
          </a:xfrm>
        </p:spPr>
        <p:txBody>
          <a:bodyPr/>
          <a:lstStyle/>
          <a:p>
            <a:r>
              <a:rPr lang="cs-CZ" sz="3600" dirty="0" smtClean="0"/>
              <a:t>Návrh systému řízení oběhu vícecestných obalů v podmínkách společnosti Robert Bosch </a:t>
            </a:r>
            <a:r>
              <a:rPr lang="cs-CZ" sz="3600" dirty="0" err="1" smtClean="0"/>
              <a:t>s.r.o</a:t>
            </a:r>
            <a:r>
              <a:rPr lang="cs-CZ" sz="3600" dirty="0" smtClean="0"/>
              <a:t> – České </a:t>
            </a:r>
            <a:r>
              <a:rPr lang="cs-CZ" sz="3600" dirty="0"/>
              <a:t>B</a:t>
            </a:r>
            <a:r>
              <a:rPr lang="cs-CZ" sz="3600" dirty="0" smtClean="0"/>
              <a:t>udějovice</a:t>
            </a:r>
            <a:endParaRPr lang="cs-CZ" sz="3600" dirty="0"/>
          </a:p>
        </p:txBody>
      </p:sp>
      <p:sp>
        <p:nvSpPr>
          <p:cNvPr id="3" name="Podnadpis 2"/>
          <p:cNvSpPr>
            <a:spLocks noGrp="1"/>
          </p:cNvSpPr>
          <p:nvPr>
            <p:ph type="subTitle" idx="1"/>
          </p:nvPr>
        </p:nvSpPr>
        <p:spPr/>
        <p:txBody>
          <a:bodyPr/>
          <a:lstStyle/>
          <a:p>
            <a:r>
              <a:rPr lang="cs-CZ" dirty="0" smtClean="0"/>
              <a:t>Autor: Bc. Lucie Daňková</a:t>
            </a:r>
          </a:p>
          <a:p>
            <a:r>
              <a:rPr lang="cs-CZ" dirty="0" smtClean="0"/>
              <a:t>Vedoucí: </a:t>
            </a:r>
            <a:r>
              <a:rPr lang="cs-CZ" dirty="0"/>
              <a:t>doc. Ing. Ján </a:t>
            </a:r>
            <a:r>
              <a:rPr lang="cs-CZ" dirty="0" err="1"/>
              <a:t>Ližbetin</a:t>
            </a:r>
            <a:r>
              <a:rPr lang="cs-CZ" dirty="0"/>
              <a:t>, PhD.</a:t>
            </a:r>
          </a:p>
          <a:p>
            <a:r>
              <a:rPr lang="cs-CZ" dirty="0" smtClean="0"/>
              <a:t>Oponent: Ing. Lenka Černá, PhD.</a:t>
            </a:r>
            <a:endParaRPr lang="cs-CZ" dirty="0"/>
          </a:p>
        </p:txBody>
      </p:sp>
      <p:pic>
        <p:nvPicPr>
          <p:cNvPr id="1028" name="Picture 4" descr="C:\Users\Lucie\AppData\Local\Microsoft\Windows\Temporary Internet Files\Content.IE5\MMBMAR4Z\Serie_falt_klt_641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3284984"/>
            <a:ext cx="26670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304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Navržená řešení</a:t>
            </a:r>
            <a:endParaRPr lang="cs-CZ" dirty="0"/>
          </a:p>
        </p:txBody>
      </p:sp>
      <p:sp>
        <p:nvSpPr>
          <p:cNvPr id="3" name="Zástupný symbol pro obsah 2"/>
          <p:cNvSpPr>
            <a:spLocks noGrp="1"/>
          </p:cNvSpPr>
          <p:nvPr>
            <p:ph sz="quarter" idx="1"/>
          </p:nvPr>
        </p:nvSpPr>
        <p:spPr/>
        <p:txBody>
          <a:bodyPr/>
          <a:lstStyle/>
          <a:p>
            <a:r>
              <a:rPr lang="cs-CZ" sz="3600" dirty="0" smtClean="0"/>
              <a:t>Dlouhodobé hledisko</a:t>
            </a:r>
          </a:p>
          <a:p>
            <a:endParaRPr lang="cs-CZ" sz="3600" dirty="0" smtClean="0"/>
          </a:p>
          <a:p>
            <a:pPr lvl="2"/>
            <a:r>
              <a:rPr lang="cs-CZ" sz="2400" dirty="0"/>
              <a:t>Využití potenciálu systému </a:t>
            </a:r>
            <a:r>
              <a:rPr lang="cs-CZ" sz="2400" dirty="0" smtClean="0"/>
              <a:t>SAP </a:t>
            </a:r>
          </a:p>
          <a:p>
            <a:pPr lvl="2"/>
            <a:endParaRPr lang="cs-CZ" sz="2400" dirty="0" smtClean="0"/>
          </a:p>
          <a:p>
            <a:pPr lvl="2"/>
            <a:r>
              <a:rPr lang="cs-CZ" sz="2400" dirty="0" smtClean="0"/>
              <a:t>Systém </a:t>
            </a:r>
            <a:r>
              <a:rPr lang="cs-CZ" sz="2400" dirty="0"/>
              <a:t>automatické identifikace – EAN kódy</a:t>
            </a:r>
          </a:p>
          <a:p>
            <a:endParaRPr lang="cs-CZ" dirty="0" smtClean="0"/>
          </a:p>
          <a:p>
            <a:pPr marL="731520" lvl="2" indent="0">
              <a:buNone/>
            </a:pPr>
            <a:endParaRPr lang="cs-CZ" dirty="0"/>
          </a:p>
        </p:txBody>
      </p:sp>
    </p:spTree>
    <p:extLst>
      <p:ext uri="{BB962C8B-B14F-4D97-AF65-F5344CB8AC3E}">
        <p14:creationId xmlns:p14="http://schemas.microsoft.com/office/powerpoint/2010/main" val="3130481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Navržená </a:t>
            </a:r>
            <a:r>
              <a:rPr lang="cs-CZ" dirty="0" smtClean="0"/>
              <a:t>řešení</a:t>
            </a:r>
            <a:endParaRPr lang="cs-CZ" dirty="0"/>
          </a:p>
        </p:txBody>
      </p:sp>
      <p:sp>
        <p:nvSpPr>
          <p:cNvPr id="3" name="Zástupný symbol pro obsah 2"/>
          <p:cNvSpPr>
            <a:spLocks noGrp="1"/>
          </p:cNvSpPr>
          <p:nvPr>
            <p:ph sz="quarter" idx="1"/>
          </p:nvPr>
        </p:nvSpPr>
        <p:spPr/>
        <p:txBody>
          <a:bodyPr/>
          <a:lstStyle/>
          <a:p>
            <a:r>
              <a:rPr lang="cs-CZ" sz="3200" dirty="0"/>
              <a:t>Krátkodobé hledisko</a:t>
            </a:r>
          </a:p>
          <a:p>
            <a:pPr lvl="2"/>
            <a:r>
              <a:rPr lang="cs-CZ" sz="2400" dirty="0"/>
              <a:t>Nástroj pro kontrolu oběhu v programu Excel</a:t>
            </a:r>
          </a:p>
          <a:p>
            <a:pPr lvl="2"/>
            <a:r>
              <a:rPr lang="cs-CZ" sz="2400" dirty="0"/>
              <a:t>Ruční </a:t>
            </a:r>
            <a:r>
              <a:rPr lang="cs-CZ" sz="2400" dirty="0" err="1"/>
              <a:t>přeskladňování</a:t>
            </a:r>
            <a:r>
              <a:rPr lang="cs-CZ" sz="2400" dirty="0"/>
              <a:t> obalových setů na sklad Čisté a sklad </a:t>
            </a:r>
            <a:r>
              <a:rPr lang="cs-CZ" sz="2400" dirty="0" smtClean="0"/>
              <a:t>Špinavé</a:t>
            </a:r>
          </a:p>
          <a:p>
            <a:pPr lvl="2"/>
            <a:endParaRPr lang="cs-CZ" sz="2200" dirty="0"/>
          </a:p>
          <a:p>
            <a:pPr marL="731520" lvl="2" indent="0">
              <a:buNone/>
            </a:pPr>
            <a:endParaRPr lang="cs-CZ" sz="22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861048"/>
            <a:ext cx="731728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823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Dosažené výsledky a přínos práce</a:t>
            </a:r>
            <a:endParaRPr lang="cs-CZ" dirty="0"/>
          </a:p>
        </p:txBody>
      </p:sp>
      <p:sp>
        <p:nvSpPr>
          <p:cNvPr id="3" name="Zástupný symbol pro obsah 2"/>
          <p:cNvSpPr>
            <a:spLocks noGrp="1"/>
          </p:cNvSpPr>
          <p:nvPr>
            <p:ph sz="quarter" idx="1"/>
          </p:nvPr>
        </p:nvSpPr>
        <p:spPr/>
        <p:txBody>
          <a:bodyPr>
            <a:normAutofit/>
          </a:bodyPr>
          <a:lstStyle/>
          <a:p>
            <a:r>
              <a:rPr lang="cs-CZ" sz="2800" dirty="0" smtClean="0"/>
              <a:t>Pomocí nástroje je možná kontrola oběhu a regulace skladové zásoby obalových setů</a:t>
            </a:r>
          </a:p>
          <a:p>
            <a:pPr marL="0" indent="0">
              <a:buNone/>
            </a:pPr>
            <a:endParaRPr lang="cs-CZ" sz="2800" dirty="0"/>
          </a:p>
          <a:p>
            <a:r>
              <a:rPr lang="cs-CZ" sz="2800" dirty="0" smtClean="0"/>
              <a:t>Pomocí nástroje je možné sestavit plán </a:t>
            </a:r>
            <a:r>
              <a:rPr lang="cs-CZ" sz="2800" dirty="0"/>
              <a:t>mytí obalových </a:t>
            </a:r>
            <a:r>
              <a:rPr lang="cs-CZ" sz="2800" dirty="0" smtClean="0"/>
              <a:t>setů</a:t>
            </a:r>
          </a:p>
          <a:p>
            <a:endParaRPr lang="cs-CZ" sz="2800" dirty="0"/>
          </a:p>
          <a:p>
            <a:r>
              <a:rPr lang="cs-CZ" sz="2800" dirty="0"/>
              <a:t>Snížení vícenákladů za extra transporty a prostoje linek</a:t>
            </a:r>
          </a:p>
          <a:p>
            <a:endParaRPr lang="cs-CZ" sz="3600" b="1" dirty="0" smtClean="0"/>
          </a:p>
          <a:p>
            <a:pPr lvl="2"/>
            <a:endParaRPr lang="cs-CZ" sz="2400" dirty="0"/>
          </a:p>
          <a:p>
            <a:pPr lvl="2"/>
            <a:endParaRPr lang="cs-CZ" sz="2400" dirty="0" smtClean="0"/>
          </a:p>
          <a:p>
            <a:pPr lvl="2"/>
            <a:endParaRPr lang="cs-CZ" sz="2400" dirty="0" smtClean="0"/>
          </a:p>
          <a:p>
            <a:endParaRPr lang="cs-CZ" sz="3600" dirty="0"/>
          </a:p>
          <a:p>
            <a:endParaRPr lang="cs-CZ" dirty="0"/>
          </a:p>
          <a:p>
            <a:pPr lvl="2"/>
            <a:endParaRPr lang="cs-CZ" dirty="0" smtClean="0"/>
          </a:p>
        </p:txBody>
      </p:sp>
    </p:spTree>
    <p:extLst>
      <p:ext uri="{BB962C8B-B14F-4D97-AF65-F5344CB8AC3E}">
        <p14:creationId xmlns:p14="http://schemas.microsoft.com/office/powerpoint/2010/main" val="913702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Závěrečné shrnutí</a:t>
            </a:r>
            <a:endParaRPr lang="cs-CZ" dirty="0"/>
          </a:p>
        </p:txBody>
      </p:sp>
      <p:sp>
        <p:nvSpPr>
          <p:cNvPr id="3" name="Zástupný symbol pro obsah 2"/>
          <p:cNvSpPr>
            <a:spLocks noGrp="1"/>
          </p:cNvSpPr>
          <p:nvPr>
            <p:ph sz="quarter" idx="1"/>
          </p:nvPr>
        </p:nvSpPr>
        <p:spPr/>
        <p:txBody>
          <a:bodyPr/>
          <a:lstStyle/>
          <a:p>
            <a:r>
              <a:rPr lang="cs-CZ" sz="3200" dirty="0" smtClean="0"/>
              <a:t>Realizace v praxi – zavádění</a:t>
            </a:r>
          </a:p>
          <a:p>
            <a:endParaRPr lang="cs-CZ" sz="3200" dirty="0" smtClean="0"/>
          </a:p>
          <a:p>
            <a:r>
              <a:rPr lang="cs-CZ" sz="3200" dirty="0" smtClean="0"/>
              <a:t>Nulové náklady na zavedení</a:t>
            </a:r>
          </a:p>
          <a:p>
            <a:endParaRPr lang="cs-CZ" sz="3200" dirty="0" smtClean="0"/>
          </a:p>
          <a:p>
            <a:r>
              <a:rPr lang="cs-CZ" sz="3200" dirty="0" smtClean="0"/>
              <a:t>Úspora vícenákladů </a:t>
            </a:r>
            <a:r>
              <a:rPr lang="cs-CZ" sz="3200" dirty="0"/>
              <a:t>1 785 877,- </a:t>
            </a:r>
            <a:r>
              <a:rPr lang="cs-CZ" sz="3200" dirty="0" smtClean="0"/>
              <a:t>Kč</a:t>
            </a:r>
          </a:p>
          <a:p>
            <a:endParaRPr lang="cs-CZ" dirty="0" smtClean="0"/>
          </a:p>
          <a:p>
            <a:endParaRPr lang="cs-CZ" dirty="0"/>
          </a:p>
        </p:txBody>
      </p:sp>
    </p:spTree>
    <p:extLst>
      <p:ext uri="{BB962C8B-B14F-4D97-AF65-F5344CB8AC3E}">
        <p14:creationId xmlns:p14="http://schemas.microsoft.com/office/powerpoint/2010/main" val="4218545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35622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Otázky </a:t>
            </a:r>
            <a:r>
              <a:rPr lang="cs-CZ" dirty="0" smtClean="0"/>
              <a:t>vedoucí </a:t>
            </a:r>
            <a:r>
              <a:rPr lang="cs-CZ" dirty="0"/>
              <a:t>práce </a:t>
            </a:r>
            <a:r>
              <a:rPr lang="cs-CZ" dirty="0" smtClean="0"/>
              <a:t/>
            </a:r>
            <a:br>
              <a:rPr lang="cs-CZ" dirty="0" smtClean="0"/>
            </a:br>
            <a:r>
              <a:rPr lang="cs-CZ" dirty="0" smtClean="0"/>
              <a:t>doc</a:t>
            </a:r>
            <a:r>
              <a:rPr lang="cs-CZ" dirty="0"/>
              <a:t>. Ing. Ján </a:t>
            </a:r>
            <a:r>
              <a:rPr lang="cs-CZ" dirty="0" err="1"/>
              <a:t>Ližbetin</a:t>
            </a:r>
            <a:r>
              <a:rPr lang="cs-CZ" dirty="0"/>
              <a:t>, PhD</a:t>
            </a:r>
            <a:r>
              <a:rPr lang="cs-CZ" dirty="0" smtClean="0"/>
              <a:t>.</a:t>
            </a:r>
            <a:endParaRPr lang="cs-CZ" dirty="0"/>
          </a:p>
        </p:txBody>
      </p:sp>
      <p:sp>
        <p:nvSpPr>
          <p:cNvPr id="3" name="Zástupný symbol pro obsah 2"/>
          <p:cNvSpPr>
            <a:spLocks noGrp="1"/>
          </p:cNvSpPr>
          <p:nvPr>
            <p:ph sz="quarter" idx="1"/>
          </p:nvPr>
        </p:nvSpPr>
        <p:spPr/>
        <p:txBody>
          <a:bodyPr>
            <a:normAutofit/>
          </a:bodyPr>
          <a:lstStyle/>
          <a:p>
            <a:r>
              <a:rPr lang="cs-CZ" sz="2800" dirty="0" smtClean="0"/>
              <a:t>Jak </a:t>
            </a:r>
            <a:r>
              <a:rPr lang="cs-CZ" sz="2800" dirty="0"/>
              <a:t>se uplatnil Váš návrh nástroje řízení zásob ve </a:t>
            </a:r>
            <a:r>
              <a:rPr lang="cs-CZ" sz="2800" dirty="0" smtClean="0"/>
              <a:t>firmě</a:t>
            </a:r>
            <a:r>
              <a:rPr lang="cs-CZ" sz="2800" dirty="0" smtClean="0"/>
              <a:t>?</a:t>
            </a:r>
          </a:p>
          <a:p>
            <a:endParaRPr lang="cs-CZ" sz="2800" dirty="0" smtClean="0"/>
          </a:p>
          <a:p>
            <a:r>
              <a:rPr lang="cs-CZ" sz="2800" dirty="0"/>
              <a:t>Zlepšila se sledovatelnost obalů?</a:t>
            </a:r>
          </a:p>
          <a:p>
            <a:endParaRPr lang="cs-CZ" dirty="0" smtClean="0"/>
          </a:p>
          <a:p>
            <a:endParaRPr lang="cs-CZ" dirty="0"/>
          </a:p>
          <a:p>
            <a:endParaRPr lang="cs-CZ" dirty="0" smtClean="0"/>
          </a:p>
          <a:p>
            <a:endParaRPr lang="cs-CZ" dirty="0" smtClean="0"/>
          </a:p>
        </p:txBody>
      </p:sp>
    </p:spTree>
    <p:extLst>
      <p:ext uri="{BB962C8B-B14F-4D97-AF65-F5344CB8AC3E}">
        <p14:creationId xmlns:p14="http://schemas.microsoft.com/office/powerpoint/2010/main" val="3555530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Otázky oponent </a:t>
            </a:r>
            <a:r>
              <a:rPr lang="cs-CZ" dirty="0"/>
              <a:t>Ing. Lenka Černá, PhD</a:t>
            </a:r>
            <a:r>
              <a:rPr lang="cs-CZ" dirty="0" smtClean="0"/>
              <a:t>.</a:t>
            </a:r>
            <a:endParaRPr lang="cs-CZ" dirty="0"/>
          </a:p>
        </p:txBody>
      </p:sp>
      <p:sp>
        <p:nvSpPr>
          <p:cNvPr id="3" name="Zástupný symbol pro obsah 2"/>
          <p:cNvSpPr>
            <a:spLocks noGrp="1"/>
          </p:cNvSpPr>
          <p:nvPr>
            <p:ph sz="quarter" idx="1"/>
          </p:nvPr>
        </p:nvSpPr>
        <p:spPr/>
        <p:txBody>
          <a:bodyPr>
            <a:normAutofit/>
          </a:bodyPr>
          <a:lstStyle/>
          <a:p>
            <a:pPr marL="274320" lvl="1">
              <a:spcBef>
                <a:spcPts val="600"/>
              </a:spcBef>
              <a:buSzPct val="70000"/>
              <a:buFont typeface="Wingdings"/>
              <a:buChar char=""/>
            </a:pPr>
            <a:r>
              <a:rPr lang="cs-CZ" dirty="0" smtClean="0"/>
              <a:t>V </a:t>
            </a:r>
            <a:r>
              <a:rPr lang="cs-CZ" dirty="0"/>
              <a:t>ekonomickém zhodnocení návrhové časti uvádíte úsporu současných nákladů ve společnosti po zavedení Vašich návrhů (systém automatické identifikace, efektivní využívání potřebných nástrojů informačního systému SAP...) by společnosti Robert Bosch nevznikly dodatečné náklady</a:t>
            </a:r>
            <a:r>
              <a:rPr lang="cs-CZ" dirty="0" smtClean="0"/>
              <a:t>?</a:t>
            </a:r>
          </a:p>
          <a:p>
            <a:pPr marL="274320" lvl="1">
              <a:spcBef>
                <a:spcPts val="600"/>
              </a:spcBef>
              <a:buSzPct val="70000"/>
              <a:buFont typeface="Wingdings"/>
              <a:buChar char=""/>
            </a:pPr>
            <a:r>
              <a:rPr lang="cs-CZ" dirty="0"/>
              <a:t>V kapitole 5.2.3. analyzujete jednotlivé procesy v rámci oběhu přepravních prostředků a k nim úzká místa, která jsou rozhodujícím podkladem pro návrhovou část. Proces VÝROBA, EXPEDICE a TRANSPORT K ZÁKAZNÍKOVI nevykazoval žádná úzká místa ve sledovaném oběhu? </a:t>
            </a:r>
            <a:endParaRPr lang="cs-CZ" dirty="0" smtClean="0"/>
          </a:p>
          <a:p>
            <a:pPr marL="274320" lvl="1">
              <a:spcBef>
                <a:spcPts val="600"/>
              </a:spcBef>
              <a:buSzPct val="70000"/>
              <a:buFont typeface="Wingdings"/>
              <a:buChar char=""/>
            </a:pPr>
            <a:r>
              <a:rPr lang="cs-CZ" dirty="0"/>
              <a:t>Jaký je teoretický a praktický přínos Vaší diplomové práce? </a:t>
            </a:r>
          </a:p>
          <a:p>
            <a:pPr marL="274320" lvl="1">
              <a:spcBef>
                <a:spcPts val="600"/>
              </a:spcBef>
              <a:buSzPct val="70000"/>
              <a:buFont typeface="Wingdings"/>
              <a:buChar char=""/>
            </a:pPr>
            <a:endParaRPr lang="cs-CZ" dirty="0"/>
          </a:p>
          <a:p>
            <a:endParaRPr lang="cs-CZ" dirty="0"/>
          </a:p>
          <a:p>
            <a:endParaRPr lang="cs-CZ" dirty="0"/>
          </a:p>
        </p:txBody>
      </p:sp>
    </p:spTree>
    <p:extLst>
      <p:ext uri="{BB962C8B-B14F-4D97-AF65-F5344CB8AC3E}">
        <p14:creationId xmlns:p14="http://schemas.microsoft.com/office/powerpoint/2010/main" val="3799111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Motivace a důvody k řešení daného problému</a:t>
            </a:r>
            <a:endParaRPr lang="cs-CZ" dirty="0"/>
          </a:p>
        </p:txBody>
      </p:sp>
      <p:sp>
        <p:nvSpPr>
          <p:cNvPr id="3" name="Zástupný symbol pro obsah 2"/>
          <p:cNvSpPr>
            <a:spLocks noGrp="1"/>
          </p:cNvSpPr>
          <p:nvPr>
            <p:ph sz="quarter" idx="1"/>
          </p:nvPr>
        </p:nvSpPr>
        <p:spPr/>
        <p:txBody>
          <a:bodyPr/>
          <a:lstStyle/>
          <a:p>
            <a:r>
              <a:rPr lang="cs-CZ" sz="2800" dirty="0" smtClean="0"/>
              <a:t>Pracuji na oddělení obalové logistiky firmy</a:t>
            </a:r>
          </a:p>
          <a:p>
            <a:endParaRPr lang="cs-CZ" sz="2800" dirty="0" smtClean="0"/>
          </a:p>
          <a:p>
            <a:r>
              <a:rPr lang="cs-CZ" sz="2800" dirty="0" smtClean="0"/>
              <a:t>Akutní problém absence nástroje pro kontrolu oběhu vícecestných obalů ve firmě</a:t>
            </a:r>
          </a:p>
          <a:p>
            <a:endParaRPr lang="cs-CZ" sz="2800" dirty="0" smtClean="0"/>
          </a:p>
          <a:p>
            <a:r>
              <a:rPr lang="cs-CZ" sz="2800" dirty="0" smtClean="0"/>
              <a:t>Možnost použití v praxi</a:t>
            </a:r>
          </a:p>
          <a:p>
            <a:endParaRPr lang="cs-CZ" dirty="0"/>
          </a:p>
        </p:txBody>
      </p:sp>
    </p:spTree>
    <p:extLst>
      <p:ext uri="{BB962C8B-B14F-4D97-AF65-F5344CB8AC3E}">
        <p14:creationId xmlns:p14="http://schemas.microsoft.com/office/powerpoint/2010/main" val="366822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 práce</a:t>
            </a:r>
            <a:endParaRPr lang="cs-CZ" dirty="0"/>
          </a:p>
        </p:txBody>
      </p:sp>
      <p:sp>
        <p:nvSpPr>
          <p:cNvPr id="5" name="Zástupný symbol pro obsah 4"/>
          <p:cNvSpPr>
            <a:spLocks noGrp="1"/>
          </p:cNvSpPr>
          <p:nvPr>
            <p:ph sz="quarter" idx="1"/>
          </p:nvPr>
        </p:nvSpPr>
        <p:spPr/>
        <p:txBody>
          <a:bodyPr>
            <a:normAutofit/>
          </a:bodyPr>
          <a:lstStyle/>
          <a:p>
            <a:r>
              <a:rPr lang="cs-CZ" sz="2800" dirty="0" smtClean="0"/>
              <a:t>Návrh systému řízení oběhu vícecestných obalů v podmínkách společnosti Robert Bosch </a:t>
            </a:r>
            <a:r>
              <a:rPr lang="cs-CZ" sz="2800" dirty="0" err="1" smtClean="0"/>
              <a:t>s.r.o</a:t>
            </a:r>
            <a:r>
              <a:rPr lang="cs-CZ" sz="2800" dirty="0" smtClean="0"/>
              <a:t> – České Budějovice.</a:t>
            </a:r>
            <a:endParaRPr lang="cs-CZ" sz="2800" dirty="0"/>
          </a:p>
        </p:txBody>
      </p:sp>
      <p:pic>
        <p:nvPicPr>
          <p:cNvPr id="6" name="Picture 4" descr="http://www.bosch.cz/media/cz/ceske_budejovice_obr/budejovice_plants_media/RBCB_letecky_pohled_w73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212976"/>
            <a:ext cx="5249724" cy="188103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Lucie\AppData\Local\Microsoft\Windows\Temporary Internet Files\Content.IE5\S3PA7P5T\Bosch-brand.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7904" y="692697"/>
            <a:ext cx="3017476" cy="713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158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 firmy</a:t>
            </a:r>
            <a:endParaRPr lang="cs-CZ" dirty="0"/>
          </a:p>
        </p:txBody>
      </p:sp>
      <p:sp>
        <p:nvSpPr>
          <p:cNvPr id="3" name="Zástupný symbol pro obsah 2"/>
          <p:cNvSpPr>
            <a:spLocks noGrp="1"/>
          </p:cNvSpPr>
          <p:nvPr>
            <p:ph sz="quarter" idx="1"/>
          </p:nvPr>
        </p:nvSpPr>
        <p:spPr/>
        <p:txBody>
          <a:bodyPr/>
          <a:lstStyle/>
          <a:p>
            <a:r>
              <a:rPr lang="cs-CZ" dirty="0" smtClean="0"/>
              <a:t>Firma Robert Bosch </a:t>
            </a:r>
            <a:r>
              <a:rPr lang="cs-CZ" dirty="0" err="1" smtClean="0"/>
              <a:t>GmbH</a:t>
            </a:r>
            <a:r>
              <a:rPr lang="cs-CZ" dirty="0" smtClean="0"/>
              <a:t> založena 1886</a:t>
            </a:r>
          </a:p>
          <a:p>
            <a:r>
              <a:rPr lang="cs-CZ" dirty="0" smtClean="0"/>
              <a:t>Pobočka v ČB založena 1992</a:t>
            </a:r>
          </a:p>
          <a:p>
            <a:r>
              <a:rPr lang="cs-CZ" dirty="0" smtClean="0"/>
              <a:t>Přední výrobce komponentů automobilové techniky</a:t>
            </a:r>
          </a:p>
          <a:p>
            <a:pPr lvl="2"/>
            <a:r>
              <a:rPr lang="cs-CZ" dirty="0"/>
              <a:t>Rozvaděče paliva</a:t>
            </a:r>
          </a:p>
          <a:p>
            <a:pPr lvl="2"/>
            <a:r>
              <a:rPr lang="cs-CZ" dirty="0"/>
              <a:t>Plynové pedály</a:t>
            </a:r>
          </a:p>
          <a:p>
            <a:pPr lvl="2"/>
            <a:r>
              <a:rPr lang="cs-CZ" dirty="0"/>
              <a:t>Sací moduly</a:t>
            </a:r>
          </a:p>
          <a:p>
            <a:pPr lvl="2"/>
            <a:r>
              <a:rPr lang="cs-CZ" dirty="0"/>
              <a:t>Škrtící klapky</a:t>
            </a:r>
          </a:p>
          <a:p>
            <a:pPr lvl="2"/>
            <a:r>
              <a:rPr lang="cs-CZ" dirty="0"/>
              <a:t>Nádržové čerpadlové moduly</a:t>
            </a:r>
          </a:p>
          <a:p>
            <a:r>
              <a:rPr lang="cs-CZ" dirty="0" smtClean="0"/>
              <a:t>Rozloha závodů více než 70 000 m²</a:t>
            </a:r>
          </a:p>
          <a:p>
            <a:r>
              <a:rPr lang="cs-CZ" dirty="0" smtClean="0"/>
              <a:t>4000 zaměstnanců</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2852936"/>
            <a:ext cx="2304256" cy="2770648"/>
          </a:xfrm>
          <a:prstGeom prst="rect">
            <a:avLst/>
          </a:prstGeom>
        </p:spPr>
      </p:pic>
    </p:spTree>
    <p:extLst>
      <p:ext uri="{BB962C8B-B14F-4D97-AF65-F5344CB8AC3E}">
        <p14:creationId xmlns:p14="http://schemas.microsoft.com/office/powerpoint/2010/main" val="582099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 firmy – obrat a počet zaměstnanců</a:t>
            </a:r>
            <a:endParaRPr lang="cs-CZ" dirty="0"/>
          </a:p>
        </p:txBody>
      </p:sp>
      <p:graphicFrame>
        <p:nvGraphicFramePr>
          <p:cNvPr id="4" name="Zástupný symbol pro obsah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06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Výzkumný problém</a:t>
            </a:r>
            <a:endParaRPr lang="cs-CZ" dirty="0"/>
          </a:p>
        </p:txBody>
      </p:sp>
      <p:sp>
        <p:nvSpPr>
          <p:cNvPr id="3" name="Zástupný symbol pro obsah 2"/>
          <p:cNvSpPr>
            <a:spLocks noGrp="1"/>
          </p:cNvSpPr>
          <p:nvPr>
            <p:ph sz="quarter" idx="1"/>
          </p:nvPr>
        </p:nvSpPr>
        <p:spPr/>
        <p:txBody>
          <a:bodyPr>
            <a:normAutofit/>
          </a:bodyPr>
          <a:lstStyle/>
          <a:p>
            <a:r>
              <a:rPr lang="cs-CZ" sz="2800" dirty="0" smtClean="0"/>
              <a:t>Absence systému řízení skladové zásoby obalových setů – nemožnost:</a:t>
            </a:r>
          </a:p>
          <a:p>
            <a:pPr lvl="2"/>
            <a:r>
              <a:rPr lang="cs-CZ" sz="2000" dirty="0" smtClean="0"/>
              <a:t> Evidence</a:t>
            </a:r>
            <a:endParaRPr lang="cs-CZ" sz="2000" dirty="0"/>
          </a:p>
          <a:p>
            <a:pPr lvl="2"/>
            <a:r>
              <a:rPr lang="cs-CZ" sz="2000" dirty="0"/>
              <a:t> Analýzy</a:t>
            </a:r>
          </a:p>
          <a:p>
            <a:pPr lvl="2"/>
            <a:r>
              <a:rPr lang="cs-CZ" sz="2000" dirty="0"/>
              <a:t> Kontroly</a:t>
            </a:r>
          </a:p>
          <a:p>
            <a:pPr lvl="2"/>
            <a:r>
              <a:rPr lang="cs-CZ" sz="2000" dirty="0"/>
              <a:t> </a:t>
            </a:r>
            <a:r>
              <a:rPr lang="cs-CZ" sz="2000" dirty="0" smtClean="0"/>
              <a:t>Regulace</a:t>
            </a:r>
          </a:p>
          <a:p>
            <a:pPr lvl="2"/>
            <a:endParaRPr lang="cs-CZ" sz="2000" dirty="0"/>
          </a:p>
          <a:p>
            <a:r>
              <a:rPr lang="cs-CZ" sz="2800" dirty="0" smtClean="0"/>
              <a:t>Žádný plán mytí na externím skladu Lašek</a:t>
            </a:r>
          </a:p>
          <a:p>
            <a:pPr lvl="2"/>
            <a:r>
              <a:rPr lang="cs-CZ" sz="2000" dirty="0" smtClean="0"/>
              <a:t>Neznámá skladová zásoba</a:t>
            </a:r>
          </a:p>
          <a:p>
            <a:pPr lvl="2"/>
            <a:r>
              <a:rPr lang="cs-CZ" sz="2000" dirty="0" smtClean="0"/>
              <a:t>Neznámé potřeby obalů</a:t>
            </a:r>
          </a:p>
          <a:p>
            <a:endParaRPr lang="cs-CZ" sz="2800" dirty="0" smtClean="0"/>
          </a:p>
          <a:p>
            <a:pPr marL="0" indent="0">
              <a:buNone/>
            </a:pPr>
            <a:endParaRPr lang="cs-CZ" sz="3200" dirty="0" smtClean="0"/>
          </a:p>
          <a:p>
            <a:endParaRPr lang="cs-CZ" dirty="0"/>
          </a:p>
        </p:txBody>
      </p:sp>
    </p:spTree>
    <p:extLst>
      <p:ext uri="{BB962C8B-B14F-4D97-AF65-F5344CB8AC3E}">
        <p14:creationId xmlns:p14="http://schemas.microsoft.com/office/powerpoint/2010/main" val="3268968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Výzkumný problém</a:t>
            </a:r>
            <a:endParaRPr lang="cs-CZ" dirty="0"/>
          </a:p>
        </p:txBody>
      </p:sp>
      <p:sp>
        <p:nvSpPr>
          <p:cNvPr id="3" name="Zástupný symbol pro obsah 2"/>
          <p:cNvSpPr>
            <a:spLocks noGrp="1"/>
          </p:cNvSpPr>
          <p:nvPr>
            <p:ph sz="quarter" idx="1"/>
          </p:nvPr>
        </p:nvSpPr>
        <p:spPr/>
        <p:txBody>
          <a:bodyPr>
            <a:normAutofit/>
          </a:bodyPr>
          <a:lstStyle/>
          <a:p>
            <a:r>
              <a:rPr lang="cs-CZ" dirty="0" smtClean="0"/>
              <a:t>Vícenáklady při současném systému řízení</a:t>
            </a:r>
            <a:endParaRPr lang="cs-CZ" dirty="0"/>
          </a:p>
        </p:txBody>
      </p:sp>
      <p:graphicFrame>
        <p:nvGraphicFramePr>
          <p:cNvPr id="13" name="Graf 12"/>
          <p:cNvGraphicFramePr>
            <a:graphicFrameLocks/>
          </p:cNvGraphicFramePr>
          <p:nvPr>
            <p:extLst>
              <p:ext uri="{D42A27DB-BD31-4B8C-83A1-F6EECF244321}">
                <p14:modId xmlns:p14="http://schemas.microsoft.com/office/powerpoint/2010/main" val="755610641"/>
              </p:ext>
            </p:extLst>
          </p:nvPr>
        </p:nvGraphicFramePr>
        <p:xfrm>
          <a:off x="467544" y="2780928"/>
          <a:ext cx="3524249"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Graf 13"/>
          <p:cNvGraphicFramePr>
            <a:graphicFrameLocks/>
          </p:cNvGraphicFramePr>
          <p:nvPr>
            <p:extLst>
              <p:ext uri="{D42A27DB-BD31-4B8C-83A1-F6EECF244321}">
                <p14:modId xmlns:p14="http://schemas.microsoft.com/office/powerpoint/2010/main" val="4180694110"/>
              </p:ext>
            </p:extLst>
          </p:nvPr>
        </p:nvGraphicFramePr>
        <p:xfrm>
          <a:off x="4211960" y="2780928"/>
          <a:ext cx="343852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127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Použité metody</a:t>
            </a:r>
            <a:endParaRPr lang="cs-CZ" dirty="0"/>
          </a:p>
        </p:txBody>
      </p:sp>
      <p:sp>
        <p:nvSpPr>
          <p:cNvPr id="3" name="Zástupný symbol pro obsah 2"/>
          <p:cNvSpPr>
            <a:spLocks noGrp="1"/>
          </p:cNvSpPr>
          <p:nvPr>
            <p:ph sz="quarter" idx="1"/>
          </p:nvPr>
        </p:nvSpPr>
        <p:spPr/>
        <p:txBody>
          <a:bodyPr>
            <a:normAutofit/>
          </a:bodyPr>
          <a:lstStyle/>
          <a:p>
            <a:r>
              <a:rPr lang="cs-CZ" dirty="0" smtClean="0"/>
              <a:t>Mapování hodnotového toku </a:t>
            </a:r>
          </a:p>
          <a:p>
            <a:endParaRPr lang="cs-CZ" dirty="0"/>
          </a:p>
          <a:p>
            <a:endParaRPr lang="cs-CZ" dirty="0" smtClean="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667048" y="1988840"/>
            <a:ext cx="7577360" cy="3816424"/>
          </a:xfrm>
          <a:prstGeom prst="rect">
            <a:avLst/>
          </a:prstGeom>
        </p:spPr>
      </p:pic>
    </p:spTree>
    <p:extLst>
      <p:ext uri="{BB962C8B-B14F-4D97-AF65-F5344CB8AC3E}">
        <p14:creationId xmlns:p14="http://schemas.microsoft.com/office/powerpoint/2010/main" val="311854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Použité metody</a:t>
            </a:r>
          </a:p>
        </p:txBody>
      </p:sp>
      <p:sp>
        <p:nvSpPr>
          <p:cNvPr id="3" name="Zástupný symbol pro obsah 2"/>
          <p:cNvSpPr>
            <a:spLocks noGrp="1"/>
          </p:cNvSpPr>
          <p:nvPr>
            <p:ph sz="quarter" idx="1"/>
          </p:nvPr>
        </p:nvSpPr>
        <p:spPr/>
        <p:txBody>
          <a:bodyPr/>
          <a:lstStyle/>
          <a:p>
            <a:r>
              <a:rPr lang="cs-CZ" dirty="0"/>
              <a:t>Sběr sekundárních dat </a:t>
            </a:r>
            <a:r>
              <a:rPr lang="cs-CZ" dirty="0" smtClean="0"/>
              <a:t>– </a:t>
            </a:r>
            <a:r>
              <a:rPr lang="cs-CZ" dirty="0" err="1" smtClean="0"/>
              <a:t>Istar</a:t>
            </a:r>
            <a:r>
              <a:rPr lang="cs-CZ" dirty="0" smtClean="0"/>
              <a:t>, Aplikace záchranná brzda, VIP portál</a:t>
            </a:r>
            <a:endParaRPr lang="cs-CZ" dirty="0"/>
          </a:p>
          <a:p>
            <a:pPr marL="0" indent="0">
              <a:buNone/>
            </a:pPr>
            <a:endParaRPr lang="cs-CZ" dirty="0"/>
          </a:p>
          <a:p>
            <a:r>
              <a:rPr lang="cs-CZ" dirty="0"/>
              <a:t>Řízené rozhovory se zaměstnanci</a:t>
            </a:r>
          </a:p>
          <a:p>
            <a:pPr marL="0" indent="0">
              <a:buNone/>
            </a:pPr>
            <a:endParaRPr lang="cs-CZ" dirty="0"/>
          </a:p>
          <a:p>
            <a:r>
              <a:rPr lang="cs-CZ" dirty="0" smtClean="0"/>
              <a:t>Metoda prognózování – matematická </a:t>
            </a:r>
            <a:r>
              <a:rPr lang="cs-CZ" dirty="0"/>
              <a:t>statistická analýza minulé poptávky</a:t>
            </a:r>
          </a:p>
          <a:p>
            <a:pPr marL="0" indent="0">
              <a:buNone/>
            </a:pPr>
            <a:endParaRPr lang="cs-CZ" dirty="0"/>
          </a:p>
          <a:p>
            <a:r>
              <a:rPr lang="cs-CZ" dirty="0"/>
              <a:t>Rozhodování za </a:t>
            </a:r>
            <a:r>
              <a:rPr lang="cs-CZ" dirty="0" smtClean="0"/>
              <a:t>nejistoty – stanovení optimální skladové zásoby </a:t>
            </a:r>
            <a:endParaRPr lang="cs-CZ" dirty="0"/>
          </a:p>
          <a:p>
            <a:endParaRPr lang="cs-CZ" dirty="0"/>
          </a:p>
        </p:txBody>
      </p:sp>
    </p:spTree>
    <p:extLst>
      <p:ext uri="{BB962C8B-B14F-4D97-AF65-F5344CB8AC3E}">
        <p14:creationId xmlns:p14="http://schemas.microsoft.com/office/powerpoint/2010/main" val="12791610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859</TotalTime>
  <Words>414</Words>
  <Application>Microsoft Office PowerPoint</Application>
  <PresentationFormat>Předvádění na obrazovce (4:3)</PresentationFormat>
  <Paragraphs>98</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Arkýř</vt:lpstr>
      <vt:lpstr>Návrh systému řízení oběhu vícecestných obalů v podmínkách společnosti Robert Bosch s.r.o – České Budějovice</vt:lpstr>
      <vt:lpstr>Motivace a důvody k řešení daného problému</vt:lpstr>
      <vt:lpstr>Cíl práce</vt:lpstr>
      <vt:lpstr>Představení firmy</vt:lpstr>
      <vt:lpstr>Představení firmy – obrat a počet zaměstnanců</vt:lpstr>
      <vt:lpstr>Výzkumný problém</vt:lpstr>
      <vt:lpstr>Výzkumný problém</vt:lpstr>
      <vt:lpstr>Použité metody</vt:lpstr>
      <vt:lpstr>Použité metody</vt:lpstr>
      <vt:lpstr>Navržená řešení</vt:lpstr>
      <vt:lpstr>Navržená řešení</vt:lpstr>
      <vt:lpstr>Dosažené výsledky a přínos práce</vt:lpstr>
      <vt:lpstr>Závěrečné shrnutí</vt:lpstr>
      <vt:lpstr>Děkuji Vám za pozornost</vt:lpstr>
      <vt:lpstr>Otázky vedoucí práce  doc. Ing. Ján Ližbetin, PhD.</vt:lpstr>
      <vt:lpstr>Otázky oponent Ing. Lenka Černá, PhD.</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Návrh systému řízení oběhu vícecestných obalů v podmínkách společnosti Robert Bosch s.r.o – České Budějovice</dc:title>
  <dc:creator>ldankova@email.cz</dc:creator>
  <cp:lastModifiedBy>ldankova@email.cz</cp:lastModifiedBy>
  <cp:revision>46</cp:revision>
  <dcterms:created xsi:type="dcterms:W3CDTF">2017-06-09T08:33:40Z</dcterms:created>
  <dcterms:modified xsi:type="dcterms:W3CDTF">2017-06-10T14:24:36Z</dcterms:modified>
</cp:coreProperties>
</file>