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9C0DC-9E0A-44FE-8CCF-0B3346B29E7D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65C983-AAFB-41E8-93D8-66CFD47BAA4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3340968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/>
              <a:t>Realizace logistiky při povodních ve vybraném okrese</a:t>
            </a:r>
            <a:br>
              <a:rPr lang="es-ES" sz="5400" dirty="0" smtClean="0"/>
            </a:b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7854696" cy="2952328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Autor: Bc. </a:t>
            </a:r>
            <a:r>
              <a:rPr lang="cs-CZ" sz="2000" dirty="0" smtClean="0"/>
              <a:t>Aneta Gabrielová</a:t>
            </a:r>
          </a:p>
          <a:p>
            <a:pPr algn="l"/>
            <a:r>
              <a:rPr lang="cs-CZ" sz="2000" dirty="0" smtClean="0"/>
              <a:t>Vedoucí: </a:t>
            </a:r>
            <a:r>
              <a:rPr lang="cs-CZ" sz="2000" dirty="0" smtClean="0"/>
              <a:t>Ing. Jarmila Straková, Ph.D.</a:t>
            </a:r>
            <a:endParaRPr lang="cs-CZ" sz="2000" dirty="0" smtClean="0"/>
          </a:p>
          <a:p>
            <a:pPr algn="l"/>
            <a:r>
              <a:rPr lang="cs-CZ" sz="2000" dirty="0" smtClean="0"/>
              <a:t>Oponent</a:t>
            </a:r>
            <a:r>
              <a:rPr lang="cs-CZ" sz="2000" dirty="0" smtClean="0"/>
              <a:t>: doc. Ing. Petr Průša, </a:t>
            </a:r>
            <a:r>
              <a:rPr lang="cs-CZ" sz="2000" dirty="0" smtClean="0"/>
              <a:t>Ph.D</a:t>
            </a:r>
          </a:p>
          <a:p>
            <a:pPr algn="l"/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endParaRPr lang="cs-CZ" sz="2000" dirty="0" smtClean="0"/>
          </a:p>
        </p:txBody>
      </p:sp>
      <p:pic>
        <p:nvPicPr>
          <p:cNvPr id="13314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805264"/>
            <a:ext cx="3905250" cy="46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SLOŽKY PROTIPOVODŇOVÉ OCHRANY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87" t="18045" r="41865" b="47505"/>
          <a:stretch>
            <a:fillRect/>
          </a:stretch>
        </p:blipFill>
        <p:spPr bwMode="auto">
          <a:xfrm>
            <a:off x="467544" y="2204864"/>
            <a:ext cx="7392821" cy="337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SLOŽKY PROTIPOVODŇOVÉ OCHRANY</a:t>
            </a:r>
            <a:endParaRPr lang="cs-CZ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80" t="24190" r="42871" b="37703"/>
          <a:stretch>
            <a:fillRect/>
          </a:stretch>
        </p:blipFill>
        <p:spPr bwMode="auto">
          <a:xfrm>
            <a:off x="759812" y="2348880"/>
            <a:ext cx="6908532" cy="367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SWOT ANALÝZA PROTIPOVODŇOVÝCH OPATŘENÍ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80" t="24190" r="40772" b="38079"/>
          <a:stretch>
            <a:fillRect/>
          </a:stretch>
        </p:blipFill>
        <p:spPr bwMode="auto">
          <a:xfrm>
            <a:off x="899592" y="2276872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SWOT ANALÝZA PROTIPOVODŇOVÝCH OPATŘENÍ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35" t="30752" r="41695" b="43000"/>
          <a:stretch>
            <a:fillRect/>
          </a:stretch>
        </p:blipFill>
        <p:spPr bwMode="auto">
          <a:xfrm>
            <a:off x="566555" y="2348880"/>
            <a:ext cx="74033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DOPLŇUJÍCÍ DOTAZY - VEDOUCÍ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35480"/>
            <a:ext cx="8579296" cy="4389120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cs-CZ" dirty="0" smtClean="0"/>
              <a:t>Prosím </a:t>
            </a:r>
            <a:r>
              <a:rPr lang="cs-CZ" dirty="0" smtClean="0"/>
              <a:t>autorku práce o konkretizaci konstatování, </a:t>
            </a:r>
            <a:r>
              <a:rPr lang="cs-CZ" dirty="0" smtClean="0"/>
              <a:t>že protipovodňová </a:t>
            </a:r>
            <a:r>
              <a:rPr lang="cs-CZ" dirty="0" smtClean="0"/>
              <a:t>opatření realizovaná v roce 2002 přinesly v následujících povodňových událostech prokazatelné ekonomické i materiální přínosy. Požaduji je blíže specifikovat.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Dotknou </a:t>
            </a:r>
            <a:r>
              <a:rPr lang="cs-CZ" dirty="0" smtClean="0"/>
              <a:t>se navrhovaná protipovodňová opatření budovaná v okolí města Veselí nad Lužnicí plánované dálniční výstavby?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Autorka </a:t>
            </a:r>
            <a:r>
              <a:rPr lang="cs-CZ" dirty="0" smtClean="0"/>
              <a:t>konstatuje, že ”Protipovodňová opatření opravdu snižují vzniklé škody způsobené povodněmi, konkrétně ročně přibližně o 80%". Požaduji po autorce vysvětlit toto své konstatování.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DOPLŇUJÍCÍ DOTAZY - OPONENT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 anchor="ctr"/>
          <a:lstStyle/>
          <a:p>
            <a:pPr algn="just"/>
            <a:r>
              <a:rPr lang="cs-CZ" dirty="0" smtClean="0"/>
              <a:t>Okomentujte materiální a jiné škody </a:t>
            </a:r>
            <a:r>
              <a:rPr lang="cs-CZ" dirty="0" smtClean="0"/>
              <a:t>vzniklé </a:t>
            </a:r>
            <a:r>
              <a:rPr lang="cs-CZ" dirty="0" smtClean="0"/>
              <a:t>při povodni.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DĚKUJI ZA POZORNOST.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smtClean="0"/>
              <a:t>CÍL DIPLOMOVÉ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PŘEDSTAVENÍ OBLASTI</a:t>
            </a:r>
          </a:p>
          <a:p>
            <a:r>
              <a:rPr lang="cs-CZ" dirty="0" smtClean="0"/>
              <a:t>HISTORIE </a:t>
            </a:r>
            <a:r>
              <a:rPr lang="cs-CZ" dirty="0" smtClean="0"/>
              <a:t>POVODNÍ</a:t>
            </a:r>
          </a:p>
          <a:p>
            <a:r>
              <a:rPr lang="cs-CZ" dirty="0" smtClean="0"/>
              <a:t>ORGÁNY KRIZOVÉHO </a:t>
            </a:r>
            <a:r>
              <a:rPr lang="cs-CZ" dirty="0" smtClean="0"/>
              <a:t>ŘÍZENÍ</a:t>
            </a:r>
          </a:p>
          <a:p>
            <a:r>
              <a:rPr lang="cs-CZ" dirty="0" smtClean="0"/>
              <a:t>SLOŽKY PROTIPOVODŇOVÉ </a:t>
            </a:r>
            <a:r>
              <a:rPr lang="cs-CZ" dirty="0" smtClean="0"/>
              <a:t>OCHRANY</a:t>
            </a:r>
          </a:p>
          <a:p>
            <a:r>
              <a:rPr lang="cs-CZ" dirty="0" smtClean="0"/>
              <a:t>SWOT ANALÝZA PROTIPOVODŇOVÝCH </a:t>
            </a:r>
            <a:r>
              <a:rPr lang="cs-CZ" dirty="0" smtClean="0"/>
              <a:t>OPATŘENÍ</a:t>
            </a:r>
          </a:p>
          <a:p>
            <a:r>
              <a:rPr lang="cs-CZ" dirty="0" smtClean="0"/>
              <a:t>DOTAZY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CÍL DIPLOMOVÉ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cs-CZ" sz="2400" dirty="0" smtClean="0"/>
              <a:t>Cílem diplomové práce je </a:t>
            </a:r>
            <a:r>
              <a:rPr lang="cs-CZ" sz="2400" dirty="0" smtClean="0"/>
              <a:t>analyzovat </a:t>
            </a:r>
            <a:r>
              <a:rPr lang="cs-CZ" sz="2400" dirty="0" smtClean="0"/>
              <a:t>krizový management, logistiku krizových situací k ochraně obyvatelstva, integrovaný záchranný systém, analyzovat vodní toky a přehrady a nejničivější povodně v jednotlivých letech a vypracovat návrhy na zlepšení stavu.</a:t>
            </a:r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PŘEDSTAVENÍ OBLASTI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cs-CZ" dirty="0" smtClean="0"/>
              <a:t>Povodí Lužnice</a:t>
            </a:r>
          </a:p>
          <a:p>
            <a:pPr lvl="1"/>
            <a:r>
              <a:rPr lang="cs-CZ" dirty="0" smtClean="0"/>
              <a:t>řeka pramení v Rakousku</a:t>
            </a:r>
          </a:p>
          <a:p>
            <a:pPr lvl="1"/>
            <a:r>
              <a:rPr lang="cs-CZ" dirty="0" smtClean="0"/>
              <a:t>protéká Jižními Čechami</a:t>
            </a:r>
          </a:p>
          <a:p>
            <a:pPr lvl="1"/>
            <a:r>
              <a:rPr lang="cs-CZ" dirty="0" smtClean="0"/>
              <a:t>délka řeky 202,2 km, rozloha povodí 4 </a:t>
            </a:r>
            <a:r>
              <a:rPr lang="cs-CZ" dirty="0" smtClean="0"/>
              <a:t>200 km</a:t>
            </a:r>
            <a:r>
              <a:rPr lang="cs-CZ" baseline="30000" dirty="0" smtClean="0"/>
              <a:t>2</a:t>
            </a:r>
            <a:endParaRPr lang="cs-CZ" baseline="30000" dirty="0" smtClean="0"/>
          </a:p>
          <a:p>
            <a:pPr lvl="1"/>
            <a:r>
              <a:rPr lang="cs-CZ" dirty="0" smtClean="0"/>
              <a:t>ústí do Vltavy u Týna nad Vltavou</a:t>
            </a:r>
          </a:p>
          <a:p>
            <a:pPr lvl="1"/>
            <a:r>
              <a:rPr lang="cs-CZ" dirty="0" smtClean="0"/>
              <a:t>řeka protéká  Třeboňskou pánví a je napojena na tamní rybníky</a:t>
            </a:r>
          </a:p>
          <a:p>
            <a:pPr lvl="1"/>
            <a:r>
              <a:rPr lang="cs-CZ" dirty="0" smtClean="0"/>
              <a:t>města na řece: České Velenice, Suchdol nad Lužnicí, Veselí nad Lužnicí, Soběslav, Tábor, Bechyně</a:t>
            </a:r>
          </a:p>
          <a:p>
            <a:pPr lvl="1"/>
            <a:r>
              <a:rPr lang="cs-CZ" dirty="0" smtClean="0"/>
              <a:t>hlásné profily: Nová Ves nad Lužnicí, Pilař, Kazdovna, Frahelž, Klenovice, Bechyně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PŘEDSTAVENÍ OBLASTI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 smtClean="0"/>
              <a:t>Povodí 4. řádu ve Veselí nad Lužnicí</a:t>
            </a:r>
          </a:p>
          <a:p>
            <a:pPr lvl="1"/>
            <a:r>
              <a:rPr lang="cs-CZ" dirty="0" smtClean="0"/>
              <a:t>6 500 obyvatel, rozloha 30 km</a:t>
            </a:r>
            <a:r>
              <a:rPr lang="cs-CZ" baseline="30000" dirty="0" smtClean="0"/>
              <a:t>2</a:t>
            </a:r>
          </a:p>
          <a:p>
            <a:pPr lvl="1"/>
            <a:r>
              <a:rPr lang="cs-CZ" dirty="0" smtClean="0"/>
              <a:t>soutok dvou řek Nežárka a Lužnice</a:t>
            </a:r>
          </a:p>
          <a:p>
            <a:pPr lvl="1"/>
            <a:r>
              <a:rPr lang="cs-CZ" dirty="0" smtClean="0"/>
              <a:t>napojení na Veselské pískovny, Blatský potok, Degárka</a:t>
            </a:r>
          </a:p>
          <a:p>
            <a:pPr lvl="2"/>
            <a:r>
              <a:rPr lang="cs-CZ" dirty="0" smtClean="0"/>
              <a:t>tři povodí 4. řádu v centru města</a:t>
            </a:r>
          </a:p>
          <a:p>
            <a:pPr lvl="2"/>
            <a:r>
              <a:rPr lang="cs-CZ" dirty="0" smtClean="0"/>
              <a:t>pět povodí 4. řádu na okraji města</a:t>
            </a:r>
          </a:p>
          <a:p>
            <a:pPr lvl="1"/>
            <a:r>
              <a:rPr lang="cs-CZ" dirty="0" smtClean="0"/>
              <a:t>analyzované povodí okolo řeky Nežárky</a:t>
            </a:r>
          </a:p>
          <a:p>
            <a:pPr lvl="2"/>
            <a:r>
              <a:rPr lang="cs-CZ" dirty="0" smtClean="0"/>
              <a:t>rozloha 0,24 </a:t>
            </a:r>
            <a:r>
              <a:rPr lang="cs-CZ" dirty="0" smtClean="0"/>
              <a:t>km</a:t>
            </a:r>
            <a:r>
              <a:rPr lang="cs-CZ" baseline="30000" dirty="0" smtClean="0"/>
              <a:t>2</a:t>
            </a:r>
            <a:endParaRPr lang="cs-CZ" dirty="0" smtClean="0"/>
          </a:p>
          <a:p>
            <a:pPr lvl="2"/>
            <a:r>
              <a:rPr lang="cs-CZ" dirty="0" smtClean="0"/>
              <a:t>rizika oblasti: mnoho vodních toků, obydlená oblast, benzinová pumpa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PŘEDSTAVENÍ OBLASTI</a:t>
            </a:r>
            <a:endParaRPr lang="cs-CZ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03" t="24190" r="41695" b="34798"/>
          <a:stretch>
            <a:fillRect/>
          </a:stretch>
        </p:blipFill>
        <p:spPr bwMode="auto">
          <a:xfrm>
            <a:off x="827584" y="2708920"/>
            <a:ext cx="6163885" cy="35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HISTORIE POVODNÍ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algn="just"/>
            <a:r>
              <a:rPr lang="cs-CZ" dirty="0" smtClean="0"/>
              <a:t>povodeň 2002 – největší a nejvýznamnější povodeň </a:t>
            </a:r>
          </a:p>
          <a:p>
            <a:pPr lvl="1" algn="just"/>
            <a:r>
              <a:rPr lang="cs-CZ" dirty="0" smtClean="0"/>
              <a:t>srpen 2002, celá ČR, Veselí n. L. jedním z nejvíce zasažených měst</a:t>
            </a:r>
          </a:p>
          <a:p>
            <a:pPr algn="just"/>
            <a:r>
              <a:rPr lang="cs-CZ" dirty="0" smtClean="0"/>
              <a:t>povodeň 2006 -  druhá největší</a:t>
            </a:r>
          </a:p>
          <a:p>
            <a:pPr lvl="1" algn="just"/>
            <a:r>
              <a:rPr lang="cs-CZ" dirty="0" smtClean="0"/>
              <a:t>jarní povodeň – tání sněhu, Veselí n. L. jedním z nejvíce zasažených měst</a:t>
            </a:r>
          </a:p>
          <a:p>
            <a:pPr algn="just"/>
            <a:r>
              <a:rPr lang="cs-CZ" dirty="0" smtClean="0"/>
              <a:t>povodeň 2009</a:t>
            </a:r>
          </a:p>
          <a:p>
            <a:pPr lvl="1" algn="just"/>
            <a:r>
              <a:rPr lang="cs-CZ" dirty="0" smtClean="0"/>
              <a:t>jarní povodeň – tání sněhu – Lužnice a Nežárka zasaženy méně oproti jiným řekám</a:t>
            </a:r>
          </a:p>
          <a:p>
            <a:pPr algn="just"/>
            <a:r>
              <a:rPr lang="cs-CZ" dirty="0" smtClean="0"/>
              <a:t>povodeň 2010</a:t>
            </a:r>
          </a:p>
          <a:p>
            <a:pPr lvl="1" algn="just"/>
            <a:r>
              <a:rPr lang="cs-CZ" dirty="0" smtClean="0"/>
              <a:t>srpen 2010, více zasažená jiná území ČR</a:t>
            </a:r>
          </a:p>
          <a:p>
            <a:pPr algn="just"/>
            <a:r>
              <a:rPr lang="cs-CZ" dirty="0" smtClean="0"/>
              <a:t>povodeň 2013 – již částečně funkční protipovodňová opatření</a:t>
            </a:r>
          </a:p>
          <a:p>
            <a:pPr lvl="1" algn="just"/>
            <a:r>
              <a:rPr lang="cs-CZ" dirty="0" smtClean="0"/>
              <a:t>na Lužnici nejvíce zasažena Bechyně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HISTORIE POVODNÍ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80" t="35673" r="41695" b="49563"/>
          <a:stretch>
            <a:fillRect/>
          </a:stretch>
        </p:blipFill>
        <p:spPr bwMode="auto">
          <a:xfrm>
            <a:off x="323528" y="2204864"/>
            <a:ext cx="75608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17249" t="42839" r="42828" b="38681"/>
          <a:stretch>
            <a:fillRect/>
          </a:stretch>
        </p:blipFill>
        <p:spPr bwMode="auto">
          <a:xfrm>
            <a:off x="467543" y="3861048"/>
            <a:ext cx="774348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ORGÁNY KRIZOVÉHO ŘÍZENÍ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smtClean="0"/>
              <a:t>orgány krizového řízení kraje </a:t>
            </a:r>
          </a:p>
          <a:p>
            <a:pPr lvl="1"/>
            <a:r>
              <a:rPr lang="cs-CZ" dirty="0" smtClean="0"/>
              <a:t>především Hejtman</a:t>
            </a:r>
          </a:p>
          <a:p>
            <a:pPr lvl="1"/>
            <a:r>
              <a:rPr lang="cs-CZ" dirty="0" smtClean="0"/>
              <a:t>Bezpečnostní rada kraje, Krizový štáb kraje</a:t>
            </a:r>
          </a:p>
          <a:p>
            <a:r>
              <a:rPr lang="cs-CZ" dirty="0" smtClean="0"/>
              <a:t>orgány krizového řízení obce s rozšířenou působností</a:t>
            </a:r>
          </a:p>
          <a:p>
            <a:pPr lvl="1"/>
            <a:r>
              <a:rPr lang="cs-CZ" dirty="0" smtClean="0"/>
              <a:t>povodňová komise obce Soběslav</a:t>
            </a:r>
          </a:p>
          <a:p>
            <a:pPr lvl="1"/>
            <a:r>
              <a:rPr lang="cs-CZ" dirty="0" smtClean="0"/>
              <a:t>pracovní štáb obce Soběslav</a:t>
            </a:r>
          </a:p>
          <a:p>
            <a:r>
              <a:rPr lang="cs-CZ" dirty="0" smtClean="0"/>
              <a:t>orgány krizového řízení obce</a:t>
            </a:r>
          </a:p>
          <a:p>
            <a:pPr lvl="1"/>
            <a:r>
              <a:rPr lang="cs-CZ" dirty="0" smtClean="0"/>
              <a:t>povodňová komise města Veselí nad Lužnicí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ysClr val="window" lastClr="FFFFFF"/>
      </a:lt1>
      <a:dk2>
        <a:srgbClr val="F2F2F2"/>
      </a:dk2>
      <a:lt2>
        <a:srgbClr val="F2F2F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473</Words>
  <Application>Microsoft Office PowerPoint</Application>
  <PresentationFormat>Předvádění na obrazovce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Realizace logistiky při povodních ve vybraném okrese </vt:lpstr>
      <vt:lpstr>OBSAH</vt:lpstr>
      <vt:lpstr>CÍL DIPLOMOVÉ PRÁCE</vt:lpstr>
      <vt:lpstr>PŘEDSTAVENÍ OBLASTI</vt:lpstr>
      <vt:lpstr>PŘEDSTAVENÍ OBLASTI</vt:lpstr>
      <vt:lpstr>PŘEDSTAVENÍ OBLASTI</vt:lpstr>
      <vt:lpstr>HISTORIE POVODNÍ</vt:lpstr>
      <vt:lpstr>HISTORIE POVODNÍ</vt:lpstr>
      <vt:lpstr>ORGÁNY KRIZOVÉHO ŘÍZENÍ</vt:lpstr>
      <vt:lpstr>SLOŽKY PROTIPOVODŇOVÉ OCHRANY</vt:lpstr>
      <vt:lpstr>SLOŽKY PROTIPOVODŇOVÉ OCHRANY</vt:lpstr>
      <vt:lpstr>SWOT ANALÝZA PROTIPOVODŇOVÝCH OPATŘENÍ</vt:lpstr>
      <vt:lpstr>SWOT ANALÝZA PROTIPOVODŇOVÝCH OPATŘENÍ</vt:lpstr>
      <vt:lpstr>DOPLŇUJÍCÍ DOTAZY - VEDOUCÍ</vt:lpstr>
      <vt:lpstr>DOPLŇUJÍCÍ DOTAZY - OPONENT</vt:lpstr>
      <vt:lpstr>DĚKUJI ZA POZORNOST.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Realizace logistiky při povodních ve vybraném okrese</dc:title>
  <dc:creator>Gabriel</dc:creator>
  <cp:lastModifiedBy>Gabriel</cp:lastModifiedBy>
  <cp:revision>16</cp:revision>
  <dcterms:created xsi:type="dcterms:W3CDTF">2017-06-14T13:25:16Z</dcterms:created>
  <dcterms:modified xsi:type="dcterms:W3CDTF">2017-06-14T15:17:42Z</dcterms:modified>
</cp:coreProperties>
</file>