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d1bj" initials="dd" lastIdx="0" clrIdx="0">
    <p:extLst>
      <p:ext uri="{19B8F6BF-5375-455C-9EA6-DF929625EA0E}">
        <p15:presenceInfo xmlns:p15="http://schemas.microsoft.com/office/powerpoint/2012/main" userId="dud1b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384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96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809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32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2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99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68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592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11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2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60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57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8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3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F433453-B3F8-4A67-BF16-F473CC83BB03}" type="datetimeFigureOut">
              <a:rPr lang="de-DE" smtClean="0"/>
              <a:t>13.06.2017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E38D8D1-C601-44EF-9D78-713CEFF18D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5777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VYSOKÁ ŠKOLA TECHNICKÁ A EKONOMICKÁ </a:t>
            </a:r>
            <a:r>
              <a:rPr lang="cs-CZ" dirty="0" smtClean="0">
                <a:solidFill>
                  <a:schemeClr val="bg1"/>
                </a:solidFill>
              </a:rPr>
              <a:t/>
            </a:r>
            <a:br>
              <a:rPr lang="cs-CZ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>V ČESKÝCH BUDĚJOVICÍCH </a:t>
            </a:r>
            <a:br>
              <a:rPr lang="cs-CZ" sz="2800" dirty="0" smtClean="0">
                <a:solidFill>
                  <a:schemeClr val="bg1"/>
                </a:solidFill>
              </a:rPr>
            </a:b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r>
              <a:rPr lang="cs-CZ" sz="3200" b="0" dirty="0" smtClean="0">
                <a:solidFill>
                  <a:schemeClr val="bg1"/>
                </a:solidFill>
              </a:rPr>
              <a:t>ZEFEKTIVNĚNÍ ZPRACOVÁNÍ OBJEDNÁVKY VE SPOLEČNOSTI ROBERT BOSCH</a:t>
            </a:r>
            <a:endParaRPr lang="de-DE" sz="3200" b="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346751"/>
            <a:ext cx="10572000" cy="139180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Autor diplomové práce: Bc. David Dubec </a:t>
            </a:r>
          </a:p>
          <a:p>
            <a:r>
              <a:rPr lang="cs-CZ" dirty="0" smtClean="0"/>
              <a:t>Vedoucí diplomové práce: doc. Ing. Rudolf Kampf, Ph. D. </a:t>
            </a:r>
          </a:p>
          <a:p>
            <a:r>
              <a:rPr lang="cs-CZ" dirty="0" smtClean="0"/>
              <a:t>Oponent diplomové práce: Ing. Lenka Černá, Ph. D. </a:t>
            </a:r>
          </a:p>
          <a:p>
            <a:r>
              <a:rPr lang="cs-CZ" dirty="0" smtClean="0"/>
              <a:t>České Budějovice, červen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45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Návrhy optimalizace systému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798936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Nové rozdělení kompetencí pro oba systémy</a:t>
            </a:r>
          </a:p>
          <a:p>
            <a:pPr lvl="1"/>
            <a:r>
              <a:rPr lang="cs-CZ" dirty="0" smtClean="0"/>
              <a:t>NIV+ „Feinplanung“ pro zákaznickou i výrobní stranu</a:t>
            </a:r>
          </a:p>
          <a:p>
            <a:pPr lvl="1"/>
            <a:r>
              <a:rPr lang="cs-CZ" dirty="0" smtClean="0"/>
              <a:t>PA5 pro střednědobé a dlouhodobé plánování</a:t>
            </a:r>
          </a:p>
          <a:p>
            <a:r>
              <a:rPr lang="cs-CZ" sz="2000" dirty="0" smtClean="0"/>
              <a:t>Online přenos dat mezi NIV+ 2000 a PA5</a:t>
            </a:r>
          </a:p>
          <a:p>
            <a:r>
              <a:rPr lang="cs-CZ" sz="2000" dirty="0" smtClean="0"/>
              <a:t>Vytvoření jednotné informační základy a její napojení na výrobní a další firemní </a:t>
            </a:r>
            <a:r>
              <a:rPr lang="cs-CZ" sz="2000" dirty="0"/>
              <a:t>systémy (VIP portál, systém Andon aj</a:t>
            </a:r>
            <a:r>
              <a:rPr lang="cs-CZ" sz="2000" dirty="0" smtClean="0"/>
              <a:t>.)</a:t>
            </a:r>
          </a:p>
          <a:p>
            <a:r>
              <a:rPr lang="cs-CZ" sz="2000" dirty="0"/>
              <a:t>Automatizace disponentského </a:t>
            </a:r>
            <a:r>
              <a:rPr lang="cs-CZ" sz="2000" dirty="0" smtClean="0"/>
              <a:t>procesu</a:t>
            </a:r>
            <a:endParaRPr lang="cs-CZ" sz="2000" dirty="0"/>
          </a:p>
          <a:p>
            <a:r>
              <a:rPr lang="cs-CZ" sz="2000" dirty="0" smtClean="0"/>
              <a:t>Převod části operativního plánování výroby do elektronické podoby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56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Očekávané přínosy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560038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Zkrácení disponentského procesu na 4 kroky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Průběžná každodenní kontrola odvolávek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Sestavení výrobního plánu a potvrzení expedičních zakázek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Přehrání výrobních zakázek z NIV+ 2000 do SAP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 smtClean="0"/>
              <a:t>Odeslání odvolávek na dodavatele</a:t>
            </a:r>
          </a:p>
          <a:p>
            <a:r>
              <a:rPr lang="cs-CZ" sz="2000" dirty="0" smtClean="0"/>
              <a:t>Zjednodušení plánovacího prostředí</a:t>
            </a:r>
          </a:p>
          <a:p>
            <a:r>
              <a:rPr lang="cs-CZ" sz="2000" dirty="0" smtClean="0"/>
              <a:t>Odstranění dodatečné a „dublované“ vícepráce</a:t>
            </a:r>
          </a:p>
          <a:p>
            <a:r>
              <a:rPr lang="cs-CZ" sz="2000" dirty="0" smtClean="0"/>
              <a:t>Rozložení plánovacích aktivit do celého týdne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70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Očekávané přínosy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592990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Zvýšení flexibility a transparentnosti systému</a:t>
            </a:r>
          </a:p>
          <a:p>
            <a:r>
              <a:rPr lang="cs-CZ" sz="2000" dirty="0" smtClean="0"/>
              <a:t>Eliminace výskytu chyb způsobených lidským faktorem</a:t>
            </a:r>
          </a:p>
          <a:p>
            <a:r>
              <a:rPr lang="cs-CZ" sz="2000" dirty="0" smtClean="0"/>
              <a:t>Zrychlení operativního plánování výroby (vzdálené plánování)</a:t>
            </a:r>
          </a:p>
          <a:p>
            <a:r>
              <a:rPr lang="cs-CZ" sz="2000" dirty="0" smtClean="0"/>
              <a:t>Lepší dostupnost a transparentnost dat pro všechny účastníky procesů</a:t>
            </a:r>
          </a:p>
          <a:p>
            <a:r>
              <a:rPr lang="cs-CZ" sz="2000" dirty="0" smtClean="0"/>
              <a:t>Snížení nákladů na udržování fyzického kanbanového systému</a:t>
            </a:r>
          </a:p>
          <a:p>
            <a:r>
              <a:rPr lang="cs-CZ" sz="2000" dirty="0" smtClean="0"/>
              <a:t>Snížení výskytu ztracených kanbanových karet</a:t>
            </a:r>
          </a:p>
          <a:p>
            <a:r>
              <a:rPr lang="cs-CZ" sz="2000" dirty="0" smtClean="0"/>
              <a:t>Možnost napojení plánovacích nástrojů na chytré technologie</a:t>
            </a:r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59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Doplňující dotazy – vedoucí DP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601228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Jaké jsou hlavní výstupy analýzy aktuálního procesu zpracování objednávky ve společnosti Robert Bosch České Budějovice, které vedly k výběru zpracovaného tématu? </a:t>
            </a:r>
          </a:p>
          <a:p>
            <a:r>
              <a:rPr lang="cs-CZ" sz="2000" dirty="0" smtClean="0"/>
              <a:t>V čem spočívá přínos v DP navrhovaných opatření?</a:t>
            </a:r>
          </a:p>
          <a:p>
            <a:r>
              <a:rPr lang="cs-CZ" sz="2000" dirty="0" smtClean="0"/>
              <a:t>Budou výsledky práce aplikované?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60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Doplňující dotazy – oponent DP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683606"/>
            <a:ext cx="10554574" cy="3636511"/>
          </a:xfrm>
        </p:spPr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Ja</a:t>
            </a:r>
            <a:r>
              <a:rPr lang="cs-CZ" sz="2000" dirty="0" smtClean="0"/>
              <a:t>ké jsou počty zákaznických objednávek ve společnosti? V jednotlivých skupinách disponentského aparátu a také počty objednávek v rámci Vámi sledované oblasti (nádržové čerpadlové moduly)?</a:t>
            </a:r>
          </a:p>
          <a:p>
            <a:r>
              <a:rPr lang="cs-CZ" sz="2000" dirty="0" smtClean="0"/>
              <a:t>Jaký je současný stav dodavatelské situace ve společnosti? Co by bylo přínosem pro zefektivnění zpracování objednávek, pokud by se přihlédlo na úzká místa v této dodavatelské části? </a:t>
            </a:r>
          </a:p>
          <a:p>
            <a:r>
              <a:rPr lang="cs-CZ" sz="2000" dirty="0" smtClean="0"/>
              <a:t>V poslední kapitole Vaší závěrečné práce (závěr) uvádíte, že po zavedení Vašich opatření se zkrátí cyklus zpracování objednávky z původních 7 dní na 3 dni. Prosím vysvětlete toto tvrzení, protože podle tabulky č. 1 (současný stav) a tabulky č. 2 (návrh) jde spíše o snížení počtu kroků / úkonů disponenta, než o zkrácení cyklu objednávky.</a:t>
            </a:r>
          </a:p>
          <a:p>
            <a:r>
              <a:rPr lang="cs-CZ" sz="2000" dirty="0" smtClean="0"/>
              <a:t>Jaký přínos by mělo Vaše druhé opatření pro zefektivnění zpracování objednávek ve společnosti, respektive na zkrácení cyklu zpracování objednávky?</a:t>
            </a:r>
          </a:p>
          <a:p>
            <a:r>
              <a:rPr lang="cs-CZ" sz="2000" dirty="0" smtClean="0"/>
              <a:t>Jaké náklady by přinesly Vaše opatření společnosti? </a:t>
            </a:r>
            <a:r>
              <a:rPr lang="cs-CZ" sz="2000" dirty="0" smtClean="0"/>
              <a:t>	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14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549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Důvody pro výběr tématu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485898"/>
            <a:ext cx="10554574" cy="3636511"/>
          </a:xfrm>
        </p:spPr>
        <p:txBody>
          <a:bodyPr anchor="ctr">
            <a:normAutofit/>
          </a:bodyPr>
          <a:lstStyle/>
          <a:p>
            <a:r>
              <a:rPr lang="cs-CZ" sz="2000" dirty="0" smtClean="0"/>
              <a:t>Osobní zájem o problematiku plynoucí z úzké souvislosti tématu s mou pracovní náplní</a:t>
            </a:r>
          </a:p>
          <a:p>
            <a:r>
              <a:rPr lang="cs-CZ" sz="2000" dirty="0" smtClean="0"/>
              <a:t>Aktuálnost vybraného tématu vzhledem k aktualizaci firemního plánovacího standardu </a:t>
            </a:r>
          </a:p>
          <a:p>
            <a:r>
              <a:rPr lang="cs-CZ" sz="2000" dirty="0" smtClean="0"/>
              <a:t>Možnost realizace navrhovaných opatření v praxi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19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Cíl diplomové práce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3" y="2222287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Cílem diplomové práce je analyzovat životní cyklus odvolávky a disponentského procesu společnosti Robert Bosch a návrh zefektivnění jejího zpracování pomocí využití plánovacího programu NIV+ 2000.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47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62" y="2542621"/>
            <a:ext cx="4947701" cy="358190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Východiska diplomové práce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542621"/>
            <a:ext cx="10554574" cy="3636511"/>
          </a:xfrm>
        </p:spPr>
        <p:txBody>
          <a:bodyPr/>
          <a:lstStyle/>
          <a:p>
            <a:r>
              <a:rPr lang="cs-CZ" dirty="0" smtClean="0"/>
              <a:t>Potřeba neustálého zlepšování ve vybrané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výrobní oblasti</a:t>
            </a:r>
            <a:endParaRPr lang="cs-CZ" dirty="0" smtClean="0"/>
          </a:p>
          <a:p>
            <a:r>
              <a:rPr lang="cs-CZ" dirty="0" smtClean="0"/>
              <a:t>Standardizace </a:t>
            </a:r>
            <a:r>
              <a:rPr lang="cs-CZ" dirty="0" smtClean="0"/>
              <a:t>v automobilovém průmyslu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(Taylorismus → Fordismus a masová výroba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→ Toyota Production System)</a:t>
            </a:r>
          </a:p>
          <a:p>
            <a:r>
              <a:rPr lang="cs-CZ" dirty="0" smtClean="0"/>
              <a:t>Standardizace ve společnosti Robert Bosch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České Budějovice (Bosch Production System)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68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Využité metody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Analýza literárních a internetových odborných zdrojů</a:t>
            </a:r>
          </a:p>
          <a:p>
            <a:r>
              <a:rPr lang="cs-CZ" sz="2000" dirty="0" smtClean="0"/>
              <a:t>Metoda sběru dat z interních podkladů </a:t>
            </a:r>
          </a:p>
          <a:p>
            <a:r>
              <a:rPr lang="cs-CZ" sz="2000" dirty="0" smtClean="0"/>
              <a:t>Metoda pozorování</a:t>
            </a:r>
          </a:p>
          <a:p>
            <a:r>
              <a:rPr lang="cs-CZ" sz="2000" dirty="0" smtClean="0"/>
              <a:t>Metoda řízených rozhovorů se zaměstnanci společnosti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59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Charakteristika společnosti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741271"/>
            <a:ext cx="10554574" cy="3636511"/>
          </a:xfrm>
        </p:spPr>
        <p:txBody>
          <a:bodyPr/>
          <a:lstStyle/>
          <a:p>
            <a:r>
              <a:rPr lang="cs-CZ" b="1" dirty="0" smtClean="0"/>
              <a:t>Robert Bosch České Budějovice (RBCB)</a:t>
            </a:r>
          </a:p>
          <a:p>
            <a:r>
              <a:rPr lang="cs-CZ" dirty="0" smtClean="0"/>
              <a:t>Rok založení: 1992 </a:t>
            </a:r>
          </a:p>
          <a:p>
            <a:r>
              <a:rPr lang="cs-CZ" dirty="0" smtClean="0"/>
              <a:t>Oblast podnikání: automotive</a:t>
            </a:r>
          </a:p>
          <a:p>
            <a:r>
              <a:rPr lang="cs-CZ" dirty="0" smtClean="0"/>
              <a:t>Počet zaměstnanců: cca 4000 </a:t>
            </a:r>
            <a:endParaRPr lang="cs-CZ" dirty="0" smtClean="0"/>
          </a:p>
          <a:p>
            <a:r>
              <a:rPr lang="cs-CZ" dirty="0" smtClean="0"/>
              <a:t>Výrobkové portfolio: rozvaděče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paliva,</a:t>
            </a:r>
            <a:r>
              <a:rPr lang="cs-CZ" dirty="0" smtClean="0"/>
              <a:t> </a:t>
            </a:r>
            <a:r>
              <a:rPr lang="cs-CZ" dirty="0" smtClean="0"/>
              <a:t>plynové pedály, sací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moduly, škrtící klapky,</a:t>
            </a:r>
            <a:r>
              <a:rPr lang="cs-CZ" dirty="0" smtClean="0"/>
              <a:t> </a:t>
            </a:r>
            <a:r>
              <a:rPr lang="cs-CZ" dirty="0" smtClean="0"/>
              <a:t>DNOX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technologie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148" y="3416022"/>
            <a:ext cx="6038850" cy="27146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791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Analýza stávajícího stavu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626968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Základní prvky standardizace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smtClean="0"/>
              <a:t>v RBCB</a:t>
            </a:r>
          </a:p>
          <a:p>
            <a:r>
              <a:rPr lang="cs-CZ" sz="2000" dirty="0" smtClean="0"/>
              <a:t>Výroba a trh nádržových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</a:t>
            </a:r>
            <a:r>
              <a:rPr lang="cs-CZ" sz="2000" dirty="0" smtClean="0"/>
              <a:t>čerpadlových modulů</a:t>
            </a:r>
          </a:p>
          <a:p>
            <a:r>
              <a:rPr lang="cs-CZ" sz="2000" dirty="0" smtClean="0"/>
              <a:t>Disponentský proces</a:t>
            </a:r>
            <a:endParaRPr lang="cs-CZ" sz="2000" dirty="0"/>
          </a:p>
          <a:p>
            <a:r>
              <a:rPr lang="cs-CZ" sz="2000" dirty="0" smtClean="0"/>
              <a:t>Zpracování odvolávky</a:t>
            </a:r>
          </a:p>
          <a:p>
            <a:pPr marL="0" indent="0">
              <a:buNone/>
            </a:pPr>
            <a:r>
              <a:rPr lang="cs-CZ" sz="2000" dirty="0" smtClean="0"/>
              <a:t>     a tvorba výrobního plánu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482" y="2626968"/>
            <a:ext cx="6235516" cy="369191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89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Analýza stávajícího stavu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24" y="2518849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Disponentský proces v 7 krocích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Průběžná každodenní kontrola odvolávek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Týdenní kontrola odvolávek a příprava na plánování nadcházejícího období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Dodatečná kontrola pozdě příchozích odvolávek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Sestavení výrobního plánu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Přehrání výrobních zakázek z NIV+ 2000 do SAP 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Opravy potvrzení odvolávek na základě nově vytvořeného plánu a potvrzení expedičních zakázek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2000" dirty="0" smtClean="0"/>
              <a:t>Odeslání odvolávek na dodavatele </a:t>
            </a:r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294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Zjištěné nedostatky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0000" y="2856600"/>
            <a:ext cx="10554574" cy="363651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Nízká kompatibilita SAP transakce PA5 a plánovacího programu NIV+ 2000</a:t>
            </a:r>
          </a:p>
          <a:p>
            <a:r>
              <a:rPr lang="cs-CZ" sz="2000" dirty="0" smtClean="0"/>
              <a:t>Nedostatečná transparentnost a dostupnost online dat </a:t>
            </a:r>
            <a:endParaRPr lang="cs-CZ" sz="2000" dirty="0" smtClean="0"/>
          </a:p>
          <a:p>
            <a:r>
              <a:rPr lang="cs-CZ" sz="2000" dirty="0" smtClean="0"/>
              <a:t>Limitující časové bariéry způsobené přesunem dat mezi těmito systémy</a:t>
            </a:r>
          </a:p>
          <a:p>
            <a:r>
              <a:rPr lang="cs-CZ" sz="2000" dirty="0"/>
              <a:t>Nerovnoměrné rozložení plánovacích aktivit v průběhu pracovního týdne</a:t>
            </a:r>
          </a:p>
          <a:p>
            <a:r>
              <a:rPr lang="cs-CZ" sz="2000" dirty="0" smtClean="0"/>
              <a:t>Nízká flexibilita v disponentském procesu </a:t>
            </a:r>
          </a:p>
          <a:p>
            <a:r>
              <a:rPr lang="cs-CZ" sz="2000" dirty="0" smtClean="0"/>
              <a:t>Zvýšené riziko chybovosti při paralelním využívání obou programů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006" y="97913"/>
            <a:ext cx="1581922" cy="166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22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0</TotalTime>
  <Words>710</Words>
  <Application>Microsoft Office PowerPoint</Application>
  <PresentationFormat>Širokoúhlá obrazovka</PresentationFormat>
  <Paragraphs>93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Citáty</vt:lpstr>
      <vt:lpstr>VYSOKÁ ŠKOLA TECHNICKÁ A EKONOMICKÁ  V ČESKÝCH BUDĚJOVICÍCH   ZEFEKTIVNĚNÍ ZPRACOVÁNÍ OBJEDNÁVKY VE SPOLEČNOSTI ROBERT BOSCH</vt:lpstr>
      <vt:lpstr>Důvody pro výběr tématu</vt:lpstr>
      <vt:lpstr>Cíl diplomové práce </vt:lpstr>
      <vt:lpstr>Východiska diplomové práce</vt:lpstr>
      <vt:lpstr>Využité metody</vt:lpstr>
      <vt:lpstr>Charakteristika společnosti</vt:lpstr>
      <vt:lpstr>Analýza stávajícího stavu </vt:lpstr>
      <vt:lpstr>Analýza stávajícího stavu</vt:lpstr>
      <vt:lpstr>Zjištěné nedostatky</vt:lpstr>
      <vt:lpstr>Návrhy optimalizace systému</vt:lpstr>
      <vt:lpstr>Očekávané přínosy </vt:lpstr>
      <vt:lpstr>Očekávané přínosy</vt:lpstr>
      <vt:lpstr>Doplňující dotazy – vedoucí DP</vt:lpstr>
      <vt:lpstr>Doplňující dotazy – oponent DP</vt:lpstr>
      <vt:lpstr>Prezentace aplikace PowerPoint</vt:lpstr>
    </vt:vector>
  </TitlesOfParts>
  <Company>BOSCH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dud1bj</dc:creator>
  <cp:lastModifiedBy>dud1bj</cp:lastModifiedBy>
  <cp:revision>26</cp:revision>
  <dcterms:created xsi:type="dcterms:W3CDTF">2017-06-12T17:57:35Z</dcterms:created>
  <dcterms:modified xsi:type="dcterms:W3CDTF">2017-06-13T08:21:57Z</dcterms:modified>
</cp:coreProperties>
</file>