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ud1bj" initials="dd" lastIdx="0" clrIdx="0">
    <p:extLst>
      <p:ext uri="{19B8F6BF-5375-455C-9EA6-DF929625EA0E}">
        <p15:presenceInfo xmlns:p15="http://schemas.microsoft.com/office/powerpoint/2012/main" userId="dud1bj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3453-B3F8-4A67-BF16-F473CC83BB03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D8D1-C601-44EF-9D78-713CEFF18D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3843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3453-B3F8-4A67-BF16-F473CC83BB03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D8D1-C601-44EF-9D78-713CEFF18D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9960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3453-B3F8-4A67-BF16-F473CC83BB03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D8D1-C601-44EF-9D78-713CEFF18D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9809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3453-B3F8-4A67-BF16-F473CC83BB03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D8D1-C601-44EF-9D78-713CEFF18D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35329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3453-B3F8-4A67-BF16-F473CC83BB03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D8D1-C601-44EF-9D78-713CEFF18D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9421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3453-B3F8-4A67-BF16-F473CC83BB03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D8D1-C601-44EF-9D78-713CEFF18D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399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3453-B3F8-4A67-BF16-F473CC83BB03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D8D1-C601-44EF-9D78-713CEFF18D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0686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3453-B3F8-4A67-BF16-F473CC83BB03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D8D1-C601-44EF-9D78-713CEFF18D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95922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3453-B3F8-4A67-BF16-F473CC83BB03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D8D1-C601-44EF-9D78-713CEFF18D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11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3453-B3F8-4A67-BF16-F473CC83BB03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D8D1-C601-44EF-9D78-713CEFF18D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724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3453-B3F8-4A67-BF16-F473CC83BB03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D8D1-C601-44EF-9D78-713CEFF18D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860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3453-B3F8-4A67-BF16-F473CC83BB03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D8D1-C601-44EF-9D78-713CEFF18D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08570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433453-B3F8-4A67-BF16-F473CC83BB03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38D8D1-C601-44EF-9D78-713CEFF18D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9486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2F433453-B3F8-4A67-BF16-F473CC83BB03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E38D8D1-C601-44EF-9D78-713CEFF18D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330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2F433453-B3F8-4A67-BF16-F473CC83BB03}" type="datetimeFigureOut">
              <a:rPr lang="de-DE" smtClean="0"/>
              <a:t>13.06.2017</a:t>
            </a:fld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E38D8D1-C601-44EF-9D78-713CEFF18DB4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657777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pPr algn="ctr"/>
            <a:r>
              <a:rPr lang="cs-CZ" sz="3600" dirty="0" smtClean="0">
                <a:solidFill>
                  <a:schemeClr val="bg1"/>
                </a:solidFill>
              </a:rPr>
              <a:t>VYSOKÁ ŠKOLA TECHNICKÁ A EKONOMICKÁ </a:t>
            </a:r>
            <a:r>
              <a:rPr lang="cs-CZ" dirty="0" smtClean="0">
                <a:solidFill>
                  <a:schemeClr val="bg1"/>
                </a:solidFill>
              </a:rPr>
              <a:t/>
            </a:r>
            <a:br>
              <a:rPr lang="cs-CZ" dirty="0" smtClean="0">
                <a:solidFill>
                  <a:schemeClr val="bg1"/>
                </a:solidFill>
              </a:rPr>
            </a:br>
            <a:r>
              <a:rPr lang="cs-CZ" sz="2800" dirty="0" smtClean="0">
                <a:solidFill>
                  <a:schemeClr val="bg1"/>
                </a:solidFill>
              </a:rPr>
              <a:t>V ČESKÝCH BUDĚJOVICÍCH </a:t>
            </a:r>
            <a:br>
              <a:rPr lang="cs-CZ" sz="2800" dirty="0" smtClean="0">
                <a:solidFill>
                  <a:schemeClr val="bg1"/>
                </a:solidFill>
              </a:rPr>
            </a:br>
            <a:r>
              <a:rPr lang="cs-CZ" sz="2800" dirty="0" smtClean="0">
                <a:solidFill>
                  <a:schemeClr val="bg1"/>
                </a:solidFill>
              </a:rPr>
              <a:t/>
            </a:r>
            <a:br>
              <a:rPr lang="cs-CZ" sz="2800" dirty="0" smtClean="0">
                <a:solidFill>
                  <a:schemeClr val="bg1"/>
                </a:solidFill>
              </a:rPr>
            </a:br>
            <a:r>
              <a:rPr lang="cs-CZ" sz="3200" b="0" dirty="0" smtClean="0">
                <a:solidFill>
                  <a:schemeClr val="bg1"/>
                </a:solidFill>
              </a:rPr>
              <a:t>ZEFEKTIVNĚNÍ ZPRACOVÁNÍ OBJEDNÁVKY VE SPOLEČNOSTI ROBERT BOSCH</a:t>
            </a:r>
            <a:endParaRPr lang="de-DE" sz="3200" b="0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10001" y="5346751"/>
            <a:ext cx="10572000" cy="1391802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Autor diplomové práce: Bc. David Dubec </a:t>
            </a:r>
          </a:p>
          <a:p>
            <a:r>
              <a:rPr lang="cs-CZ" dirty="0" smtClean="0"/>
              <a:t>Vedoucí diplomové práce: doc. Ing. Rudolf Kampf, Ph. D. </a:t>
            </a:r>
          </a:p>
          <a:p>
            <a:r>
              <a:rPr lang="cs-CZ" dirty="0" smtClean="0"/>
              <a:t>Oponent diplomové práce: Ing. Lenka Černá, Ph. D. </a:t>
            </a:r>
          </a:p>
          <a:p>
            <a:r>
              <a:rPr lang="cs-CZ" dirty="0" smtClean="0"/>
              <a:t>České Budějovice, červen 2017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454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Návrhy optimalizace systému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000" y="2798936"/>
            <a:ext cx="10554574" cy="363651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Nové rozdělení kompetencí pro oba systémy</a:t>
            </a:r>
          </a:p>
          <a:p>
            <a:pPr lvl="1"/>
            <a:r>
              <a:rPr lang="cs-CZ" dirty="0" smtClean="0"/>
              <a:t>NIV+ „Feinplanung“ pro zákaznickou i výrobní stranu</a:t>
            </a:r>
          </a:p>
          <a:p>
            <a:pPr lvl="1"/>
            <a:r>
              <a:rPr lang="cs-CZ" dirty="0" smtClean="0"/>
              <a:t>PA5 pro střednědobé a dlouhodobé plánování</a:t>
            </a:r>
          </a:p>
          <a:p>
            <a:r>
              <a:rPr lang="cs-CZ" sz="2000" dirty="0" smtClean="0"/>
              <a:t>Online přenos dat mezi NIV+ 2000 a PA5</a:t>
            </a:r>
          </a:p>
          <a:p>
            <a:r>
              <a:rPr lang="cs-CZ" sz="2000" dirty="0" smtClean="0"/>
              <a:t>Vytvoření jednotné informační základy a její napojení na výrobní a další firemní </a:t>
            </a:r>
            <a:r>
              <a:rPr lang="cs-CZ" sz="2000" dirty="0"/>
              <a:t>systémy (VIP portál, systém Andon aj</a:t>
            </a:r>
            <a:r>
              <a:rPr lang="cs-CZ" sz="2000" dirty="0" smtClean="0"/>
              <a:t>.)</a:t>
            </a:r>
          </a:p>
          <a:p>
            <a:r>
              <a:rPr lang="cs-CZ" sz="2000" dirty="0"/>
              <a:t>Automatizace disponentského </a:t>
            </a:r>
            <a:r>
              <a:rPr lang="cs-CZ" sz="2000" dirty="0" smtClean="0"/>
              <a:t>procesu</a:t>
            </a:r>
            <a:endParaRPr lang="cs-CZ" sz="2000" dirty="0"/>
          </a:p>
          <a:p>
            <a:r>
              <a:rPr lang="cs-CZ" sz="2000" dirty="0" smtClean="0"/>
              <a:t>Převod části operativního plánování výroby do elektronické podoby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5006" y="97913"/>
            <a:ext cx="1581922" cy="166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55674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Očekávané přínosy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000" y="2560038"/>
            <a:ext cx="10554574" cy="363651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Zkrácení disponentského procesu na 4 kroky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 smtClean="0"/>
              <a:t>Průběžná každodenní kontrola odvolávek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 smtClean="0"/>
              <a:t>Sestavení výrobního plánu a potvrzení expedičních zakázek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 smtClean="0"/>
              <a:t>Přehrání výrobních zakázek z NIV+ 2000 do SAP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dirty="0" smtClean="0"/>
              <a:t>Odeslání odvolávek na dodavatele</a:t>
            </a:r>
          </a:p>
          <a:p>
            <a:r>
              <a:rPr lang="cs-CZ" sz="2000" dirty="0" smtClean="0"/>
              <a:t>Zjednodušení plánovacího prostředí</a:t>
            </a:r>
          </a:p>
          <a:p>
            <a:r>
              <a:rPr lang="cs-CZ" sz="2000" dirty="0" smtClean="0"/>
              <a:t>Odstranění dodatečné a „dublované“ vícepráce</a:t>
            </a:r>
          </a:p>
          <a:p>
            <a:r>
              <a:rPr lang="cs-CZ" sz="2000" dirty="0" smtClean="0"/>
              <a:t>Rozložení plánovacích aktivit do celého týdne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5006" y="97913"/>
            <a:ext cx="1581922" cy="166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35702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Očekávané přínosy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000" y="2592990"/>
            <a:ext cx="10554574" cy="363651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Zvýšení flexibility a transparentnosti systému</a:t>
            </a:r>
          </a:p>
          <a:p>
            <a:r>
              <a:rPr lang="cs-CZ" sz="2000" dirty="0" smtClean="0"/>
              <a:t>Eliminace výskytu chyb způsobených lidským faktorem</a:t>
            </a:r>
          </a:p>
          <a:p>
            <a:r>
              <a:rPr lang="cs-CZ" sz="2000" dirty="0" smtClean="0"/>
              <a:t>Zrychlení operativního plánování výroby (vzdálené plánování)</a:t>
            </a:r>
          </a:p>
          <a:p>
            <a:r>
              <a:rPr lang="cs-CZ" sz="2000" dirty="0" smtClean="0"/>
              <a:t>Lepší dostupnost a transparentnost dat pro všechny účastníky procesů</a:t>
            </a:r>
          </a:p>
          <a:p>
            <a:r>
              <a:rPr lang="cs-CZ" sz="2000" dirty="0" smtClean="0"/>
              <a:t>Snížení nákladů na udržování fyzického kanbanového systému</a:t>
            </a:r>
          </a:p>
          <a:p>
            <a:r>
              <a:rPr lang="cs-CZ" sz="2000" dirty="0" smtClean="0"/>
              <a:t>Snížení výskytu ztracených kanbanových karet</a:t>
            </a:r>
          </a:p>
          <a:p>
            <a:r>
              <a:rPr lang="cs-CZ" sz="2000" dirty="0" smtClean="0"/>
              <a:t>Možnost napojení plánovacích nástrojů na chytré technologie</a:t>
            </a:r>
            <a:endParaRPr lang="cs-CZ" sz="20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5006" y="97913"/>
            <a:ext cx="1581922" cy="166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8599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Doplňující dotazy – vedoucí DP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000" y="2601228"/>
            <a:ext cx="10554574" cy="363651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Jaké jsou hlavní výstupy analýzy aktuálního procesu zpracování objednávky ve společnosti Robert Bosch České Budějovice, které vedly k výběru zpracovaného tématu? </a:t>
            </a:r>
          </a:p>
          <a:p>
            <a:r>
              <a:rPr lang="cs-CZ" sz="2000" dirty="0" smtClean="0"/>
              <a:t>V čem spočívá přínos v DP navrhovaných opatření?</a:t>
            </a:r>
          </a:p>
          <a:p>
            <a:r>
              <a:rPr lang="cs-CZ" sz="2000" dirty="0" smtClean="0"/>
              <a:t>Budou výsledky práce aplikované?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5006" y="97913"/>
            <a:ext cx="1581922" cy="166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8609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Doplňující dotazy – oponent DP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000" y="2683606"/>
            <a:ext cx="10554574" cy="3636511"/>
          </a:xfrm>
        </p:spPr>
        <p:txBody>
          <a:bodyPr>
            <a:normAutofit fontScale="85000" lnSpcReduction="10000"/>
          </a:bodyPr>
          <a:lstStyle/>
          <a:p>
            <a:r>
              <a:rPr lang="cs-CZ" sz="2000" dirty="0" smtClean="0"/>
              <a:t>Ja</a:t>
            </a:r>
            <a:r>
              <a:rPr lang="cs-CZ" sz="2000" dirty="0" smtClean="0"/>
              <a:t>ké jsou počty zákaznických objednávek ve společnosti? V jednotlivých skupinách disponentského aparátu a také počty objednávek v rámci Vámi sledované oblasti (nádržové čerpadlové moduly)?</a:t>
            </a:r>
          </a:p>
          <a:p>
            <a:r>
              <a:rPr lang="cs-CZ" sz="2000" dirty="0" smtClean="0"/>
              <a:t>Jaký je současný stav dodavatelské situace ve společnosti? Co by bylo přínosem pro zefektivnění zpracování objednávek, pokud by se přihlédlo na úzká místa v této dodavatelské části? </a:t>
            </a:r>
          </a:p>
          <a:p>
            <a:r>
              <a:rPr lang="cs-CZ" sz="2000" dirty="0" smtClean="0"/>
              <a:t>V poslední kapitole Vaší závěrečné práce (závěr) uvádíte, že po zavedení Vašich opatření se zkrátí cyklus zpracování objednávky z původních 7 dní na 3 dni. Prosím vysvětlete toto tvrzení, protože podle tabulky č. 1 (současný stav) a tabulky č. 2 (návrh) jde spíše o snížení počtu kroků / úkonů disponenta, než o zkrácení cyklu objednávky.</a:t>
            </a:r>
          </a:p>
          <a:p>
            <a:r>
              <a:rPr lang="cs-CZ" sz="2000" dirty="0" smtClean="0"/>
              <a:t>Jaký přínos by mělo Vaše druhé opatření pro zefektivnění zpracování objednávek ve společnosti, respektive na zkrácení cyklu zpracování objednávky?</a:t>
            </a:r>
          </a:p>
          <a:p>
            <a:r>
              <a:rPr lang="cs-CZ" sz="2000" dirty="0" smtClean="0"/>
              <a:t>Jaké náklady by přinesly Vaše opatření společnosti? </a:t>
            </a:r>
            <a:r>
              <a:rPr lang="cs-CZ" sz="2000" dirty="0" smtClean="0"/>
              <a:t>	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5006" y="97913"/>
            <a:ext cx="1581922" cy="166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6146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4000" dirty="0" smtClean="0"/>
              <a:t>DĚKUJI ZA POZORNOST.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15498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Důvody pro výběr tématu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000" y="2485898"/>
            <a:ext cx="10554574" cy="3636511"/>
          </a:xfrm>
        </p:spPr>
        <p:txBody>
          <a:bodyPr anchor="ctr">
            <a:normAutofit/>
          </a:bodyPr>
          <a:lstStyle/>
          <a:p>
            <a:r>
              <a:rPr lang="cs-CZ" sz="2000" dirty="0" smtClean="0"/>
              <a:t>Osobní zájem o problematiku plynoucí z úzké souvislosti tématu s mou pracovní náplní</a:t>
            </a:r>
          </a:p>
          <a:p>
            <a:r>
              <a:rPr lang="cs-CZ" sz="2000" dirty="0" smtClean="0"/>
              <a:t>Aktuálnost vybraného tématu vzhledem k aktualizaci firemního plánovacího standardu </a:t>
            </a:r>
          </a:p>
          <a:p>
            <a:r>
              <a:rPr lang="cs-CZ" sz="2000" dirty="0" smtClean="0"/>
              <a:t>Možnost realizace navrhovaných opatření v praxi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5006" y="97913"/>
            <a:ext cx="1581922" cy="166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01943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Cíl diplomové práce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8713" y="2222287"/>
            <a:ext cx="10554574" cy="363651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Cílem diplomové práce je analyzovat životní cyklus odvolávky a disponentského procesu společnosti Robert Bosch a návrh zefektivnění jejího zpracování pomocí využití plánovacího programu NIV+ 2000.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5006" y="97913"/>
            <a:ext cx="1581922" cy="166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9475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8962" y="2542621"/>
            <a:ext cx="4947701" cy="3581906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Východiska diplomové práce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000" y="2542621"/>
            <a:ext cx="10554574" cy="3636511"/>
          </a:xfrm>
        </p:spPr>
        <p:txBody>
          <a:bodyPr/>
          <a:lstStyle/>
          <a:p>
            <a:r>
              <a:rPr lang="cs-CZ" dirty="0" smtClean="0"/>
              <a:t>Potřeba neustálého zlepšování ve vybrané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výrobní oblasti</a:t>
            </a:r>
            <a:endParaRPr lang="cs-CZ" dirty="0" smtClean="0"/>
          </a:p>
          <a:p>
            <a:r>
              <a:rPr lang="cs-CZ" dirty="0" smtClean="0"/>
              <a:t>Standardizace </a:t>
            </a:r>
            <a:r>
              <a:rPr lang="cs-CZ" dirty="0" smtClean="0"/>
              <a:t>v automobilovém průmyslu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(Taylorismus → Fordismus a masová výroba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→ Toyota Production System)</a:t>
            </a:r>
          </a:p>
          <a:p>
            <a:r>
              <a:rPr lang="cs-CZ" dirty="0" smtClean="0"/>
              <a:t>Standardizace ve společnosti Robert Bosch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České Budějovice (Bosch Production System)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5006" y="97913"/>
            <a:ext cx="1581922" cy="166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684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Využité metody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Analýza literárních a internetových odborných zdrojů</a:t>
            </a:r>
          </a:p>
          <a:p>
            <a:r>
              <a:rPr lang="cs-CZ" sz="2000" dirty="0" smtClean="0"/>
              <a:t>Metoda sběru dat z interních podkladů </a:t>
            </a:r>
          </a:p>
          <a:p>
            <a:r>
              <a:rPr lang="cs-CZ" sz="2000" dirty="0" smtClean="0"/>
              <a:t>Metoda pozorování</a:t>
            </a:r>
          </a:p>
          <a:p>
            <a:r>
              <a:rPr lang="cs-CZ" sz="2000" dirty="0" smtClean="0"/>
              <a:t>Metoda řízených rozhovorů se zaměstnanci společnosti</a:t>
            </a:r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5006" y="97913"/>
            <a:ext cx="1581922" cy="166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3592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Charakteristika společnosti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000" y="2741271"/>
            <a:ext cx="10554574" cy="3636511"/>
          </a:xfrm>
        </p:spPr>
        <p:txBody>
          <a:bodyPr/>
          <a:lstStyle/>
          <a:p>
            <a:r>
              <a:rPr lang="cs-CZ" b="1" dirty="0" smtClean="0"/>
              <a:t>Robert Bosch České Budějovice (RBCB)</a:t>
            </a:r>
          </a:p>
          <a:p>
            <a:r>
              <a:rPr lang="cs-CZ" dirty="0" smtClean="0"/>
              <a:t>Rok založení: 1992 </a:t>
            </a:r>
          </a:p>
          <a:p>
            <a:r>
              <a:rPr lang="cs-CZ" dirty="0" smtClean="0"/>
              <a:t>Oblast podnikání: automotive</a:t>
            </a:r>
          </a:p>
          <a:p>
            <a:r>
              <a:rPr lang="cs-CZ" dirty="0" smtClean="0"/>
              <a:t>Počet zaměstnanců: cca 4000 </a:t>
            </a:r>
            <a:endParaRPr lang="cs-CZ" dirty="0" smtClean="0"/>
          </a:p>
          <a:p>
            <a:r>
              <a:rPr lang="cs-CZ" dirty="0" smtClean="0"/>
              <a:t>Výrobkové portfolio: rozvaděče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 smtClean="0"/>
              <a:t>paliva,</a:t>
            </a:r>
            <a:r>
              <a:rPr lang="cs-CZ" dirty="0" smtClean="0"/>
              <a:t> </a:t>
            </a:r>
            <a:r>
              <a:rPr lang="cs-CZ" dirty="0" smtClean="0"/>
              <a:t>plynové pedály, sací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 smtClean="0"/>
              <a:t>moduly, škrtící klapky,</a:t>
            </a:r>
            <a:r>
              <a:rPr lang="cs-CZ" dirty="0" smtClean="0"/>
              <a:t> </a:t>
            </a:r>
            <a:r>
              <a:rPr lang="cs-CZ" dirty="0" smtClean="0"/>
              <a:t>DNOX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</a:t>
            </a:r>
            <a:r>
              <a:rPr lang="cs-CZ" dirty="0" smtClean="0"/>
              <a:t>technologie</a:t>
            </a:r>
            <a:endParaRPr lang="cs-CZ" dirty="0"/>
          </a:p>
          <a:p>
            <a:pPr marL="0" indent="0">
              <a:buNone/>
            </a:pPr>
            <a:endParaRPr lang="cs-CZ" b="1" dirty="0" smtClean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3148" y="3416022"/>
            <a:ext cx="6038850" cy="2714625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5006" y="97913"/>
            <a:ext cx="1581922" cy="166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9791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Analýza stávajícího stavu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000" y="2626968"/>
            <a:ext cx="10554574" cy="363651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Základní prvky standardizace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</a:t>
            </a:r>
            <a:r>
              <a:rPr lang="cs-CZ" sz="2000" dirty="0" smtClean="0"/>
              <a:t>v RBCB</a:t>
            </a:r>
          </a:p>
          <a:p>
            <a:r>
              <a:rPr lang="cs-CZ" sz="2000" dirty="0" smtClean="0"/>
              <a:t>Výroba a trh nádržových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 </a:t>
            </a:r>
            <a:r>
              <a:rPr lang="cs-CZ" sz="2000" dirty="0" smtClean="0"/>
              <a:t>čerpadlových modulů</a:t>
            </a:r>
          </a:p>
          <a:p>
            <a:r>
              <a:rPr lang="cs-CZ" sz="2000" dirty="0" smtClean="0"/>
              <a:t>Disponentský proces</a:t>
            </a:r>
            <a:endParaRPr lang="cs-CZ" sz="2000" dirty="0"/>
          </a:p>
          <a:p>
            <a:r>
              <a:rPr lang="cs-CZ" sz="2000" dirty="0" smtClean="0"/>
              <a:t>Zpracování odvolávky</a:t>
            </a:r>
          </a:p>
          <a:p>
            <a:pPr marL="0" indent="0">
              <a:buNone/>
            </a:pPr>
            <a:r>
              <a:rPr lang="cs-CZ" sz="2000" dirty="0" smtClean="0"/>
              <a:t>     a tvorba výrobního plánu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5006" y="97913"/>
            <a:ext cx="1581922" cy="166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6482" y="2626968"/>
            <a:ext cx="6235516" cy="3691917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8892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Analýza stávajícího stavu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424" y="2518849"/>
            <a:ext cx="10554574" cy="3636511"/>
          </a:xfrm>
        </p:spPr>
        <p:txBody>
          <a:bodyPr>
            <a:normAutofit lnSpcReduction="10000"/>
          </a:bodyPr>
          <a:lstStyle/>
          <a:p>
            <a:r>
              <a:rPr lang="cs-CZ" sz="2000" dirty="0" smtClean="0"/>
              <a:t>Disponentský proces v 7 krocích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2000" dirty="0" smtClean="0"/>
              <a:t>Průběžná každodenní kontrola odvolávek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2000" dirty="0" smtClean="0"/>
              <a:t>Týdenní kontrola odvolávek a příprava na plánování nadcházejícího období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2000" dirty="0" smtClean="0"/>
              <a:t>Dodatečná kontrola pozdě příchozích odvolávek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2000" dirty="0" smtClean="0"/>
              <a:t>Sestavení výrobního plánu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2000" dirty="0" smtClean="0"/>
              <a:t>Přehrání výrobních zakázek z NIV+ 2000 do SAP 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2000" dirty="0" smtClean="0"/>
              <a:t>Opravy potvrzení odvolávek na základě nově vytvořeného plánu a potvrzení expedičních zakázek</a:t>
            </a:r>
          </a:p>
          <a:p>
            <a:pPr marL="800100" lvl="1" indent="-342900">
              <a:buFont typeface="+mj-lt"/>
              <a:buAutoNum type="arabicPeriod"/>
            </a:pPr>
            <a:r>
              <a:rPr lang="cs-CZ" sz="2000" dirty="0" smtClean="0"/>
              <a:t>Odeslání odvolávek na dodavatele </a:t>
            </a:r>
            <a:endParaRPr lang="cs-CZ" sz="2000" dirty="0" smtClean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5006" y="97913"/>
            <a:ext cx="1581922" cy="166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5294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Zjištěné nedostatky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10000" y="2856600"/>
            <a:ext cx="10554574" cy="3636511"/>
          </a:xfrm>
        </p:spPr>
        <p:txBody>
          <a:bodyPr>
            <a:normAutofit/>
          </a:bodyPr>
          <a:lstStyle/>
          <a:p>
            <a:r>
              <a:rPr lang="cs-CZ" sz="2000" dirty="0" smtClean="0"/>
              <a:t>Nízká kompatibilita SAP transakce PA5 a plánovacího programu NIV+ 2000</a:t>
            </a:r>
          </a:p>
          <a:p>
            <a:r>
              <a:rPr lang="cs-CZ" sz="2000" dirty="0" smtClean="0"/>
              <a:t>Nedostatečná transparentnost a dostupnost online dat </a:t>
            </a:r>
            <a:endParaRPr lang="cs-CZ" sz="2000" dirty="0" smtClean="0"/>
          </a:p>
          <a:p>
            <a:r>
              <a:rPr lang="cs-CZ" sz="2000" dirty="0" smtClean="0"/>
              <a:t>Limitující časové bariéry způsobené přesunem dat mezi těmito systémy</a:t>
            </a:r>
          </a:p>
          <a:p>
            <a:r>
              <a:rPr lang="cs-CZ" sz="2000" dirty="0"/>
              <a:t>Nerovnoměrné rozložení plánovacích aktivit v průběhu pracovního týdne</a:t>
            </a:r>
          </a:p>
          <a:p>
            <a:r>
              <a:rPr lang="cs-CZ" sz="2000" dirty="0" smtClean="0"/>
              <a:t>Nízká flexibilita v disponentském procesu </a:t>
            </a:r>
          </a:p>
          <a:p>
            <a:r>
              <a:rPr lang="cs-CZ" sz="2000" dirty="0" smtClean="0"/>
              <a:t>Zvýšené riziko chybovosti při paralelním využívání obou programů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5006" y="97913"/>
            <a:ext cx="1581922" cy="1669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0224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Stupně šedé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Citáty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itáty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Citáty</Template>
  <TotalTime>0</TotalTime>
  <Words>710</Words>
  <Application>Microsoft Office PowerPoint</Application>
  <PresentationFormat>Širokoúhlá obrazovka</PresentationFormat>
  <Paragraphs>93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Century Gothic</vt:lpstr>
      <vt:lpstr>Wingdings 2</vt:lpstr>
      <vt:lpstr>Citáty</vt:lpstr>
      <vt:lpstr>VYSOKÁ ŠKOLA TECHNICKÁ A EKONOMICKÁ  V ČESKÝCH BUDĚJOVICÍCH   ZEFEKTIVNĚNÍ ZPRACOVÁNÍ OBJEDNÁVKY VE SPOLEČNOSTI ROBERT BOSCH</vt:lpstr>
      <vt:lpstr>Důvody pro výběr tématu</vt:lpstr>
      <vt:lpstr>Cíl diplomové práce </vt:lpstr>
      <vt:lpstr>Východiska diplomové práce</vt:lpstr>
      <vt:lpstr>Využité metody</vt:lpstr>
      <vt:lpstr>Charakteristika společnosti</vt:lpstr>
      <vt:lpstr>Analýza stávajícího stavu </vt:lpstr>
      <vt:lpstr>Analýza stávajícího stavu</vt:lpstr>
      <vt:lpstr>Zjištěné nedostatky</vt:lpstr>
      <vt:lpstr>Návrhy optimalizace systému</vt:lpstr>
      <vt:lpstr>Očekávané přínosy </vt:lpstr>
      <vt:lpstr>Očekávané přínosy</vt:lpstr>
      <vt:lpstr>Doplňující dotazy – vedoucí DP</vt:lpstr>
      <vt:lpstr>Doplňující dotazy – oponent DP</vt:lpstr>
      <vt:lpstr>Prezentace aplikace PowerPoint</vt:lpstr>
    </vt:vector>
  </TitlesOfParts>
  <Company>BOSCH Group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dud1bj</dc:creator>
  <cp:lastModifiedBy>dud1bj</cp:lastModifiedBy>
  <cp:revision>26</cp:revision>
  <dcterms:created xsi:type="dcterms:W3CDTF">2017-06-12T17:57:35Z</dcterms:created>
  <dcterms:modified xsi:type="dcterms:W3CDTF">2017-06-13T08:21:57Z</dcterms:modified>
</cp:coreProperties>
</file>