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57" r:id="rId3"/>
    <p:sldId id="258" r:id="rId4"/>
    <p:sldId id="270" r:id="rId5"/>
    <p:sldId id="259" r:id="rId6"/>
    <p:sldId id="260" r:id="rId7"/>
    <p:sldId id="275" r:id="rId8"/>
    <p:sldId id="261" r:id="rId9"/>
    <p:sldId id="262" r:id="rId10"/>
    <p:sldId id="276" r:id="rId11"/>
    <p:sldId id="277" r:id="rId12"/>
    <p:sldId id="278" r:id="rId13"/>
    <p:sldId id="263" r:id="rId14"/>
    <p:sldId id="269" r:id="rId15"/>
    <p:sldId id="264" r:id="rId16"/>
    <p:sldId id="265" r:id="rId17"/>
    <p:sldId id="271" r:id="rId18"/>
    <p:sldId id="279" r:id="rId19"/>
    <p:sldId id="28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F5C98F"/>
    <a:srgbClr val="9E0000"/>
    <a:srgbClr val="AC0000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68561" autoAdjust="0"/>
  </p:normalViewPr>
  <p:slideViewPr>
    <p:cSldViewPr>
      <p:cViewPr varScale="1">
        <p:scale>
          <a:sx n="59" d="100"/>
          <a:sy n="59" d="100"/>
        </p:scale>
        <p:origin x="-214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5416E-81B6-408C-A07C-366A380BB12D}" type="datetimeFigureOut">
              <a:rPr lang="cs-CZ" smtClean="0"/>
              <a:t>13.06.2017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F7630-6614-4371-B4F5-30AF78FC4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06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F7630-6614-4371-B4F5-30AF78FC462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74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F7630-6614-4371-B4F5-30AF78FC462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66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F7630-6614-4371-B4F5-30AF78FC462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12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F7630-6614-4371-B4F5-30AF78FC462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17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F7630-6614-4371-B4F5-30AF78FC462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31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81F-56E0-4702-92E1-E8F417AF5620}" type="datetimeFigureOut">
              <a:rPr lang="cs-CZ" smtClean="0"/>
              <a:t>13.06.2017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D10A-4B7C-48F8-9700-938F8881C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92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81F-56E0-4702-92E1-E8F417AF5620}" type="datetimeFigureOut">
              <a:rPr lang="cs-CZ" smtClean="0"/>
              <a:t>13.06.2017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D10A-4B7C-48F8-9700-938F8881C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61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81F-56E0-4702-92E1-E8F417AF5620}" type="datetimeFigureOut">
              <a:rPr lang="cs-CZ" smtClean="0"/>
              <a:t>13.06.2017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D10A-4B7C-48F8-9700-938F8881C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66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81F-56E0-4702-92E1-E8F417AF5620}" type="datetimeFigureOut">
              <a:rPr lang="cs-CZ" smtClean="0"/>
              <a:t>13.06.2017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D10A-4B7C-48F8-9700-938F8881C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3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81F-56E0-4702-92E1-E8F417AF5620}" type="datetimeFigureOut">
              <a:rPr lang="cs-CZ" smtClean="0"/>
              <a:t>13.06.2017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D10A-4B7C-48F8-9700-938F8881C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77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81F-56E0-4702-92E1-E8F417AF5620}" type="datetimeFigureOut">
              <a:rPr lang="cs-CZ" smtClean="0"/>
              <a:t>13.06.2017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D10A-4B7C-48F8-9700-938F8881C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81F-56E0-4702-92E1-E8F417AF5620}" type="datetimeFigureOut">
              <a:rPr lang="cs-CZ" smtClean="0"/>
              <a:t>13.06.2017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D10A-4B7C-48F8-9700-938F8881C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97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81F-56E0-4702-92E1-E8F417AF5620}" type="datetimeFigureOut">
              <a:rPr lang="cs-CZ" smtClean="0"/>
              <a:t>13.06.2017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D10A-4B7C-48F8-9700-938F8881C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0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81F-56E0-4702-92E1-E8F417AF5620}" type="datetimeFigureOut">
              <a:rPr lang="cs-CZ" smtClean="0"/>
              <a:t>13.06.2017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D10A-4B7C-48F8-9700-938F8881C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40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81F-56E0-4702-92E1-E8F417AF5620}" type="datetimeFigureOut">
              <a:rPr lang="cs-CZ" smtClean="0"/>
              <a:t>13.06.2017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D10A-4B7C-48F8-9700-938F8881C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29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B81F-56E0-4702-92E1-E8F417AF5620}" type="datetimeFigureOut">
              <a:rPr lang="cs-CZ" smtClean="0"/>
              <a:t>13.06.2017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D10A-4B7C-48F8-9700-938F8881C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7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AB81F-56E0-4702-92E1-E8F417AF5620}" type="datetimeFigureOut">
              <a:rPr lang="cs-CZ" smtClean="0"/>
              <a:t>13.06.2017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5D10A-4B7C-48F8-9700-938F8881C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9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83568" y="1268760"/>
            <a:ext cx="8064896" cy="252028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115668"/>
          </a:xfrm>
        </p:spPr>
        <p:txBody>
          <a:bodyPr>
            <a:normAutofit fontScale="90000"/>
          </a:bodyPr>
          <a:lstStyle/>
          <a:p>
            <a:r>
              <a:rPr lang="cs-CZ" sz="53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Logistika výroby a distribuce dřevěných pelet v ČR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0455" y="3933056"/>
            <a:ext cx="6400800" cy="1440160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Autor diplomové práce: </a:t>
            </a:r>
            <a:r>
              <a:rPr lang="cs-CZ" sz="2000" dirty="0" smtClean="0">
                <a:solidFill>
                  <a:schemeClr val="tx1"/>
                </a:solidFill>
              </a:rPr>
              <a:t>Bc. Lucie Kováčiková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Vedoucí diplomové práce: </a:t>
            </a:r>
            <a:r>
              <a:rPr lang="cs-CZ" sz="2000" dirty="0" smtClean="0">
                <a:solidFill>
                  <a:schemeClr val="tx1"/>
                </a:solidFill>
              </a:rPr>
              <a:t>Ing</a:t>
            </a:r>
            <a:r>
              <a:rPr lang="cs-CZ" sz="2000" dirty="0">
                <a:solidFill>
                  <a:schemeClr val="tx1"/>
                </a:solidFill>
              </a:rPr>
              <a:t>. Jarmila Straková, Ph.D.</a:t>
            </a:r>
            <a:endParaRPr lang="cs-CZ" sz="2000" dirty="0" smtClean="0">
              <a:solidFill>
                <a:schemeClr val="tx1"/>
              </a:solidFill>
            </a:endParaRPr>
          </a:p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Oponent diplomové práce: </a:t>
            </a:r>
            <a:r>
              <a:rPr lang="cs-CZ" sz="2000" dirty="0" smtClean="0">
                <a:solidFill>
                  <a:schemeClr val="tx1"/>
                </a:solidFill>
              </a:rPr>
              <a:t>doc</a:t>
            </a:r>
            <a:r>
              <a:rPr lang="cs-CZ" sz="2000" dirty="0">
                <a:solidFill>
                  <a:schemeClr val="tx1"/>
                </a:solidFill>
              </a:rPr>
              <a:t>. Ing. Miloš </a:t>
            </a:r>
            <a:r>
              <a:rPr lang="cs-CZ" sz="2000" dirty="0" err="1">
                <a:solidFill>
                  <a:schemeClr val="tx1"/>
                </a:solidFill>
              </a:rPr>
              <a:t>Hitka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smtClean="0">
                <a:solidFill>
                  <a:schemeClr val="tx1"/>
                </a:solidFill>
              </a:rPr>
              <a:t>PhD.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8680"/>
            <a:ext cx="1425743" cy="1440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253327" y="3454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8A0000"/>
                </a:solidFill>
              </a:rPr>
              <a:t>Vysoká škola technická a ekonomická </a:t>
            </a:r>
            <a:br>
              <a:rPr lang="cs-CZ" b="1" dirty="0">
                <a:solidFill>
                  <a:srgbClr val="8A0000"/>
                </a:solidFill>
              </a:rPr>
            </a:br>
            <a:r>
              <a:rPr lang="cs-CZ" b="1" dirty="0" smtClean="0">
                <a:solidFill>
                  <a:srgbClr val="8A0000"/>
                </a:solidFill>
              </a:rPr>
              <a:t>v Českých Budějovicích</a:t>
            </a:r>
            <a:r>
              <a:rPr lang="cs-CZ" sz="3200" dirty="0">
                <a:solidFill>
                  <a:srgbClr val="8A0000"/>
                </a:solidFill>
              </a:rPr>
              <a:t/>
            </a:r>
            <a:br>
              <a:rPr lang="cs-CZ" sz="3200" dirty="0">
                <a:solidFill>
                  <a:srgbClr val="8A0000"/>
                </a:solidFill>
              </a:rPr>
            </a:br>
            <a:r>
              <a:rPr lang="cs-CZ" dirty="0">
                <a:solidFill>
                  <a:srgbClr val="8A0000"/>
                </a:solidFill>
              </a:rPr>
              <a:t>Ústav </a:t>
            </a:r>
            <a:r>
              <a:rPr lang="cs-CZ" dirty="0" err="1">
                <a:solidFill>
                  <a:srgbClr val="8A0000"/>
                </a:solidFill>
              </a:rPr>
              <a:t>technicko-technologický</a:t>
            </a:r>
            <a:endParaRPr lang="cs-CZ" dirty="0">
              <a:solidFill>
                <a:srgbClr val="8A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123728" y="55860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V Českých </a:t>
            </a:r>
            <a:r>
              <a:rPr lang="cs-CZ" dirty="0"/>
              <a:t>B</a:t>
            </a:r>
            <a:r>
              <a:rPr lang="cs-CZ" dirty="0" smtClean="0"/>
              <a:t>udějovicích, červen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0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Distribuční logistika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400" dirty="0"/>
              <a:t>při dodávkách využíváno pouze silniční dopravy</a:t>
            </a:r>
          </a:p>
          <a:p>
            <a:pPr lvl="0"/>
            <a:r>
              <a:rPr lang="cs-CZ" sz="2400" dirty="0"/>
              <a:t>společnost nevlastní žádné nákladní vozidlo </a:t>
            </a:r>
            <a:endParaRPr lang="cs-CZ" sz="2400" dirty="0" smtClean="0"/>
          </a:p>
          <a:p>
            <a:pPr marL="0" lvl="0" indent="0">
              <a:buNone/>
            </a:pPr>
            <a:r>
              <a:rPr lang="cs-CZ" sz="2400" dirty="0" smtClean="0"/>
              <a:t>					 </a:t>
            </a:r>
            <a:r>
              <a:rPr lang="cs-CZ" sz="2400" dirty="0"/>
              <a:t>služby externích </a:t>
            </a:r>
            <a:r>
              <a:rPr lang="cs-CZ" sz="2400" dirty="0" smtClean="0"/>
              <a:t>dopravců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průměrné </a:t>
            </a:r>
            <a:r>
              <a:rPr lang="cs-CZ" sz="2400" dirty="0"/>
              <a:t>náklady na přepravu 1t pelet na 1km se stávajícími přepravci: </a:t>
            </a:r>
            <a:r>
              <a:rPr lang="cs-CZ" sz="2400" b="1" dirty="0"/>
              <a:t>3,85,-Kč</a:t>
            </a:r>
            <a:endParaRPr lang="cs-CZ" sz="2400" dirty="0" smtClean="0"/>
          </a:p>
          <a:p>
            <a:pPr lvl="0"/>
            <a:endParaRPr lang="cs-CZ" sz="2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204340"/>
              </p:ext>
            </p:extLst>
          </p:nvPr>
        </p:nvGraphicFramePr>
        <p:xfrm>
          <a:off x="1759844" y="3068960"/>
          <a:ext cx="5040560" cy="2467116"/>
        </p:xfrm>
        <a:graphic>
          <a:graphicData uri="http://schemas.openxmlformats.org/drawingml/2006/table">
            <a:tbl>
              <a:tblPr firstRow="1" firstCol="1" bandRow="1"/>
              <a:tblGrid>
                <a:gridCol w="630569"/>
                <a:gridCol w="4409991"/>
              </a:tblGrid>
              <a:tr h="6283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Způsoby dodávek k zákazníkům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1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A.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Služby externího dopravce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D88"/>
                    </a:solidFill>
                  </a:tcPr>
                </a:tc>
              </a:tr>
              <a:tr h="61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B.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Osobní odběr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D88"/>
                    </a:solidFill>
                  </a:tcPr>
                </a:tc>
              </a:tr>
              <a:tr h="61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C.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Komisní dodávky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D88"/>
                    </a:solidFill>
                  </a:tcPr>
                </a:tc>
              </a:tr>
            </a:tbl>
          </a:graphicData>
        </a:graphic>
      </p:graphicFrame>
      <p:sp>
        <p:nvSpPr>
          <p:cNvPr id="8" name="Šipka doprava 7"/>
          <p:cNvSpPr/>
          <p:nvPr/>
        </p:nvSpPr>
        <p:spPr>
          <a:xfrm>
            <a:off x="6516216" y="2132856"/>
            <a:ext cx="504056" cy="288032"/>
          </a:xfrm>
          <a:prstGeom prst="rightArrow">
            <a:avLst/>
          </a:prstGeom>
          <a:solidFill>
            <a:srgbClr val="F5C9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429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Distribuční logistika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Rentabilita a efektivita </a:t>
            </a:r>
            <a:r>
              <a:rPr lang="cs-CZ" sz="2800" b="1" dirty="0" smtClean="0"/>
              <a:t>distribuce</a:t>
            </a:r>
          </a:p>
          <a:p>
            <a:pPr marL="0" indent="0">
              <a:buNone/>
            </a:pPr>
            <a:endParaRPr lang="cs-CZ" sz="28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67874"/>
              </p:ext>
            </p:extLst>
          </p:nvPr>
        </p:nvGraphicFramePr>
        <p:xfrm>
          <a:off x="467544" y="2708920"/>
          <a:ext cx="8280919" cy="2808312"/>
        </p:xfrm>
        <a:graphic>
          <a:graphicData uri="http://schemas.openxmlformats.org/drawingml/2006/table">
            <a:tbl>
              <a:tblPr firstRow="1" firstCol="1" bandRow="1"/>
              <a:tblGrid>
                <a:gridCol w="1381324"/>
                <a:gridCol w="986409"/>
                <a:gridCol w="985531"/>
                <a:gridCol w="985531"/>
                <a:gridCol w="985531"/>
                <a:gridCol w="985531"/>
                <a:gridCol w="985531"/>
                <a:gridCol w="985531"/>
              </a:tblGrid>
              <a:tr h="52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 měsíc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 měsíc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 měsíc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 měsíc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 měsíc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 měsíc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PRŮMĚR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761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NÁKLADY CELKEM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187 547,90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338 043,50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274 414,75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299 580,50 Kč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324 349,60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244 793,20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278 120,93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</a:tr>
              <a:tr h="761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účtováno za přepravu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B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170 170,00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318 395,00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253 330,00 Kč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277 585,00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301 455,00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223 300,00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257 372,50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90"/>
                    </a:solidFill>
                  </a:tcPr>
                </a:tc>
              </a:tr>
              <a:tr h="761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ZISK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-17 377,90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-19 648,50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-21 084,75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-21 995,50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-22 894,60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-21 493,20 Kč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-20 748,43 Kč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4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1484784"/>
            <a:ext cx="6830216" cy="80913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Distribuční logistika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Důležitá zjištění</a:t>
            </a:r>
            <a:r>
              <a:rPr lang="cs-CZ" b="1" dirty="0" smtClean="0"/>
              <a:t>:</a:t>
            </a:r>
            <a:endParaRPr lang="cs-CZ" b="1" dirty="0"/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v</a:t>
            </a:r>
            <a:r>
              <a:rPr lang="cs-CZ" sz="2400" dirty="0"/>
              <a:t> rámci distribuční logistiky zaměstnanec (manažer provozu) stráví nejvíce času u osobních odběrů. Jsou to 2h denně, zatímco u ostatních způsobů distribuce to je u každého po </a:t>
            </a:r>
            <a:r>
              <a:rPr lang="cs-CZ" sz="2400" dirty="0" smtClean="0"/>
              <a:t>1h</a:t>
            </a:r>
            <a:endParaRPr lang="cs-CZ" sz="2400" dirty="0"/>
          </a:p>
          <a:p>
            <a:pPr marL="0" lvl="0" indent="0">
              <a:buNone/>
            </a:pPr>
            <a:endParaRPr lang="cs-CZ" sz="1200" dirty="0"/>
          </a:p>
          <a:p>
            <a:pPr lvl="0"/>
            <a:r>
              <a:rPr lang="cs-CZ" sz="2400" dirty="0"/>
              <a:t>ceny za přepravu hotových dřevěných pelet se velmi liší v závislosti na konkrétním dopravci. Průměrná cena na přepravu jedné tuny pelet na vzdálenost jednoho kilometru je 3,85,-Kč. </a:t>
            </a:r>
            <a:endParaRPr lang="cs-CZ" sz="2400" dirty="0" smtClean="0"/>
          </a:p>
          <a:p>
            <a:pPr lvl="0"/>
            <a:endParaRPr lang="cs-CZ" sz="1200" dirty="0"/>
          </a:p>
          <a:p>
            <a:pPr lvl="0"/>
            <a:r>
              <a:rPr lang="cs-CZ" sz="2400" dirty="0"/>
              <a:t>náklady na distribuční logistiku společnosti 3K Pelety s.r.o. jsou vyšší než výnosy za distribuční logistiku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0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664641" y="3789040"/>
            <a:ext cx="6083465" cy="273630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Návrhy </a:t>
            </a:r>
            <a:r>
              <a:rPr lang="cs-CZ" b="1" dirty="0" smtClean="0"/>
              <a:t>opatření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Výrobní logistika</a:t>
            </a:r>
          </a:p>
          <a:p>
            <a:pPr marL="514350" indent="-514350">
              <a:buAutoNum type="arabicPeriod"/>
            </a:pPr>
            <a:r>
              <a:rPr lang="cs-CZ" sz="2000" b="1" dirty="0" smtClean="0"/>
              <a:t>zavedení dvousměnného provozu</a:t>
            </a:r>
          </a:p>
          <a:p>
            <a:pPr marL="514350" indent="-514350">
              <a:buAutoNum type="arabicPeriod"/>
            </a:pPr>
            <a:r>
              <a:rPr lang="cs-CZ" sz="2000" b="1" dirty="0"/>
              <a:t>z</a:t>
            </a:r>
            <a:r>
              <a:rPr lang="cs-CZ" sz="2000" b="1" dirty="0" smtClean="0"/>
              <a:t>výšení prodejní ceny pelet</a:t>
            </a:r>
          </a:p>
          <a:p>
            <a:pPr marL="514350" indent="-514350">
              <a:buAutoNum type="arabicPeriod"/>
            </a:pPr>
            <a:r>
              <a:rPr lang="cs-CZ" sz="2000" b="1" dirty="0"/>
              <a:t>s</a:t>
            </a:r>
            <a:r>
              <a:rPr lang="cs-CZ" sz="2000" b="1" dirty="0" smtClean="0"/>
              <a:t>nížení nákladů</a:t>
            </a:r>
          </a:p>
          <a:p>
            <a:pPr marL="0" indent="0">
              <a:buNone/>
            </a:pPr>
            <a:endParaRPr lang="cs-CZ" sz="2000" b="1" dirty="0"/>
          </a:p>
          <a:p>
            <a:pPr marL="457200" indent="-457200">
              <a:buAutoNum type="arabicPeriod"/>
            </a:pPr>
            <a:r>
              <a:rPr lang="cs-CZ" sz="2000" b="1" dirty="0" smtClean="0"/>
              <a:t>- </a:t>
            </a:r>
            <a:r>
              <a:rPr lang="cs-CZ" sz="2400" b="1" dirty="0" smtClean="0"/>
              <a:t>výpočet bodu zvratu při současném provozu – BZ = 275t</a:t>
            </a:r>
          </a:p>
          <a:p>
            <a:pPr marL="0" indent="0">
              <a:buNone/>
            </a:pPr>
            <a:r>
              <a:rPr lang="cs-CZ" sz="2400" dirty="0" smtClean="0"/>
              <a:t>(výroba pouze 130t, možné maximum je 141t)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- </a:t>
            </a:r>
            <a:r>
              <a:rPr lang="cs-CZ" sz="2400" b="1" dirty="0" smtClean="0"/>
              <a:t>výpočet bodu zvratu při dvousměnném provozu – BZ = 363t       </a:t>
            </a:r>
            <a:r>
              <a:rPr lang="cs-CZ" sz="2400" dirty="0" smtClean="0"/>
              <a:t>(výroba pouze 160t, možné maximum 282t)</a:t>
            </a:r>
          </a:p>
          <a:p>
            <a:pPr marL="0" indent="0">
              <a:buNone/>
            </a:pPr>
            <a:r>
              <a:rPr lang="cs-CZ" sz="2000" b="1" dirty="0" smtClean="0"/>
              <a:t>		! Nutno najmout 3 nové zaměstnance !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51" y="5517232"/>
            <a:ext cx="48074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86313" y="1268759"/>
            <a:ext cx="8496944" cy="540060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Návrhy opatření</a:t>
            </a:r>
            <a:endParaRPr lang="cs-CZ" b="1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Výrobní logistika</a:t>
            </a:r>
          </a:p>
          <a:p>
            <a:pPr marL="0" indent="0">
              <a:buNone/>
            </a:pPr>
            <a:r>
              <a:rPr lang="cs-CZ" sz="2000" b="1" dirty="0" smtClean="0"/>
              <a:t>2. z</a:t>
            </a:r>
            <a:r>
              <a:rPr lang="cs-CZ" sz="2000" b="1" dirty="0" smtClean="0"/>
              <a:t>výšení prodejní ceny pelet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400" b="1" dirty="0" smtClean="0"/>
              <a:t>- stanovení výše ceny pelet dle požadovaného zisku:</a:t>
            </a:r>
          </a:p>
          <a:p>
            <a:pPr marL="0" indent="0">
              <a:buNone/>
            </a:pPr>
            <a:r>
              <a:rPr lang="cs-CZ" sz="2400" dirty="0" smtClean="0"/>
              <a:t>              Zisk 100.000,-              p = 4.931,-Kč/t </a:t>
            </a:r>
          </a:p>
          <a:p>
            <a:pPr marL="0" indent="0">
              <a:buNone/>
            </a:pPr>
            <a:r>
              <a:rPr lang="cs-CZ" sz="2000" dirty="0" smtClean="0"/>
              <a:t>		! Při dvousměnném provozu!</a:t>
            </a:r>
          </a:p>
          <a:p>
            <a:pPr marL="0" indent="0">
              <a:buNone/>
            </a:pPr>
            <a:r>
              <a:rPr lang="cs-CZ" sz="2000" b="1" dirty="0" smtClean="0"/>
              <a:t>3. </a:t>
            </a:r>
            <a:r>
              <a:rPr lang="cs-CZ" sz="2000" b="1" dirty="0"/>
              <a:t>s</a:t>
            </a:r>
            <a:r>
              <a:rPr lang="cs-CZ" sz="2000" b="1" dirty="0" smtClean="0"/>
              <a:t>nížení nákladů</a:t>
            </a:r>
          </a:p>
          <a:p>
            <a:pPr>
              <a:buFontTx/>
              <a:buChar char="-"/>
            </a:pPr>
            <a:r>
              <a:rPr lang="cs-CZ" sz="2400" b="1" dirty="0"/>
              <a:t>p</a:t>
            </a:r>
            <a:r>
              <a:rPr lang="cs-CZ" sz="2400" b="1" dirty="0" smtClean="0"/>
              <a:t>růzkum potenciálních </a:t>
            </a:r>
            <a:r>
              <a:rPr lang="cs-CZ" sz="2400" b="1" dirty="0"/>
              <a:t>nových dodavatelů piliny z </a:t>
            </a:r>
            <a:r>
              <a:rPr lang="cs-CZ" sz="2400" b="1" dirty="0" smtClean="0"/>
              <a:t>okolí:</a:t>
            </a:r>
          </a:p>
          <a:p>
            <a:pPr marL="0" indent="0">
              <a:buNone/>
            </a:pPr>
            <a:r>
              <a:rPr lang="cs-CZ" sz="2400" b="1" dirty="0" smtClean="0"/>
              <a:t>	</a:t>
            </a:r>
            <a:r>
              <a:rPr lang="cs-CZ" sz="2400" dirty="0" smtClean="0"/>
              <a:t>Při změně dodavatelů piliny úspora nákladů až 100.000,-za měs</a:t>
            </a:r>
            <a:r>
              <a:rPr lang="cs-CZ" sz="2400" dirty="0" smtClean="0"/>
              <a:t>íc při jednosměnném provozu, 200.000,- dvousměnný provoz! </a:t>
            </a:r>
            <a:endParaRPr lang="cs-CZ" sz="24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82876"/>
            <a:ext cx="1691787" cy="1242168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>
            <a:off x="3491880" y="3429000"/>
            <a:ext cx="504056" cy="288032"/>
          </a:xfrm>
          <a:prstGeom prst="rightArrow">
            <a:avLst/>
          </a:prstGeom>
          <a:solidFill>
            <a:srgbClr val="F5C9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38" y="3573016"/>
            <a:ext cx="465282" cy="504056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>
            <a:off x="827584" y="5013176"/>
            <a:ext cx="504056" cy="288032"/>
          </a:xfrm>
          <a:prstGeom prst="rightArrow">
            <a:avLst/>
          </a:prstGeom>
          <a:solidFill>
            <a:srgbClr val="F5C9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88" y="5733256"/>
            <a:ext cx="508971" cy="51209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737193"/>
            <a:ext cx="505058" cy="50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664641" y="3789040"/>
            <a:ext cx="6083465" cy="273630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Návrhy </a:t>
            </a:r>
            <a:r>
              <a:rPr lang="cs-CZ" b="1" dirty="0" smtClean="0"/>
              <a:t>opatření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Výrobní </a:t>
            </a:r>
            <a:r>
              <a:rPr lang="cs-CZ" b="1" dirty="0" smtClean="0"/>
              <a:t>logistika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8A0000"/>
                </a:solidFill>
              </a:rPr>
              <a:t>Nejoptimálnější řešení: snížení variabilních nákladů</a:t>
            </a:r>
          </a:p>
          <a:p>
            <a:r>
              <a:rPr lang="cs-CZ" sz="2400" dirty="0" smtClean="0"/>
              <a:t>Při dvousměnné výrobě a současné prodejní ceně pelet by byl generován zisk </a:t>
            </a:r>
            <a:r>
              <a:rPr lang="cs-CZ" sz="2400" b="1" dirty="0" smtClean="0"/>
              <a:t>200.700,-Kč</a:t>
            </a:r>
            <a:r>
              <a:rPr lang="cs-CZ" sz="2400" dirty="0" smtClean="0"/>
              <a:t> v případě, že by došlo ke změně dodavatele hlavní výrobní suroviny, tedy piliny, dle návrhu. </a:t>
            </a:r>
          </a:p>
          <a:p>
            <a:pPr marL="0" indent="0">
              <a:buNone/>
            </a:pPr>
            <a:r>
              <a:rPr lang="cs-CZ" sz="2400" b="1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Distribuční logistika</a:t>
            </a:r>
          </a:p>
          <a:p>
            <a:pPr marL="0" indent="0">
              <a:buNone/>
            </a:pPr>
            <a:r>
              <a:rPr lang="cs-CZ" sz="2400" b="1" dirty="0" smtClean="0"/>
              <a:t>- </a:t>
            </a:r>
            <a:r>
              <a:rPr lang="cs-CZ" sz="2400" b="1" dirty="0"/>
              <a:t>s</a:t>
            </a:r>
            <a:r>
              <a:rPr lang="cs-CZ" sz="2400" b="1" dirty="0" smtClean="0"/>
              <a:t>estavení přehledu </a:t>
            </a:r>
            <a:r>
              <a:rPr lang="cs-CZ" sz="2400" b="1" dirty="0"/>
              <a:t>cen za jednotlivé svozy všech dopravců </a:t>
            </a:r>
            <a:r>
              <a:rPr lang="cs-CZ" sz="2400" b="1" dirty="0"/>
              <a:t>včetně stanovení cen za přepravu jedné tuny pelet na vzdálenost jednoho kilometru</a:t>
            </a:r>
            <a:endParaRPr lang="cs-CZ" sz="2400" b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3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Návrhy </a:t>
            </a:r>
            <a:r>
              <a:rPr lang="cs-CZ" b="1" dirty="0" smtClean="0"/>
              <a:t>opatření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1007604" y="2026784"/>
            <a:ext cx="6732748" cy="340191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Distribuční </a:t>
            </a:r>
            <a:r>
              <a:rPr lang="cs-CZ" b="1" dirty="0" smtClean="0"/>
              <a:t>logistika</a:t>
            </a:r>
          </a:p>
          <a:p>
            <a:pPr marL="0" indent="0">
              <a:buNone/>
            </a:pPr>
            <a:r>
              <a:rPr lang="cs-CZ" sz="1800" b="1" dirty="0" smtClean="0"/>
              <a:t>Přepravní náklady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	</a:t>
            </a:r>
          </a:p>
          <a:p>
            <a:pPr marL="0" indent="0">
              <a:buNone/>
            </a:pPr>
            <a:r>
              <a:rPr lang="cs-CZ" sz="1800" b="1" dirty="0"/>
              <a:t>	</a:t>
            </a: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/>
              <a:t>	</a:t>
            </a:r>
            <a:r>
              <a:rPr lang="cs-CZ" sz="2200" dirty="0" smtClean="0"/>
              <a:t>objednávat přepravu </a:t>
            </a:r>
            <a:r>
              <a:rPr lang="cs-CZ" sz="2200" dirty="0"/>
              <a:t>výrobků u těch nejlevnějších dopravců, tj. společnost „A“ a „D“ a již nedomlouvat svozy u těch nejdražších dopravců, tj. společnost „C“ a „Š“. </a:t>
            </a:r>
          </a:p>
          <a:p>
            <a:pPr marL="0" indent="0">
              <a:buNone/>
            </a:pPr>
            <a:endParaRPr lang="cs-CZ" sz="1800" b="1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21928"/>
              </p:ext>
            </p:extLst>
          </p:nvPr>
        </p:nvGraphicFramePr>
        <p:xfrm>
          <a:off x="1187624" y="2499480"/>
          <a:ext cx="6326833" cy="2651127"/>
        </p:xfrm>
        <a:graphic>
          <a:graphicData uri="http://schemas.openxmlformats.org/drawingml/2006/table">
            <a:tbl>
              <a:tblPr firstRow="1" firstCol="1" bandRow="1"/>
              <a:tblGrid>
                <a:gridCol w="711769"/>
                <a:gridCol w="1133557"/>
                <a:gridCol w="873235"/>
                <a:gridCol w="889711"/>
                <a:gridCol w="711769"/>
                <a:gridCol w="1133557"/>
                <a:gridCol w="873235"/>
              </a:tblGrid>
              <a:tr h="6466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Minimum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Maximum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52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řádek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Dopravce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cena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řádek 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dopravce 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cena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1,37 Kč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6,88 Kč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AA"/>
                    </a:solidFill>
                  </a:tcPr>
                </a:tc>
              </a:tr>
              <a:tr h="38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1,47 Kč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Š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5,57 Kč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AA"/>
                    </a:solidFill>
                  </a:tcPr>
                </a:tc>
              </a:tr>
              <a:tr h="38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1,78 Kč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Š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5,56 Kč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AA"/>
                    </a:solidFill>
                  </a:tcPr>
                </a:tc>
              </a:tr>
              <a:tr h="38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Š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5,56 Kč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AA"/>
                    </a:solidFill>
                  </a:tcPr>
                </a:tc>
              </a:tr>
            </a:tbl>
          </a:graphicData>
        </a:graphic>
      </p:graphicFrame>
      <p:sp>
        <p:nvSpPr>
          <p:cNvPr id="8" name="Šipka doprava 7"/>
          <p:cNvSpPr/>
          <p:nvPr/>
        </p:nvSpPr>
        <p:spPr>
          <a:xfrm>
            <a:off x="755576" y="5428699"/>
            <a:ext cx="504056" cy="288032"/>
          </a:xfrm>
          <a:prstGeom prst="rightArrow">
            <a:avLst/>
          </a:prstGeom>
          <a:solidFill>
            <a:srgbClr val="F5C9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399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409403" y="2780928"/>
            <a:ext cx="3801168" cy="2016224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endParaRPr lang="cs-CZ" sz="35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Závěrečné shrnutí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V DP došlo k popsání celkového procesu </a:t>
            </a:r>
            <a:r>
              <a:rPr lang="cs-CZ" sz="2400" dirty="0"/>
              <a:t>výroby a výrobní logistiky dle konkrétních, vzájemně navazujících činností a procesů, které byly popsány jak slovně, tak v rámci požadavků na finanční prostředky, zaměstnance a strojní vybavení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dirty="0" smtClean="0"/>
              <a:t>Stejně </a:t>
            </a:r>
            <a:r>
              <a:rPr lang="cs-CZ" sz="2400" dirty="0"/>
              <a:t>tak byly popsány procesy a způsoby distribuční logistiky hotových pelet k zákazníkům.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U zkoumané společnosti 3K Pelety s.r.o. bylo zjištěno, že </a:t>
            </a:r>
            <a:r>
              <a:rPr lang="cs-CZ" sz="2400" dirty="0"/>
              <a:t>logistické procesy v oblasti výroby a distribuce dřevěných pelet </a:t>
            </a:r>
            <a:r>
              <a:rPr lang="cs-CZ" sz="2400" dirty="0" smtClean="0"/>
              <a:t>v</a:t>
            </a:r>
            <a:r>
              <a:rPr lang="cs-CZ" sz="2400" dirty="0"/>
              <a:t> oblasti nákladové, časové a personální </a:t>
            </a:r>
            <a:r>
              <a:rPr lang="cs-CZ" sz="2400" dirty="0" smtClean="0"/>
              <a:t>vykazují rezervy.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904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1259632" y="3168315"/>
            <a:ext cx="6382544" cy="360040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endParaRPr lang="cs-CZ" sz="35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Závěrečné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Doporučení a závěr</a:t>
            </a:r>
          </a:p>
          <a:p>
            <a:r>
              <a:rPr lang="cs-CZ" sz="2400" dirty="0" smtClean="0"/>
              <a:t>Společnost 3K Pelety </a:t>
            </a:r>
            <a:r>
              <a:rPr lang="cs-CZ" sz="2400" dirty="0"/>
              <a:t>by se měla více zabývat svými logistickými činnostmi, měla by se naučit je efektivně řídit, plánovat a především kontrolovat. </a:t>
            </a:r>
            <a:endParaRPr lang="cs-CZ" sz="2400" dirty="0" smtClean="0"/>
          </a:p>
          <a:p>
            <a:endParaRPr lang="cs-CZ" sz="2400" dirty="0"/>
          </a:p>
          <a:p>
            <a:pPr marL="0" indent="0" algn="ctr">
              <a:buNone/>
            </a:pPr>
            <a:r>
              <a:rPr lang="cs-CZ" sz="2400" b="1" dirty="0">
                <a:solidFill>
                  <a:srgbClr val="8A0000"/>
                </a:solidFill>
              </a:rPr>
              <a:t>Výroba dřevěných pelet má své specifické a složité procesy, avšak správným aplikováním logistiky je možné dosahovat prosperity. V oblasti výroby dřevěných pelet jsou velké příležitosti, proto by bylo vhodné všechny činnosti v tomto zaměření provádět co nejefektivněji, aby nedocházelo k nepříjemným výsledkům.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3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62" y="1844824"/>
            <a:ext cx="6705600" cy="47371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DĚKUJI ZA POZORNOST !</a:t>
            </a:r>
            <a:endParaRPr lang="cs-CZ" sz="4800" b="1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85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 diplomové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800" dirty="0" smtClean="0"/>
              <a:t>Popsat </a:t>
            </a:r>
            <a:r>
              <a:rPr lang="cs-CZ" sz="2800" dirty="0" smtClean="0"/>
              <a:t>a analyzovat logistické činnosti v procesu výroby a distribuce dřevěných pelet včetně ekonomického posouzení.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27976" r="54487" b="44048"/>
          <a:stretch/>
        </p:blipFill>
        <p:spPr bwMode="auto">
          <a:xfrm>
            <a:off x="1835696" y="4149079"/>
            <a:ext cx="5558972" cy="204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5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421704" y="1340768"/>
            <a:ext cx="6382544" cy="360040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endParaRPr lang="cs-CZ" sz="35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Úvod do problému a motivace k výběru tématu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b="1" dirty="0" smtClean="0"/>
              <a:t>Dřevěné pelety </a:t>
            </a:r>
          </a:p>
          <a:p>
            <a:r>
              <a:rPr lang="cs-CZ" sz="2800" dirty="0" smtClean="0"/>
              <a:t>ekologické výhody: </a:t>
            </a:r>
          </a:p>
          <a:p>
            <a:pPr lvl="2"/>
            <a:r>
              <a:rPr lang="cs-CZ" sz="2000" dirty="0" smtClean="0"/>
              <a:t>alternativní ekologické palivo (náhrada za fosilní palivo)</a:t>
            </a:r>
          </a:p>
          <a:p>
            <a:pPr lvl="2"/>
            <a:r>
              <a:rPr lang="cs-CZ" sz="2000" dirty="0"/>
              <a:t>lze </a:t>
            </a:r>
            <a:r>
              <a:rPr lang="cs-CZ" sz="2000" dirty="0" smtClean="0"/>
              <a:t>ohleduplně </a:t>
            </a:r>
            <a:r>
              <a:rPr lang="cs-CZ" sz="2000" dirty="0"/>
              <a:t>k přírodě využít to, co nám příroda sama </a:t>
            </a:r>
            <a:r>
              <a:rPr lang="cs-CZ" sz="2000" dirty="0" smtClean="0"/>
              <a:t>nabízí</a:t>
            </a:r>
          </a:p>
          <a:p>
            <a:pPr lvl="2"/>
            <a:r>
              <a:rPr lang="cs-CZ" sz="2000" dirty="0" smtClean="0"/>
              <a:t>kvalitnější </a:t>
            </a:r>
            <a:r>
              <a:rPr lang="cs-CZ" sz="2000" dirty="0"/>
              <a:t>život lidí v kvalitnějším životním </a:t>
            </a:r>
            <a:r>
              <a:rPr lang="cs-CZ" sz="2000" dirty="0" smtClean="0"/>
              <a:t>prostředí</a:t>
            </a:r>
          </a:p>
          <a:p>
            <a:pPr lvl="2"/>
            <a:r>
              <a:rPr lang="cs-CZ" sz="2000" dirty="0"/>
              <a:t>p</a:t>
            </a:r>
            <a:r>
              <a:rPr lang="cs-CZ" sz="2000" dirty="0" smtClean="0"/>
              <a:t>řeměna </a:t>
            </a:r>
            <a:r>
              <a:rPr lang="cs-CZ" sz="2000" dirty="0" smtClean="0"/>
              <a:t>odpadu ve zdroj energie</a:t>
            </a:r>
          </a:p>
          <a:p>
            <a:pPr lvl="2"/>
            <a:endParaRPr lang="cs-CZ" sz="2800" dirty="0" smtClean="0"/>
          </a:p>
          <a:p>
            <a:r>
              <a:rPr lang="cs-CZ" sz="2800" dirty="0" smtClean="0"/>
              <a:t>ekonomické výhody:</a:t>
            </a:r>
          </a:p>
          <a:p>
            <a:pPr lvl="2"/>
            <a:r>
              <a:rPr lang="cs-CZ" sz="2000" dirty="0"/>
              <a:t>nízké náklady na vytápění objektů pro konečné </a:t>
            </a:r>
            <a:r>
              <a:rPr lang="cs-CZ" sz="2000" dirty="0" smtClean="0"/>
              <a:t>spotřebitele</a:t>
            </a:r>
          </a:p>
          <a:p>
            <a:pPr lvl="2"/>
            <a:r>
              <a:rPr lang="cs-CZ" sz="2000" dirty="0" smtClean="0"/>
              <a:t>snižuje </a:t>
            </a:r>
            <a:r>
              <a:rPr lang="cs-CZ" sz="2000" dirty="0"/>
              <a:t>se spotřeba dovážených energetických zdrojů, biomasa je tuzemský zdroj </a:t>
            </a:r>
            <a:r>
              <a:rPr lang="cs-CZ" sz="2000" dirty="0" smtClean="0"/>
              <a:t>energie</a:t>
            </a:r>
          </a:p>
          <a:p>
            <a:pPr marL="914400" lvl="2" indent="0">
              <a:buNone/>
            </a:pPr>
            <a:endParaRPr lang="cs-CZ" dirty="0" smtClean="0"/>
          </a:p>
          <a:p>
            <a:pPr marL="914400" lvl="2" indent="0">
              <a:buNone/>
            </a:pPr>
            <a:r>
              <a:rPr lang="cs-CZ" dirty="0" smtClean="0">
                <a:solidFill>
                  <a:srgbClr val="8A0000"/>
                </a:solidFill>
              </a:rPr>
              <a:t>A další výhody!</a:t>
            </a:r>
            <a:endParaRPr lang="cs-CZ" dirty="0">
              <a:solidFill>
                <a:srgbClr val="8A0000"/>
              </a:solidFill>
            </a:endParaRPr>
          </a:p>
          <a:p>
            <a:pPr lvl="2"/>
            <a:endParaRPr lang="cs-CZ" sz="2000" dirty="0" smtClean="0"/>
          </a:p>
          <a:p>
            <a:pPr lvl="2"/>
            <a:endParaRPr lang="cs-CZ" sz="2000" dirty="0"/>
          </a:p>
          <a:p>
            <a:pPr lvl="6">
              <a:buFont typeface="Wingdings" panose="05000000000000000000" pitchFamily="2" charset="2"/>
              <a:buChar char="§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6" t="18883" r="2209" b="9841"/>
          <a:stretch/>
        </p:blipFill>
        <p:spPr bwMode="auto">
          <a:xfrm>
            <a:off x="6516216" y="4437112"/>
            <a:ext cx="2488623" cy="21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smtClean="0"/>
              <a:t>Výrobní a distribuční logistika společnosti </a:t>
            </a:r>
            <a:r>
              <a:rPr lang="cs-CZ" sz="4000" b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3K Pelety s.r.o.</a:t>
            </a:r>
            <a:endParaRPr lang="cs-CZ" sz="4000" b="1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Charakteristika společnosti: </a:t>
            </a:r>
          </a:p>
          <a:p>
            <a:pPr marL="0" indent="0">
              <a:buNone/>
            </a:pPr>
            <a:endParaRPr lang="cs-CZ" sz="1100" b="1" dirty="0" smtClean="0"/>
          </a:p>
          <a:p>
            <a:r>
              <a:rPr lang="cs-CZ" sz="2400" b="1" dirty="0" smtClean="0"/>
              <a:t>název společnosti: </a:t>
            </a:r>
            <a:r>
              <a:rPr lang="cs-CZ" sz="2400" dirty="0" smtClean="0"/>
              <a:t>3K Pelety s.r.o. </a:t>
            </a:r>
          </a:p>
          <a:p>
            <a:r>
              <a:rPr lang="cs-CZ" sz="2400" b="1" dirty="0" smtClean="0"/>
              <a:t>právní forma podnikání: </a:t>
            </a:r>
            <a:r>
              <a:rPr lang="cs-CZ" sz="2400" dirty="0" smtClean="0"/>
              <a:t>společnost s ručením omezeným </a:t>
            </a:r>
          </a:p>
          <a:p>
            <a:r>
              <a:rPr lang="cs-CZ" sz="2400" b="1" dirty="0" smtClean="0"/>
              <a:t>datum vzniku: </a:t>
            </a:r>
            <a:r>
              <a:rPr lang="cs-CZ" sz="2400" dirty="0" smtClean="0"/>
              <a:t>24.7.2015 </a:t>
            </a:r>
          </a:p>
          <a:p>
            <a:r>
              <a:rPr lang="cs-CZ" sz="2400" b="1" dirty="0" smtClean="0"/>
              <a:t>sídlo společnosti: </a:t>
            </a:r>
            <a:r>
              <a:rPr lang="cs-CZ" sz="2400" dirty="0" smtClean="0"/>
              <a:t>Plzeň </a:t>
            </a:r>
          </a:p>
          <a:p>
            <a:r>
              <a:rPr lang="cs-CZ" sz="2400" b="1" dirty="0" smtClean="0"/>
              <a:t>výrobní areál: </a:t>
            </a:r>
            <a:r>
              <a:rPr lang="cs-CZ" sz="2400" dirty="0" smtClean="0"/>
              <a:t>Volenice u Březnice</a:t>
            </a:r>
          </a:p>
          <a:p>
            <a:r>
              <a:rPr lang="cs-CZ" sz="2400" b="1" dirty="0" smtClean="0"/>
              <a:t>počet zaměstnanců: </a:t>
            </a:r>
            <a:r>
              <a:rPr lang="cs-CZ" sz="2400" dirty="0" smtClean="0"/>
              <a:t>5 zaměstnanců, 3 jednatelé</a:t>
            </a:r>
          </a:p>
          <a:p>
            <a:r>
              <a:rPr lang="cs-CZ" sz="2400" b="1" dirty="0" smtClean="0"/>
              <a:t>produkty: </a:t>
            </a:r>
            <a:r>
              <a:rPr lang="cs-CZ" sz="2400" dirty="0" smtClean="0"/>
              <a:t>dřevěné pelety</a:t>
            </a:r>
          </a:p>
          <a:p>
            <a:pPr marL="457200" lvl="1" indent="0">
              <a:buNone/>
            </a:pPr>
            <a:endParaRPr lang="cs-CZ" b="1" dirty="0" smtClean="0"/>
          </a:p>
          <a:p>
            <a:pPr lvl="1"/>
            <a:endParaRPr lang="cs-CZ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6" r="84150" b="81649"/>
          <a:stretch/>
        </p:blipFill>
        <p:spPr bwMode="auto">
          <a:xfrm>
            <a:off x="7084802" y="1556792"/>
            <a:ext cx="2062264" cy="50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0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Výrobní logistika </a:t>
            </a:r>
            <a:endParaRPr lang="cs-CZ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cs-CZ" sz="2000" b="1" dirty="0" smtClean="0"/>
              <a:t>A</a:t>
            </a:r>
          </a:p>
          <a:p>
            <a:pPr marL="457200" lvl="1" indent="0">
              <a:buNone/>
            </a:pPr>
            <a:endParaRPr lang="cs-CZ" sz="2000" b="1" dirty="0"/>
          </a:p>
          <a:p>
            <a:pPr marL="457200" lvl="1" indent="0">
              <a:buNone/>
            </a:pPr>
            <a:endParaRPr lang="cs-CZ" sz="2000" b="1" dirty="0" smtClean="0"/>
          </a:p>
          <a:p>
            <a:pPr marL="457200" lvl="1" indent="0">
              <a:buNone/>
            </a:pPr>
            <a:endParaRPr lang="cs-CZ" sz="2000" b="1" dirty="0"/>
          </a:p>
          <a:p>
            <a:pPr marL="457200" lvl="1" indent="0">
              <a:buNone/>
            </a:pPr>
            <a:endParaRPr lang="cs-CZ" sz="2000" b="1" dirty="0" smtClean="0"/>
          </a:p>
          <a:p>
            <a:pPr marL="457200" lvl="1" indent="0">
              <a:buNone/>
            </a:pPr>
            <a:r>
              <a:rPr lang="cs-CZ" sz="2000" b="1" dirty="0"/>
              <a:t>	</a:t>
            </a:r>
            <a:r>
              <a:rPr lang="cs-CZ" sz="2000" b="1" dirty="0" smtClean="0"/>
              <a:t>	   C</a:t>
            </a:r>
          </a:p>
          <a:p>
            <a:pPr marL="457200" lvl="1" indent="0">
              <a:buNone/>
            </a:pPr>
            <a:endParaRPr lang="cs-CZ" sz="2000" b="1" dirty="0"/>
          </a:p>
          <a:p>
            <a:pPr marL="457200" lvl="1" indent="0">
              <a:buNone/>
            </a:pPr>
            <a:endParaRPr lang="cs-CZ" sz="2000" b="1" dirty="0" smtClean="0"/>
          </a:p>
          <a:p>
            <a:pPr marL="457200" lvl="1" indent="0">
              <a:buNone/>
            </a:pPr>
            <a:endParaRPr lang="cs-CZ" sz="2000" b="1" dirty="0" smtClean="0"/>
          </a:p>
          <a:p>
            <a:pPr marL="457200" lvl="1" indent="0">
              <a:buNone/>
            </a:pPr>
            <a:r>
              <a:rPr lang="cs-CZ" sz="2000" b="1" dirty="0" smtClean="0"/>
              <a:t>D</a:t>
            </a:r>
          </a:p>
          <a:p>
            <a:pPr marL="457200" lvl="1" indent="0">
              <a:buNone/>
            </a:pPr>
            <a:endParaRPr lang="cs-CZ" b="1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58549"/>
              </p:ext>
            </p:extLst>
          </p:nvPr>
        </p:nvGraphicFramePr>
        <p:xfrm>
          <a:off x="3779912" y="1196752"/>
          <a:ext cx="4608512" cy="5229195"/>
        </p:xfrm>
        <a:graphic>
          <a:graphicData uri="http://schemas.openxmlformats.org/drawingml/2006/table">
            <a:tbl>
              <a:tblPr firstRow="1" firstCol="1" bandRow="1"/>
              <a:tblGrid>
                <a:gridCol w="626612"/>
                <a:gridCol w="3981900"/>
              </a:tblGrid>
              <a:tr h="6199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Proces výrobní logistiky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5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A.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Příjem a skladování materiálu 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D88"/>
                    </a:solidFill>
                  </a:tcPr>
                </a:tc>
              </a:tr>
              <a:tr h="425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B.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Samotný výrobní proces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D88"/>
                    </a:solidFill>
                  </a:tcPr>
                </a:tc>
              </a:tr>
              <a:tr h="42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-       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proces přijímání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</a:tr>
              <a:tr h="42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-       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proces sušení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</a:tr>
              <a:tr h="42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-       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proces šrotování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</a:tr>
              <a:tr h="42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-       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proces zvlhčování 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</a:tr>
              <a:tr h="425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-       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proces granulace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</a:tr>
              <a:tr h="42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-       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proces chlazení a konečného třídění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</a:tr>
              <a:tr h="42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-      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výstupní proces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</a:tr>
              <a:tr h="425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C.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Balení hotových výrobků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D88"/>
                    </a:solidFill>
                  </a:tcPr>
                </a:tc>
              </a:tr>
              <a:tr h="358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D.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Skladování hotových výrobků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D88"/>
                    </a:solidFill>
                  </a:tcPr>
                </a:tc>
              </a:tr>
            </a:tbl>
          </a:graphicData>
        </a:graphic>
      </p:graphicFrame>
      <p:pic>
        <p:nvPicPr>
          <p:cNvPr id="9" name="Zástupný symbol pro obsah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59"/>
            <a:ext cx="2232248" cy="1584177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5" y="3140968"/>
            <a:ext cx="2082349" cy="1400299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r="7" b="19312"/>
          <a:stretch/>
        </p:blipFill>
        <p:spPr bwMode="auto">
          <a:xfrm>
            <a:off x="1208973" y="4797152"/>
            <a:ext cx="2222492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31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Výrobní logistika</a:t>
            </a:r>
            <a:endParaRPr lang="cs-CZ" b="1" dirty="0"/>
          </a:p>
        </p:txBody>
      </p:sp>
      <p:pic>
        <p:nvPicPr>
          <p:cNvPr id="9" name="Obrázek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03"/>
          <a:stretch/>
        </p:blipFill>
        <p:spPr bwMode="auto">
          <a:xfrm>
            <a:off x="1187624" y="1529040"/>
            <a:ext cx="2520280" cy="1623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   B</a:t>
            </a:r>
            <a:endParaRPr lang="cs-CZ" sz="2800" b="1" dirty="0"/>
          </a:p>
        </p:txBody>
      </p:sp>
      <p:pic>
        <p:nvPicPr>
          <p:cNvPr id="10" name="Obrázek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18666"/>
            <a:ext cx="2592288" cy="1684839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14" y="1529040"/>
            <a:ext cx="1612830" cy="2220967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13" y="3645024"/>
            <a:ext cx="2421104" cy="1584176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90" y="4221088"/>
            <a:ext cx="3189439" cy="2376264"/>
          </a:xfrm>
          <a:prstGeom prst="rect">
            <a:avLst/>
          </a:prstGeom>
        </p:spPr>
      </p:pic>
      <p:pic>
        <p:nvPicPr>
          <p:cNvPr id="14" name="Obrázek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35227"/>
            <a:ext cx="2428101" cy="1747985"/>
          </a:xfrm>
          <a:prstGeom prst="rect">
            <a:avLst/>
          </a:prstGeom>
        </p:spPr>
      </p:pic>
      <p:cxnSp>
        <p:nvCxnSpPr>
          <p:cNvPr id="15" name="Pravoúhlá spojnice 14"/>
          <p:cNvCxnSpPr/>
          <p:nvPr/>
        </p:nvCxnSpPr>
        <p:spPr>
          <a:xfrm>
            <a:off x="3779912" y="1772816"/>
            <a:ext cx="360040" cy="216024"/>
          </a:xfrm>
          <a:prstGeom prst="bentConnector3">
            <a:avLst/>
          </a:prstGeom>
          <a:ln>
            <a:solidFill>
              <a:srgbClr val="8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nice 16"/>
          <p:cNvCxnSpPr/>
          <p:nvPr/>
        </p:nvCxnSpPr>
        <p:spPr>
          <a:xfrm rot="5400000" flipH="1" flipV="1">
            <a:off x="5364088" y="1844824"/>
            <a:ext cx="432048" cy="144016"/>
          </a:xfrm>
          <a:prstGeom prst="bentConnector3">
            <a:avLst/>
          </a:prstGeom>
          <a:ln>
            <a:solidFill>
              <a:srgbClr val="8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nice 19"/>
          <p:cNvCxnSpPr/>
          <p:nvPr/>
        </p:nvCxnSpPr>
        <p:spPr>
          <a:xfrm rot="16200000" flipH="1">
            <a:off x="7480718" y="2824054"/>
            <a:ext cx="513078" cy="144016"/>
          </a:xfrm>
          <a:prstGeom prst="bentConnector3">
            <a:avLst/>
          </a:prstGeom>
          <a:ln>
            <a:solidFill>
              <a:srgbClr val="8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ravoúhlá spojnice 25"/>
          <p:cNvCxnSpPr/>
          <p:nvPr/>
        </p:nvCxnSpPr>
        <p:spPr>
          <a:xfrm rot="10800000" flipV="1">
            <a:off x="6901982" y="5498897"/>
            <a:ext cx="359507" cy="288032"/>
          </a:xfrm>
          <a:prstGeom prst="bentConnector3">
            <a:avLst/>
          </a:prstGeom>
          <a:ln>
            <a:solidFill>
              <a:srgbClr val="8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ravoúhlá spojnice 27"/>
          <p:cNvCxnSpPr/>
          <p:nvPr/>
        </p:nvCxnSpPr>
        <p:spPr>
          <a:xfrm rot="10800000">
            <a:off x="2627784" y="6453336"/>
            <a:ext cx="648072" cy="144016"/>
          </a:xfrm>
          <a:prstGeom prst="bentConnector3">
            <a:avLst/>
          </a:prstGeom>
          <a:ln>
            <a:solidFill>
              <a:srgbClr val="8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Výrobní logistika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Výrobní </a:t>
            </a:r>
            <a:r>
              <a:rPr lang="cs-CZ" sz="2800" b="1" dirty="0" smtClean="0"/>
              <a:t>proces </a:t>
            </a:r>
            <a:r>
              <a:rPr lang="cs-CZ" sz="2800" b="1" dirty="0"/>
              <a:t>řazený dle nákladů </a:t>
            </a: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772341"/>
              </p:ext>
            </p:extLst>
          </p:nvPr>
        </p:nvGraphicFramePr>
        <p:xfrm>
          <a:off x="1259632" y="2276872"/>
          <a:ext cx="6840760" cy="3818881"/>
        </p:xfrm>
        <a:graphic>
          <a:graphicData uri="http://schemas.openxmlformats.org/drawingml/2006/table">
            <a:tbl>
              <a:tblPr firstRow="1" firstCol="1" bandRow="1"/>
              <a:tblGrid>
                <a:gridCol w="3593951"/>
                <a:gridCol w="1694875"/>
                <a:gridCol w="1551934"/>
              </a:tblGrid>
              <a:tr h="636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PROCES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NÁKLADY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ŘAZENÍ</a:t>
                      </a:r>
                      <a:b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(sestupně)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8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Příjem a skladování materiálu 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D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4 473,69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</a:tr>
              <a:tr h="318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proces přijímání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17 209,76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</a:tr>
              <a:tr h="318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proces sušení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28 601,03 Kč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</a:tr>
              <a:tr h="318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proces šrotování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11 173,07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</a:tr>
              <a:tr h="318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proces zvlhčování 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3 398,57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</a:tr>
              <a:tr h="318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proces granulace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29 497,48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</a:tr>
              <a:tr h="318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proces chlazení a konečného třídění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7 408,85 Kč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</a:tr>
              <a:tr h="318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výstupní proces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10 208,52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</a:tr>
              <a:tr h="318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Balení hotových výrobků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D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17 109,00 Kč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</a:tr>
              <a:tr h="318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Skladování hotových výrobků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D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8 644,66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1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Výrobní logistika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Rentabilita a efektivita výroby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133059"/>
              </p:ext>
            </p:extLst>
          </p:nvPr>
        </p:nvGraphicFramePr>
        <p:xfrm>
          <a:off x="467544" y="2996952"/>
          <a:ext cx="8208914" cy="2592290"/>
        </p:xfrm>
        <a:graphic>
          <a:graphicData uri="http://schemas.openxmlformats.org/drawingml/2006/table">
            <a:tbl>
              <a:tblPr firstRow="1" firstCol="1" bandRow="1"/>
              <a:tblGrid>
                <a:gridCol w="1405850"/>
                <a:gridCol w="972612"/>
                <a:gridCol w="971742"/>
                <a:gridCol w="971742"/>
                <a:gridCol w="971742"/>
                <a:gridCol w="971742"/>
                <a:gridCol w="971742"/>
                <a:gridCol w="971742"/>
              </a:tblGrid>
              <a:tr h="375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 měsíc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 měsíc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 měsíc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 měsíc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 měsíc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 měsíc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PRŮMĚR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545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NÁKLADY CELKEM 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603 878,10 Kč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676 067,50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565 027,10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623 685,50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914 709,40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552 190,80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655 926,40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09F"/>
                    </a:solidFill>
                  </a:tcPr>
                </a:tc>
              </a:tr>
              <a:tr h="375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VÝROBA KG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F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94600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3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142700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3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135000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3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135300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3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157800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3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115200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3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130100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395"/>
                    </a:solidFill>
                  </a:tcPr>
                </a:tc>
              </a:tr>
              <a:tr h="375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NÁKLADY NA KG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6,38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4,74 Kč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4,19 Kč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4,61 Kč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5,80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4,79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5,04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DB1"/>
                    </a:solidFill>
                  </a:tcPr>
                </a:tc>
              </a:tr>
              <a:tr h="545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PRODEJNÍ CENA PELET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B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4,40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4,40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4,20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4,00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4,20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4,40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4,27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990"/>
                    </a:solidFill>
                  </a:tcPr>
                </a:tc>
              </a:tr>
              <a:tr h="375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ZISK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-1,98 Kč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-0,34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0,01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-0,61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-1,60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-0,39 Kč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-0,77 Kč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7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Výrobní logistika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251520" y="1412776"/>
            <a:ext cx="6830216" cy="80913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Důležitá zjištění: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náklady </a:t>
            </a:r>
            <a:r>
              <a:rPr lang="cs-CZ" sz="2400" dirty="0"/>
              <a:t>na vstupní materiál se zdají být příliš </a:t>
            </a:r>
            <a:r>
              <a:rPr lang="cs-CZ" sz="2400" dirty="0" smtClean="0"/>
              <a:t>vysoké (cca 315.00,-/měsíc)</a:t>
            </a:r>
          </a:p>
          <a:p>
            <a:pPr lvl="0"/>
            <a:endParaRPr lang="cs-CZ" sz="1200" dirty="0"/>
          </a:p>
          <a:p>
            <a:pPr lvl="0"/>
            <a:r>
              <a:rPr lang="cs-CZ" sz="2400" dirty="0"/>
              <a:t>společnost 3K Pelety prodává pelety za nižší cenu, než jsou výrobní náklady (prodejní cena je 4,27,-Kč/kg zatímco náklady na 1kg jsou 5,04,-Kč</a:t>
            </a:r>
            <a:r>
              <a:rPr lang="cs-CZ" sz="2400" dirty="0" smtClean="0"/>
              <a:t>)</a:t>
            </a:r>
          </a:p>
          <a:p>
            <a:pPr lvl="0"/>
            <a:endParaRPr lang="cs-CZ" sz="1200" dirty="0"/>
          </a:p>
          <a:p>
            <a:pPr lvl="0"/>
            <a:r>
              <a:rPr lang="cs-CZ" sz="2400" dirty="0"/>
              <a:t>výrobní náklady 5,04,-Kč bez DPH/kg jsou poměrně dost vysoké, protože současná prodejní cena na trhu pelet 1kg je 5 - 6Kč vč. DPH</a:t>
            </a:r>
          </a:p>
          <a:p>
            <a:pPr marL="0" indent="0">
              <a:buNone/>
            </a:pPr>
            <a:endParaRPr lang="cs-CZ" b="1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168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937</Words>
  <Application>Microsoft Office PowerPoint</Application>
  <PresentationFormat>Předvádění na obrazovce (4:3)</PresentationFormat>
  <Paragraphs>310</Paragraphs>
  <Slides>19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Logistika výroby a distribuce dřevěných pelet v ČR </vt:lpstr>
      <vt:lpstr>Cíl diplomové práce</vt:lpstr>
      <vt:lpstr>Úvod do problému a motivace k výběru tématu</vt:lpstr>
      <vt:lpstr>Výrobní a distribuční logistika společnosti 3K Pelety s.r.o.</vt:lpstr>
      <vt:lpstr>Výrobní logistika </vt:lpstr>
      <vt:lpstr>Výrobní logistika</vt:lpstr>
      <vt:lpstr>Výrobní logistika</vt:lpstr>
      <vt:lpstr>Výrobní logistika</vt:lpstr>
      <vt:lpstr>Výrobní logistika</vt:lpstr>
      <vt:lpstr>Distribuční logistika</vt:lpstr>
      <vt:lpstr>Distribuční logistika</vt:lpstr>
      <vt:lpstr>Distribuční logistika</vt:lpstr>
      <vt:lpstr>Návrhy opatření</vt:lpstr>
      <vt:lpstr>Návrhy opatření</vt:lpstr>
      <vt:lpstr>Návrhy opatření</vt:lpstr>
      <vt:lpstr>Návrhy opatření</vt:lpstr>
      <vt:lpstr>Závěrečné shrnutí</vt:lpstr>
      <vt:lpstr>Závěrečné shrnutí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3K Pelety s.r.o.</dc:title>
  <dc:creator>LUCINKA</dc:creator>
  <cp:lastModifiedBy>David</cp:lastModifiedBy>
  <cp:revision>73</cp:revision>
  <dcterms:created xsi:type="dcterms:W3CDTF">2016-05-17T14:47:51Z</dcterms:created>
  <dcterms:modified xsi:type="dcterms:W3CDTF">2017-06-13T15:11:45Z</dcterms:modified>
</cp:coreProperties>
</file>