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80" r:id="rId4"/>
    <p:sldId id="258" r:id="rId5"/>
    <p:sldId id="259" r:id="rId6"/>
    <p:sldId id="260" r:id="rId7"/>
    <p:sldId id="270" r:id="rId8"/>
    <p:sldId id="281" r:id="rId9"/>
    <p:sldId id="271" r:id="rId10"/>
    <p:sldId id="277" r:id="rId11"/>
    <p:sldId id="269" r:id="rId12"/>
    <p:sldId id="268" r:id="rId13"/>
    <p:sldId id="279" r:id="rId14"/>
    <p:sldId id="278" r:id="rId15"/>
    <p:sldId id="261" r:id="rId16"/>
    <p:sldId id="262" r:id="rId17"/>
    <p:sldId id="263" r:id="rId18"/>
    <p:sldId id="267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82" autoAdjust="0"/>
    <p:restoredTop sz="98566" autoAdjust="0"/>
  </p:normalViewPr>
  <p:slideViewPr>
    <p:cSldViewPr>
      <p:cViewPr>
        <p:scale>
          <a:sx n="70" d="100"/>
          <a:sy n="70" d="100"/>
        </p:scale>
        <p:origin x="-1374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OSHIBA\Desktop\V&#352;TE%20Ing\Diplomka\BOM-fuel&amp;brake%20bundle,%20a%20&#268;ASY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OSHIBA\Desktop\V&#352;TE%20Ing\Diplomka\BOM-fuel&amp;brake%20bundle,%20a%20&#268;ASY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OSHIBA\Desktop\V&#352;TE%20Ing\Diplomka\BOM-fuel&amp;brake%20bundle,%20a%20&#268;ASY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OSHIBA\Desktop\V&#352;TE%20Ing\Diplomka\BOM-fuel&amp;brake%20bundle,%20a%20&#268;ASY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autoTitleDeleted val="1"/>
    <c:plotArea>
      <c:layout>
        <c:manualLayout>
          <c:layoutTarget val="inner"/>
          <c:xMode val="edge"/>
          <c:yMode val="edge"/>
          <c:x val="6.5060656872378594E-2"/>
          <c:y val="3.7739930606001046E-2"/>
          <c:w val="0.92213317238332571"/>
          <c:h val="0.4853985240956134"/>
        </c:manualLayout>
      </c:layout>
      <c:barChart>
        <c:barDir val="col"/>
        <c:grouping val="clustered"/>
        <c:ser>
          <c:idx val="0"/>
          <c:order val="0"/>
          <c:tx>
            <c:v>lll</c:v>
          </c:tx>
          <c:dPt>
            <c:idx val="0"/>
            <c:spPr>
              <a:solidFill>
                <a:srgbClr val="FF6969"/>
              </a:solidFill>
            </c:spPr>
          </c:dPt>
          <c:dPt>
            <c:idx val="1"/>
            <c:spPr>
              <a:solidFill>
                <a:srgbClr val="FF6969"/>
              </a:solidFill>
            </c:spPr>
          </c:dPt>
          <c:dPt>
            <c:idx val="2"/>
            <c:spPr>
              <a:solidFill>
                <a:srgbClr val="FF6969"/>
              </a:solidFill>
            </c:spPr>
          </c:dPt>
          <c:dPt>
            <c:idx val="3"/>
            <c:spPr>
              <a:solidFill>
                <a:srgbClr val="FF6969"/>
              </a:solidFill>
            </c:spPr>
          </c:dPt>
          <c:dPt>
            <c:idx val="4"/>
            <c:spPr>
              <a:solidFill>
                <a:srgbClr val="FF6969"/>
              </a:solidFill>
            </c:spPr>
          </c:dPt>
          <c:dPt>
            <c:idx val="5"/>
            <c:spPr>
              <a:solidFill>
                <a:srgbClr val="990000"/>
              </a:solidFill>
            </c:spPr>
          </c:dPt>
          <c:dPt>
            <c:idx val="6"/>
            <c:spPr>
              <a:solidFill>
                <a:srgbClr val="990000"/>
              </a:solidFill>
            </c:spPr>
          </c:dPt>
          <c:dPt>
            <c:idx val="7"/>
            <c:spPr>
              <a:solidFill>
                <a:srgbClr val="990000"/>
              </a:solidFill>
            </c:spPr>
          </c:dPt>
          <c:dPt>
            <c:idx val="8"/>
            <c:spPr>
              <a:solidFill>
                <a:srgbClr val="990000"/>
              </a:solidFill>
            </c:spPr>
          </c:dPt>
          <c:dPt>
            <c:idx val="9"/>
            <c:spPr>
              <a:solidFill>
                <a:srgbClr val="FF3300"/>
              </a:solidFill>
            </c:spPr>
          </c:dPt>
          <c:dPt>
            <c:idx val="10"/>
            <c:spPr>
              <a:solidFill>
                <a:srgbClr val="CC3300"/>
              </a:solidFill>
            </c:spPr>
          </c:dPt>
          <c:dPt>
            <c:idx val="11"/>
            <c:spPr>
              <a:solidFill>
                <a:srgbClr val="CC3300"/>
              </a:solidFill>
            </c:spPr>
          </c:dPt>
          <c:dPt>
            <c:idx val="12"/>
            <c:spPr>
              <a:solidFill>
                <a:srgbClr val="CC3300"/>
              </a:solidFill>
            </c:spPr>
          </c:dPt>
          <c:dPt>
            <c:idx val="13"/>
            <c:spPr>
              <a:solidFill>
                <a:schemeClr val="accent4">
                  <a:lumMod val="60000"/>
                  <a:lumOff val="40000"/>
                </a:schemeClr>
              </a:solidFill>
            </c:spPr>
          </c:dPt>
          <c:dPt>
            <c:idx val="14"/>
            <c:spPr>
              <a:solidFill>
                <a:schemeClr val="accent4">
                  <a:lumMod val="60000"/>
                  <a:lumOff val="40000"/>
                </a:schemeClr>
              </a:solidFill>
            </c:spPr>
          </c:dPt>
          <c:dPt>
            <c:idx val="15"/>
            <c:spPr>
              <a:solidFill>
                <a:schemeClr val="accent4">
                  <a:lumMod val="60000"/>
                  <a:lumOff val="40000"/>
                </a:schemeClr>
              </a:solidFill>
            </c:spPr>
          </c:dPt>
          <c:dPt>
            <c:idx val="16"/>
            <c:spPr>
              <a:solidFill>
                <a:schemeClr val="accent4">
                  <a:lumMod val="60000"/>
                  <a:lumOff val="40000"/>
                </a:schemeClr>
              </a:solidFill>
            </c:spPr>
          </c:dPt>
          <c:dPt>
            <c:idx val="17"/>
            <c:spPr>
              <a:solidFill>
                <a:schemeClr val="accent4">
                  <a:lumMod val="60000"/>
                  <a:lumOff val="40000"/>
                </a:schemeClr>
              </a:solidFill>
            </c:spPr>
          </c:dPt>
          <c:dPt>
            <c:idx val="23"/>
            <c:spPr>
              <a:solidFill>
                <a:schemeClr val="accent1">
                  <a:lumMod val="50000"/>
                </a:schemeClr>
              </a:solidFill>
            </c:spPr>
          </c:dPt>
          <c:dPt>
            <c:idx val="24"/>
            <c:spPr>
              <a:solidFill>
                <a:schemeClr val="accent1">
                  <a:lumMod val="50000"/>
                </a:schemeClr>
              </a:solidFill>
            </c:spPr>
          </c:dPt>
          <c:dPt>
            <c:idx val="25"/>
            <c:spPr>
              <a:solidFill>
                <a:schemeClr val="accent1">
                  <a:lumMod val="50000"/>
                </a:schemeClr>
              </a:solidFill>
            </c:spPr>
          </c:dPt>
          <c:dPt>
            <c:idx val="26"/>
            <c:spPr>
              <a:solidFill>
                <a:schemeClr val="accent1">
                  <a:lumMod val="50000"/>
                </a:schemeClr>
              </a:solidFill>
            </c:spPr>
          </c:dPt>
          <c:dPt>
            <c:idx val="27"/>
            <c:spPr>
              <a:solidFill>
                <a:srgbClr val="7030A0"/>
              </a:solidFill>
            </c:spPr>
          </c:dPt>
          <c:dPt>
            <c:idx val="28"/>
            <c:spPr>
              <a:solidFill>
                <a:srgbClr val="7030A0"/>
              </a:solidFill>
            </c:spPr>
          </c:dPt>
          <c:dPt>
            <c:idx val="29"/>
            <c:spPr>
              <a:solidFill>
                <a:srgbClr val="7030A0"/>
              </a:solidFill>
            </c:spPr>
          </c:dPt>
          <c:dPt>
            <c:idx val="30"/>
            <c:spPr>
              <a:solidFill>
                <a:srgbClr val="7030A0"/>
              </a:solidFill>
            </c:spPr>
          </c:dPt>
          <c:dPt>
            <c:idx val="31"/>
            <c:spPr>
              <a:solidFill>
                <a:srgbClr val="996633"/>
              </a:solidFill>
            </c:spPr>
          </c:dPt>
          <c:dPt>
            <c:idx val="32"/>
            <c:spPr>
              <a:solidFill>
                <a:srgbClr val="996633"/>
              </a:solidFill>
            </c:spPr>
          </c:dPt>
          <c:dPt>
            <c:idx val="33"/>
            <c:spPr>
              <a:solidFill>
                <a:srgbClr val="996633"/>
              </a:solidFill>
            </c:spPr>
          </c:dPt>
          <c:cat>
            <c:strRef>
              <c:f>List3!$I$2:$I$31</c:f>
              <c:strCache>
                <c:ptCount val="29"/>
                <c:pt idx="0">
                  <c:v>Stříhání pl. trubky (7294113)</c:v>
                </c:pt>
                <c:pt idx="1">
                  <c:v>Stříhání Wedding bend (7294113)</c:v>
                </c:pt>
                <c:pt idx="2">
                  <c:v>Nasazení Wedding bend na pl. trubku (7294113)</c:v>
                </c:pt>
                <c:pt idx="3">
                  <c:v>Ohýbání plastové trubky parou (7294113)</c:v>
                </c:pt>
                <c:pt idx="4">
                  <c:v>Narážení konektoru (7294113)</c:v>
                </c:pt>
                <c:pt idx="5">
                  <c:v>Označení trubky žlutou čárou (7331041)</c:v>
                </c:pt>
                <c:pt idx="6">
                  <c:v>Značení hlouby konců trubky (7331041)</c:v>
                </c:pt>
                <c:pt idx="7">
                  <c:v>Připravení matky a lisu na trubku (7331041)</c:v>
                </c:pt>
                <c:pt idx="8">
                  <c:v>Zalisování a kontorla těsnosti (7331041)</c:v>
                </c:pt>
                <c:pt idx="9">
                  <c:v>Stříhání plastové trubky (7249013)</c:v>
                </c:pt>
                <c:pt idx="10">
                  <c:v>Stříhání ochranné trubičky (7249013)</c:v>
                </c:pt>
                <c:pt idx="11">
                  <c:v>Ohýbání pl. trubky parou (7249013)</c:v>
                </c:pt>
                <c:pt idx="12">
                  <c:v>Narážení konektoru a ochranné trubičky (7249013)</c:v>
                </c:pt>
                <c:pt idx="13">
                  <c:v>Nařezání kov. trubky palivové s ochrannou</c:v>
                </c:pt>
                <c:pt idx="14">
                  <c:v>Odhrocování kov. trubky palivové s ochrannou</c:v>
                </c:pt>
                <c:pt idx="15">
                  <c:v>Nakoncování kov. trubky z obou stran palivové s ochrannou</c:v>
                </c:pt>
                <c:pt idx="16">
                  <c:v>Automatizované ohýbání kov. trubky s ochrannou</c:v>
                </c:pt>
                <c:pt idx="17">
                  <c:v>Kompletace palivové trubky s ochrannou</c:v>
                </c:pt>
                <c:pt idx="18">
                  <c:v>Automatizované ohýbání kov. trubky palivové bez ochrany</c:v>
                </c:pt>
                <c:pt idx="19">
                  <c:v>Kompletace trubky určené pro výpary bez ochrany</c:v>
                </c:pt>
                <c:pt idx="20">
                  <c:v>Odstranění polyamidové vrstvy a sražení hran u brzdové trubky</c:v>
                </c:pt>
                <c:pt idx="21">
                  <c:v>Ruční namontování šroubu s matkou a nakoncování na brzdovou trubku</c:v>
                </c:pt>
                <c:pt idx="22">
                  <c:v>Nasazení plastové ochrany na brzdovou trubku a zapečení</c:v>
                </c:pt>
                <c:pt idx="23">
                  <c:v>Ruční ohýbání brzdové trubky pravé s ochranou</c:v>
                </c:pt>
                <c:pt idx="24">
                  <c:v>Kontrola v šabloně brzdové trubky pravé s ochranou</c:v>
                </c:pt>
                <c:pt idx="25">
                  <c:v>Ruční ohýbání brzdové trubky levé bez ochrany</c:v>
                </c:pt>
                <c:pt idx="26">
                  <c:v>Kontrola v šabloně brzdové trubky levé bez ochrany</c:v>
                </c:pt>
                <c:pt idx="27">
                  <c:v>Kompletace všech trubek, klipů a popis etiketou</c:v>
                </c:pt>
                <c:pt idx="28">
                  <c:v>Kontrola závěrečné kompletace, balení a uložení</c:v>
                </c:pt>
              </c:strCache>
            </c:strRef>
          </c:cat>
          <c:val>
            <c:numRef>
              <c:f>List3!$J$2:$J$31</c:f>
              <c:numCache>
                <c:formatCode>0.00</c:formatCode>
                <c:ptCount val="30"/>
                <c:pt idx="0">
                  <c:v>5.1499999999999995</c:v>
                </c:pt>
                <c:pt idx="1">
                  <c:v>3.2</c:v>
                </c:pt>
                <c:pt idx="2">
                  <c:v>25.4</c:v>
                </c:pt>
                <c:pt idx="3">
                  <c:v>250.2</c:v>
                </c:pt>
                <c:pt idx="4">
                  <c:v>28.5</c:v>
                </c:pt>
                <c:pt idx="5">
                  <c:v>14.1</c:v>
                </c:pt>
                <c:pt idx="6">
                  <c:v>16.47</c:v>
                </c:pt>
                <c:pt idx="7">
                  <c:v>25.53</c:v>
                </c:pt>
                <c:pt idx="8">
                  <c:v>107.2</c:v>
                </c:pt>
                <c:pt idx="9">
                  <c:v>5.35</c:v>
                </c:pt>
                <c:pt idx="10">
                  <c:v>2.4499999999999997</c:v>
                </c:pt>
                <c:pt idx="11">
                  <c:v>231.45000000000007</c:v>
                </c:pt>
                <c:pt idx="12">
                  <c:v>32.4</c:v>
                </c:pt>
                <c:pt idx="13">
                  <c:v>15.1</c:v>
                </c:pt>
                <c:pt idx="14">
                  <c:v>65.5</c:v>
                </c:pt>
                <c:pt idx="15">
                  <c:v>44.5</c:v>
                </c:pt>
                <c:pt idx="16">
                  <c:v>19</c:v>
                </c:pt>
                <c:pt idx="17">
                  <c:v>142.05000000000001</c:v>
                </c:pt>
                <c:pt idx="18">
                  <c:v>11</c:v>
                </c:pt>
                <c:pt idx="19">
                  <c:v>108.06</c:v>
                </c:pt>
                <c:pt idx="20">
                  <c:v>117.13</c:v>
                </c:pt>
                <c:pt idx="21">
                  <c:v>104.3</c:v>
                </c:pt>
                <c:pt idx="22">
                  <c:v>127.2</c:v>
                </c:pt>
                <c:pt idx="23">
                  <c:v>49.18</c:v>
                </c:pt>
                <c:pt idx="24">
                  <c:v>40.5</c:v>
                </c:pt>
                <c:pt idx="25">
                  <c:v>46.3</c:v>
                </c:pt>
                <c:pt idx="26">
                  <c:v>38.200000000000003</c:v>
                </c:pt>
                <c:pt idx="27">
                  <c:v>135.15</c:v>
                </c:pt>
                <c:pt idx="28">
                  <c:v>228.8</c:v>
                </c:pt>
              </c:numCache>
            </c:numRef>
          </c:val>
        </c:ser>
        <c:axId val="87171456"/>
        <c:axId val="87172992"/>
      </c:barChart>
      <c:catAx>
        <c:axId val="87171456"/>
        <c:scaling>
          <c:orientation val="minMax"/>
        </c:scaling>
        <c:axPos val="b"/>
        <c:tickLblPos val="nextTo"/>
        <c:crossAx val="87172992"/>
        <c:crosses val="autoZero"/>
        <c:auto val="1"/>
        <c:lblAlgn val="ctr"/>
        <c:lblOffset val="100"/>
      </c:catAx>
      <c:valAx>
        <c:axId val="87172992"/>
        <c:scaling>
          <c:orientation val="minMax"/>
        </c:scaling>
        <c:axPos val="l"/>
        <c:majorGridlines/>
        <c:numFmt formatCode="0.00" sourceLinked="1"/>
        <c:tickLblPos val="nextTo"/>
        <c:crossAx val="87171456"/>
        <c:crosses val="autoZero"/>
        <c:crossBetween val="between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autoTitleDeleted val="1"/>
    <c:plotArea>
      <c:layout>
        <c:manualLayout>
          <c:layoutTarget val="inner"/>
          <c:xMode val="edge"/>
          <c:yMode val="edge"/>
          <c:x val="6.4395506980705924E-2"/>
          <c:y val="2.8083418081751639E-2"/>
          <c:w val="0.49406582139021654"/>
          <c:h val="0.88167497382445781"/>
        </c:manualLayout>
      </c:layout>
      <c:barChart>
        <c:barDir val="col"/>
        <c:grouping val="clustered"/>
        <c:ser>
          <c:idx val="0"/>
          <c:order val="0"/>
          <c:tx>
            <c:strRef>
              <c:f>List4!$B$4</c:f>
              <c:strCache>
                <c:ptCount val="1"/>
                <c:pt idx="0">
                  <c:v>Nařezání kovové trubky s ochranou</c:v>
                </c:pt>
              </c:strCache>
            </c:strRef>
          </c:tx>
          <c:spPr>
            <a:solidFill>
              <a:srgbClr val="99CCFF"/>
            </a:solidFill>
          </c:spPr>
          <c:dLbls>
            <c:dLbl>
              <c:idx val="0"/>
              <c:layout>
                <c:manualLayout>
                  <c:x val="-5.8789764100285217E-3"/>
                  <c:y val="1.0541082289761342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cs-CZ"/>
              </a:p>
            </c:txPr>
            <c:showVal val="1"/>
          </c:dLbls>
          <c:val>
            <c:numRef>
              <c:f>List4!$C$4</c:f>
              <c:numCache>
                <c:formatCode>0.00</c:formatCode>
                <c:ptCount val="1"/>
                <c:pt idx="0">
                  <c:v>15.1</c:v>
                </c:pt>
              </c:numCache>
            </c:numRef>
          </c:val>
        </c:ser>
        <c:ser>
          <c:idx val="1"/>
          <c:order val="1"/>
          <c:tx>
            <c:strRef>
              <c:f>List4!$B$5</c:f>
              <c:strCache>
                <c:ptCount val="1"/>
                <c:pt idx="0">
                  <c:v>Odstranění polyamidové vrstvy a srážení hran</c:v>
                </c:pt>
              </c:strCache>
            </c:strRef>
          </c:tx>
          <c:spPr>
            <a:solidFill>
              <a:srgbClr val="3399FF"/>
            </a:solidFill>
          </c:spPr>
          <c:dLbls>
            <c:dLbl>
              <c:idx val="0"/>
              <c:layout>
                <c:manualLayout>
                  <c:x val="-1.7636929230085571E-2"/>
                  <c:y val="1.277867274006593E-3"/>
                </c:manualLayout>
              </c:layout>
              <c:showVal val="1"/>
            </c:dLbl>
            <c:delete val="1"/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cs-CZ"/>
              </a:p>
            </c:txPr>
          </c:dLbls>
          <c:val>
            <c:numRef>
              <c:f>List4!$C$5</c:f>
              <c:numCache>
                <c:formatCode>0.00</c:formatCode>
                <c:ptCount val="1"/>
                <c:pt idx="0">
                  <c:v>117.13</c:v>
                </c:pt>
              </c:numCache>
            </c:numRef>
          </c:val>
        </c:ser>
        <c:ser>
          <c:idx val="2"/>
          <c:order val="2"/>
          <c:tx>
            <c:strRef>
              <c:f>List4!$B$6</c:f>
              <c:strCache>
                <c:ptCount val="1"/>
                <c:pt idx="0">
                  <c:v>Ruční nasazení šroubu s matkou a nakoncování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dLbls>
            <c:dLbl>
              <c:idx val="0"/>
              <c:layout>
                <c:manualLayout>
                  <c:x val="7.3487205125356801E-3"/>
                  <c:y val="3.4777043552281415E-3"/>
                </c:manualLayout>
              </c:layout>
              <c:showVal val="1"/>
            </c:dLbl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cs-CZ"/>
              </a:p>
            </c:txPr>
            <c:showVal val="1"/>
          </c:dLbls>
          <c:val>
            <c:numRef>
              <c:f>List4!$C$6</c:f>
              <c:numCache>
                <c:formatCode>0.00</c:formatCode>
                <c:ptCount val="1"/>
                <c:pt idx="0">
                  <c:v>104.3</c:v>
                </c:pt>
              </c:numCache>
            </c:numRef>
          </c:val>
        </c:ser>
        <c:ser>
          <c:idx val="3"/>
          <c:order val="3"/>
          <c:tx>
            <c:strRef>
              <c:f>List4!$B$7</c:f>
              <c:strCache>
                <c:ptCount val="1"/>
                <c:pt idx="0">
                  <c:v>Nasazení plastové ochrany a zapečení</c:v>
                </c:pt>
              </c:strCache>
            </c:strRef>
          </c:tx>
          <c:spPr>
            <a:solidFill>
              <a:srgbClr val="7030A0"/>
            </a:solidFill>
          </c:spPr>
          <c:dLbls>
            <c:dLbl>
              <c:idx val="0"/>
              <c:layout>
                <c:manualLayout>
                  <c:x val="1.0288208717549902E-2"/>
                  <c:y val="9.9362981577947249E-3"/>
                </c:manualLayout>
              </c:layout>
              <c:showVal val="1"/>
            </c:dLbl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cs-CZ"/>
              </a:p>
            </c:txPr>
            <c:showVal val="1"/>
          </c:dLbls>
          <c:val>
            <c:numRef>
              <c:f>List4!$C$7</c:f>
              <c:numCache>
                <c:formatCode>0.00</c:formatCode>
                <c:ptCount val="1"/>
                <c:pt idx="0">
                  <c:v>127.2</c:v>
                </c:pt>
              </c:numCache>
            </c:numRef>
          </c:val>
        </c:ser>
        <c:ser>
          <c:idx val="4"/>
          <c:order val="4"/>
          <c:tx>
            <c:strRef>
              <c:f>List4!$B$8</c:f>
              <c:strCache>
                <c:ptCount val="1"/>
                <c:pt idx="0">
                  <c:v>Ruční ohýbání</c:v>
                </c:pt>
              </c:strCache>
            </c:strRef>
          </c:tx>
          <c:spPr>
            <a:solidFill>
              <a:srgbClr val="CC00FF"/>
            </a:solidFill>
          </c:spPr>
          <c:dLbls>
            <c:dLbl>
              <c:idx val="0"/>
              <c:layout>
                <c:manualLayout>
                  <c:x val="1.4697441025071283E-3"/>
                  <c:y val="-2.4840745394486686E-3"/>
                </c:manualLayout>
              </c:layout>
              <c:showVal val="1"/>
            </c:dLbl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cs-CZ"/>
              </a:p>
            </c:txPr>
            <c:showVal val="1"/>
          </c:dLbls>
          <c:val>
            <c:numRef>
              <c:f>List4!$C$8</c:f>
              <c:numCache>
                <c:formatCode>0.00</c:formatCode>
                <c:ptCount val="1"/>
                <c:pt idx="0">
                  <c:v>49.18</c:v>
                </c:pt>
              </c:numCache>
            </c:numRef>
          </c:val>
        </c:ser>
        <c:ser>
          <c:idx val="5"/>
          <c:order val="5"/>
          <c:tx>
            <c:strRef>
              <c:f>List4!$B$9</c:f>
              <c:strCache>
                <c:ptCount val="1"/>
                <c:pt idx="0">
                  <c:v>Kontrola v šabloně kov. trubky brzdové s ochranou</c:v>
                </c:pt>
              </c:strCache>
            </c:strRef>
          </c:tx>
          <c:spPr>
            <a:solidFill>
              <a:srgbClr val="FF99FF"/>
            </a:solidFill>
          </c:spPr>
          <c:dLbls>
            <c:dLbl>
              <c:idx val="0"/>
              <c:layout>
                <c:manualLayout>
                  <c:x val="4.4092323075214006E-3"/>
                  <c:y val="1.2420372697243361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cs-CZ"/>
              </a:p>
            </c:txPr>
            <c:showVal val="1"/>
          </c:dLbls>
          <c:val>
            <c:numRef>
              <c:f>List4!$C$9</c:f>
              <c:numCache>
                <c:formatCode>0.00</c:formatCode>
                <c:ptCount val="1"/>
                <c:pt idx="0">
                  <c:v>40.5</c:v>
                </c:pt>
              </c:numCache>
            </c:numRef>
          </c:val>
        </c:ser>
        <c:ser>
          <c:idx val="6"/>
          <c:order val="6"/>
          <c:tx>
            <c:strRef>
              <c:f>List4!$B$10</c:f>
              <c:strCache>
                <c:ptCount val="1"/>
                <c:pt idx="0">
                  <c:v>Kompletace všech trubek, klipů a popis etiketou</c:v>
                </c:pt>
              </c:strCache>
            </c:strRef>
          </c:tx>
          <c:spPr>
            <a:solidFill>
              <a:srgbClr val="FF8B8B"/>
            </a:solidFill>
          </c:spPr>
          <c:dLbls>
            <c:dLbl>
              <c:idx val="0"/>
              <c:layout>
                <c:manualLayout>
                  <c:x val="-7.3487205125356515E-3"/>
                  <c:y val="-1.3662833759211961E-3"/>
                </c:manualLayout>
              </c:layout>
              <c:showVal val="1"/>
            </c:dLbl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cs-CZ"/>
              </a:p>
            </c:txPr>
            <c:showVal val="1"/>
          </c:dLbls>
          <c:val>
            <c:numRef>
              <c:f>List4!$C$10</c:f>
              <c:numCache>
                <c:formatCode>0.00</c:formatCode>
                <c:ptCount val="1"/>
                <c:pt idx="0">
                  <c:v>135.15</c:v>
                </c:pt>
              </c:numCache>
            </c:numRef>
          </c:val>
        </c:ser>
        <c:ser>
          <c:idx val="7"/>
          <c:order val="7"/>
          <c:tx>
            <c:strRef>
              <c:f>List4!$B$11</c:f>
              <c:strCache>
                <c:ptCount val="1"/>
                <c:pt idx="0">
                  <c:v>Kontrola závěrečné kompletace, balení a uložení do přepravního boxu</c:v>
                </c:pt>
              </c:strCache>
            </c:strRef>
          </c:tx>
          <c:spPr>
            <a:solidFill>
              <a:srgbClr val="FF5353"/>
            </a:solidFill>
          </c:spPr>
          <c:dLbls>
            <c:dLbl>
              <c:idx val="0"/>
              <c:layout>
                <c:manualLayout>
                  <c:x val="-1.4697441025071283E-3"/>
                  <c:y val="8.8184646150427926E-3"/>
                </c:manualLayout>
              </c:layout>
              <c:showVal val="1"/>
            </c:dLbl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cs-CZ"/>
              </a:p>
            </c:txPr>
            <c:showVal val="1"/>
          </c:dLbls>
          <c:val>
            <c:numRef>
              <c:f>List4!$C$11</c:f>
              <c:numCache>
                <c:formatCode>0.00</c:formatCode>
                <c:ptCount val="1"/>
                <c:pt idx="0">
                  <c:v>228.8</c:v>
                </c:pt>
              </c:numCache>
            </c:numRef>
          </c:val>
        </c:ser>
        <c:gapWidth val="300"/>
        <c:axId val="87536768"/>
        <c:axId val="87538304"/>
      </c:barChart>
      <c:catAx>
        <c:axId val="87536768"/>
        <c:scaling>
          <c:orientation val="minMax"/>
        </c:scaling>
        <c:axPos val="b"/>
        <c:numFmt formatCode="0.00" sourceLinked="1"/>
        <c:majorTickMark val="none"/>
        <c:tickLblPos val="none"/>
        <c:crossAx val="87538304"/>
        <c:crosses val="autoZero"/>
        <c:auto val="1"/>
        <c:lblAlgn val="ctr"/>
        <c:lblOffset val="100"/>
      </c:catAx>
      <c:valAx>
        <c:axId val="87538304"/>
        <c:scaling>
          <c:orientation val="minMax"/>
        </c:scaling>
        <c:axPos val="l"/>
        <c:majorGridlines/>
        <c:minorGridlines>
          <c:spPr>
            <a:ln>
              <a:solidFill>
                <a:srgbClr val="E6CDD3"/>
              </a:solidFill>
            </a:ln>
          </c:spPr>
        </c:minorGridlines>
        <c:numFmt formatCode="#,##0" sourceLinked="0"/>
        <c:tickLblPos val="nextTo"/>
        <c:txPr>
          <a:bodyPr/>
          <a:lstStyle/>
          <a:p>
            <a:pPr>
              <a:defRPr sz="1800">
                <a:latin typeface="Times New Roman" pitchFamily="18" charset="0"/>
                <a:cs typeface="Times New Roman" pitchFamily="18" charset="0"/>
              </a:defRPr>
            </a:pPr>
            <a:endParaRPr lang="cs-CZ"/>
          </a:p>
        </c:txPr>
        <c:crossAx val="875367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55650101377624706"/>
          <c:y val="5.4694777503353978E-5"/>
          <c:w val="0.4434989862237535"/>
          <c:h val="0.99924986967260043"/>
        </c:manualLayout>
      </c:layout>
      <c:txPr>
        <a:bodyPr/>
        <a:lstStyle/>
        <a:p>
          <a:pPr>
            <a:defRPr sz="1800">
              <a:latin typeface="Times New Roman" pitchFamily="18" charset="0"/>
              <a:cs typeface="Times New Roman" pitchFamily="18" charset="0"/>
            </a:defRPr>
          </a:pPr>
          <a:endParaRPr lang="cs-CZ"/>
        </a:p>
      </c:txPr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plotArea>
      <c:layout>
        <c:manualLayout>
          <c:layoutTarget val="inner"/>
          <c:xMode val="edge"/>
          <c:yMode val="edge"/>
          <c:x val="7.5606761285783072E-2"/>
          <c:y val="5.2441698780699077E-2"/>
          <c:w val="0.50766477335851645"/>
          <c:h val="0.8951166024386018"/>
        </c:manualLayout>
      </c:layout>
      <c:barChart>
        <c:barDir val="col"/>
        <c:grouping val="clustered"/>
        <c:ser>
          <c:idx val="0"/>
          <c:order val="0"/>
          <c:tx>
            <c:strRef>
              <c:f>List4!$B$46</c:f>
              <c:strCache>
                <c:ptCount val="1"/>
                <c:pt idx="0">
                  <c:v>Časový součet činností před optimalizací</c:v>
                </c:pt>
              </c:strCache>
            </c:strRef>
          </c:tx>
          <c:spPr>
            <a:solidFill>
              <a:srgbClr val="FF0000"/>
            </a:solidFill>
          </c:spPr>
          <c:dLbls>
            <c:dLbl>
              <c:idx val="0"/>
              <c:layout/>
              <c:showVal val="1"/>
            </c:dLbl>
            <c:delete val="1"/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cs-CZ"/>
              </a:p>
            </c:txPr>
          </c:dLbls>
          <c:val>
            <c:numRef>
              <c:f>List4!$C$46</c:f>
              <c:numCache>
                <c:formatCode>0.00</c:formatCode>
                <c:ptCount val="1"/>
                <c:pt idx="0">
                  <c:v>348.63</c:v>
                </c:pt>
              </c:numCache>
            </c:numRef>
          </c:val>
        </c:ser>
        <c:ser>
          <c:idx val="1"/>
          <c:order val="1"/>
          <c:tx>
            <c:strRef>
              <c:f>List4!$B$47</c:f>
              <c:strCache>
                <c:ptCount val="1"/>
                <c:pt idx="0">
                  <c:v>Optimalizovace pomocí automatizované linky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dLbls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cs-CZ"/>
              </a:p>
            </c:txPr>
            <c:showVal val="1"/>
          </c:dLbls>
          <c:val>
            <c:numRef>
              <c:f>List4!$C$47</c:f>
              <c:numCache>
                <c:formatCode>0.00</c:formatCode>
                <c:ptCount val="1"/>
                <c:pt idx="0">
                  <c:v>12</c:v>
                </c:pt>
              </c:numCache>
            </c:numRef>
          </c:val>
        </c:ser>
        <c:ser>
          <c:idx val="2"/>
          <c:order val="2"/>
          <c:tx>
            <c:strRef>
              <c:f>List4!$B$48</c:f>
              <c:strCache>
                <c:ptCount val="1"/>
                <c:pt idx="0">
                  <c:v>Závěrečná kontrola a balení pře optimalizací</c:v>
                </c:pt>
              </c:strCache>
            </c:strRef>
          </c:tx>
          <c:spPr>
            <a:solidFill>
              <a:srgbClr val="CC00FF"/>
            </a:solidFill>
          </c:spPr>
          <c:dLbls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cs-CZ"/>
              </a:p>
            </c:txPr>
            <c:showVal val="1"/>
          </c:dLbls>
          <c:val>
            <c:numRef>
              <c:f>List4!$C$48</c:f>
              <c:numCache>
                <c:formatCode>0.00</c:formatCode>
                <c:ptCount val="1"/>
                <c:pt idx="0">
                  <c:v>228.8</c:v>
                </c:pt>
              </c:numCache>
            </c:numRef>
          </c:val>
        </c:ser>
        <c:ser>
          <c:idx val="3"/>
          <c:order val="3"/>
          <c:tx>
            <c:strRef>
              <c:f>List4!$B$49</c:f>
              <c:strCache>
                <c:ptCount val="1"/>
                <c:pt idx="0">
                  <c:v>Optimalizovaný činnosti kontroly a balení</c:v>
                </c:pt>
              </c:strCache>
            </c:strRef>
          </c:tx>
          <c:spPr>
            <a:solidFill>
              <a:srgbClr val="7030A0"/>
            </a:solidFill>
          </c:spPr>
          <c:dLbls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cs-CZ"/>
              </a:p>
            </c:txPr>
            <c:showVal val="1"/>
          </c:dLbls>
          <c:val>
            <c:numRef>
              <c:f>List4!$C$49</c:f>
              <c:numCache>
                <c:formatCode>0.00</c:formatCode>
                <c:ptCount val="1"/>
                <c:pt idx="0">
                  <c:v>125.4</c:v>
                </c:pt>
              </c:numCache>
            </c:numRef>
          </c:val>
        </c:ser>
        <c:axId val="87788544"/>
        <c:axId val="87831296"/>
      </c:barChart>
      <c:catAx>
        <c:axId val="87788544"/>
        <c:scaling>
          <c:orientation val="minMax"/>
        </c:scaling>
        <c:delete val="1"/>
        <c:axPos val="b"/>
        <c:tickLblPos val="none"/>
        <c:crossAx val="87831296"/>
        <c:crosses val="autoZero"/>
        <c:auto val="1"/>
        <c:lblAlgn val="ctr"/>
        <c:lblOffset val="100"/>
      </c:catAx>
      <c:valAx>
        <c:axId val="87831296"/>
        <c:scaling>
          <c:orientation val="minMax"/>
        </c:scaling>
        <c:axPos val="l"/>
        <c:majorGridlines/>
        <c:numFmt formatCode="General" sourceLinked="0"/>
        <c:tickLblPos val="nextTo"/>
        <c:txPr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endParaRPr lang="cs-CZ"/>
          </a:p>
        </c:txPr>
        <c:crossAx val="877885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59039377569158979"/>
          <c:y val="1.8536820948672226E-4"/>
          <c:w val="0.40960622430841032"/>
          <c:h val="0.9884142607174019"/>
        </c:manualLayout>
      </c:layout>
      <c:txPr>
        <a:bodyPr/>
        <a:lstStyle/>
        <a:p>
          <a:pPr>
            <a:defRPr sz="1800">
              <a:latin typeface="Times New Roman" pitchFamily="18" charset="0"/>
              <a:cs typeface="Times New Roman" pitchFamily="18" charset="0"/>
            </a:defRPr>
          </a:pPr>
          <a:endParaRPr lang="cs-CZ"/>
        </a:p>
      </c:txPr>
    </c:legend>
    <c:plotVisOnly val="1"/>
    <c:dispBlanksAs val="gap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plotArea>
      <c:layout>
        <c:manualLayout>
          <c:layoutTarget val="inner"/>
          <c:xMode val="edge"/>
          <c:yMode val="edge"/>
          <c:x val="0.13194239755673451"/>
          <c:y val="4.0564937229196858E-2"/>
          <c:w val="0.53169347396774513"/>
          <c:h val="0.91887012554160652"/>
        </c:manualLayout>
      </c:layout>
      <c:barChart>
        <c:barDir val="col"/>
        <c:grouping val="clustered"/>
        <c:ser>
          <c:idx val="0"/>
          <c:order val="0"/>
          <c:tx>
            <c:strRef>
              <c:f>List5!$I$20</c:f>
              <c:strCache>
                <c:ptCount val="1"/>
                <c:pt idx="0">
                  <c:v>Výrobní proces před optimalizací</c:v>
                </c:pt>
              </c:strCache>
            </c:strRef>
          </c:tx>
          <c:spPr>
            <a:solidFill>
              <a:srgbClr val="FF0000"/>
            </a:solidFill>
          </c:spPr>
          <c:dLbls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cs-CZ"/>
              </a:p>
            </c:txPr>
            <c:showVal val="1"/>
          </c:dLbls>
          <c:val>
            <c:numRef>
              <c:f>List5!$J$20</c:f>
              <c:numCache>
                <c:formatCode>0.00</c:formatCode>
                <c:ptCount val="1"/>
                <c:pt idx="0">
                  <c:v>577.42999999999938</c:v>
                </c:pt>
              </c:numCache>
            </c:numRef>
          </c:val>
        </c:ser>
        <c:ser>
          <c:idx val="1"/>
          <c:order val="1"/>
          <c:tx>
            <c:strRef>
              <c:f>List5!$I$21</c:f>
              <c:strCache>
                <c:ptCount val="1"/>
                <c:pt idx="0">
                  <c:v>Výrobní proces po ptimalizaci</c:v>
                </c:pt>
              </c:strCache>
            </c:strRef>
          </c:tx>
          <c:spPr>
            <a:solidFill>
              <a:srgbClr val="CC00FF"/>
            </a:solidFill>
          </c:spPr>
          <c:dLbls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cs-CZ"/>
              </a:p>
            </c:txPr>
            <c:showVal val="1"/>
          </c:dLbls>
          <c:val>
            <c:numRef>
              <c:f>List5!$J$21</c:f>
              <c:numCache>
                <c:formatCode>0.00</c:formatCode>
                <c:ptCount val="1"/>
                <c:pt idx="0">
                  <c:v>137.4</c:v>
                </c:pt>
              </c:numCache>
            </c:numRef>
          </c:val>
        </c:ser>
        <c:axId val="88831488"/>
        <c:axId val="88833024"/>
      </c:barChart>
      <c:catAx>
        <c:axId val="88831488"/>
        <c:scaling>
          <c:orientation val="minMax"/>
        </c:scaling>
        <c:delete val="1"/>
        <c:axPos val="b"/>
        <c:tickLblPos val="none"/>
        <c:crossAx val="88833024"/>
        <c:crosses val="autoZero"/>
        <c:auto val="1"/>
        <c:lblAlgn val="ctr"/>
        <c:lblOffset val="100"/>
      </c:catAx>
      <c:valAx>
        <c:axId val="88833024"/>
        <c:scaling>
          <c:orientation val="minMax"/>
        </c:scaling>
        <c:axPos val="l"/>
        <c:majorGridlines/>
        <c:numFmt formatCode="0.00" sourceLinked="1"/>
        <c:tickLblPos val="nextTo"/>
        <c:txPr>
          <a:bodyPr/>
          <a:lstStyle/>
          <a:p>
            <a:pPr>
              <a:defRPr sz="1800">
                <a:latin typeface="Times New Roman" pitchFamily="18" charset="0"/>
                <a:cs typeface="Times New Roman" pitchFamily="18" charset="0"/>
              </a:defRPr>
            </a:pPr>
            <a:endParaRPr lang="cs-CZ"/>
          </a:p>
        </c:txPr>
        <c:crossAx val="888314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7263430480513564"/>
          <c:y val="3.9995556049327952E-4"/>
          <c:w val="0.3255660085387338"/>
          <c:h val="0.97568418323890005"/>
        </c:manualLayout>
      </c:layout>
      <c:txPr>
        <a:bodyPr/>
        <a:lstStyle/>
        <a:p>
          <a:pPr>
            <a:defRPr sz="2000">
              <a:latin typeface="Times New Roman" pitchFamily="18" charset="0"/>
              <a:cs typeface="Times New Roman" pitchFamily="18" charset="0"/>
            </a:defRPr>
          </a:pPr>
          <a:endParaRPr lang="cs-CZ"/>
        </a:p>
      </c:txPr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47343CB-8A7C-4D03-B0E5-FDCB1E393BEF}" type="datetimeFigureOut">
              <a:rPr lang="cs-CZ" smtClean="0"/>
              <a:pPr/>
              <a:t>14.6.2017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E428D1A-040F-48A4-8A0B-BF1AF68D8A0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7343CB-8A7C-4D03-B0E5-FDCB1E393BEF}" type="datetimeFigureOut">
              <a:rPr lang="cs-CZ" smtClean="0"/>
              <a:pPr/>
              <a:t>14.6.2017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428D1A-040F-48A4-8A0B-BF1AF68D8A0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7343CB-8A7C-4D03-B0E5-FDCB1E393BEF}" type="datetimeFigureOut">
              <a:rPr lang="cs-CZ" smtClean="0"/>
              <a:pPr/>
              <a:t>14.6.2017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428D1A-040F-48A4-8A0B-BF1AF68D8A0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7343CB-8A7C-4D03-B0E5-FDCB1E393BEF}" type="datetimeFigureOut">
              <a:rPr lang="cs-CZ" smtClean="0"/>
              <a:pPr/>
              <a:t>14.6.2017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428D1A-040F-48A4-8A0B-BF1AF68D8A0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7343CB-8A7C-4D03-B0E5-FDCB1E393BEF}" type="datetimeFigureOut">
              <a:rPr lang="cs-CZ" smtClean="0"/>
              <a:pPr/>
              <a:t>14.6.2017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428D1A-040F-48A4-8A0B-BF1AF68D8A0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7343CB-8A7C-4D03-B0E5-FDCB1E393BEF}" type="datetimeFigureOut">
              <a:rPr lang="cs-CZ" smtClean="0"/>
              <a:pPr/>
              <a:t>14.6.2017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428D1A-040F-48A4-8A0B-BF1AF68D8A0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7343CB-8A7C-4D03-B0E5-FDCB1E393BEF}" type="datetimeFigureOut">
              <a:rPr lang="cs-CZ" smtClean="0"/>
              <a:pPr/>
              <a:t>14.6.2017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428D1A-040F-48A4-8A0B-BF1AF68D8A0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7343CB-8A7C-4D03-B0E5-FDCB1E393BEF}" type="datetimeFigureOut">
              <a:rPr lang="cs-CZ" smtClean="0"/>
              <a:pPr/>
              <a:t>14.6.2017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428D1A-040F-48A4-8A0B-BF1AF68D8A0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7343CB-8A7C-4D03-B0E5-FDCB1E393BEF}" type="datetimeFigureOut">
              <a:rPr lang="cs-CZ" smtClean="0"/>
              <a:pPr/>
              <a:t>14.6.2017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428D1A-040F-48A4-8A0B-BF1AF68D8A0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47343CB-8A7C-4D03-B0E5-FDCB1E393BEF}" type="datetimeFigureOut">
              <a:rPr lang="cs-CZ" smtClean="0"/>
              <a:pPr/>
              <a:t>14.6.2017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428D1A-040F-48A4-8A0B-BF1AF68D8A0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47343CB-8A7C-4D03-B0E5-FDCB1E393BEF}" type="datetimeFigureOut">
              <a:rPr lang="cs-CZ" smtClean="0"/>
              <a:pPr/>
              <a:t>14.6.2017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E428D1A-040F-48A4-8A0B-BF1AF68D8A0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47343CB-8A7C-4D03-B0E5-FDCB1E393BEF}" type="datetimeFigureOut">
              <a:rPr lang="cs-CZ" smtClean="0"/>
              <a:pPr/>
              <a:t>14.6.2017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E428D1A-040F-48A4-8A0B-BF1AF68D8A0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Výsledek obrázku pro Logo všt&amp;ecaron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59632" cy="1272585"/>
          </a:xfrm>
          <a:prstGeom prst="rect">
            <a:avLst/>
          </a:prstGeom>
          <a:noFill/>
        </p:spPr>
      </p:pic>
      <p:sp>
        <p:nvSpPr>
          <p:cNvPr id="10" name="Nadpis 9"/>
          <p:cNvSpPr>
            <a:spLocks noGrp="1"/>
          </p:cNvSpPr>
          <p:nvPr>
            <p:ph type="ctrTitle"/>
          </p:nvPr>
        </p:nvSpPr>
        <p:spPr>
          <a:xfrm>
            <a:off x="1187624" y="1412776"/>
            <a:ext cx="7272808" cy="2232248"/>
          </a:xfrm>
        </p:spPr>
        <p:txBody>
          <a:bodyPr>
            <a:noAutofit/>
          </a:bodyPr>
          <a:lstStyle/>
          <a:p>
            <a:pPr algn="ctr"/>
            <a:r>
              <a:rPr lang="cs-CZ" sz="36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Optimalizace logistických procesů </a:t>
            </a:r>
            <a:br>
              <a:rPr lang="cs-CZ" sz="36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cs-CZ" sz="36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ve společnosti </a:t>
            </a:r>
            <a:r>
              <a:rPr lang="cs-CZ" sz="3600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Cooper</a:t>
            </a:r>
            <a:r>
              <a:rPr lang="cs-CZ" sz="36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-Standard </a:t>
            </a:r>
            <a:r>
              <a:rPr lang="cs-CZ" sz="3600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Automotive</a:t>
            </a:r>
            <a:r>
              <a:rPr lang="cs-CZ" sz="36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Česká republika s.r.o.</a:t>
            </a:r>
            <a:br>
              <a:rPr lang="cs-CZ" sz="36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cs-CZ" sz="36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Podnadpis 10"/>
          <p:cNvSpPr>
            <a:spLocks noGrp="1"/>
          </p:cNvSpPr>
          <p:nvPr>
            <p:ph type="subTitle" idx="1"/>
          </p:nvPr>
        </p:nvSpPr>
        <p:spPr>
          <a:xfrm>
            <a:off x="827584" y="3717032"/>
            <a:ext cx="7772400" cy="1656184"/>
          </a:xfrm>
        </p:spPr>
        <p:txBody>
          <a:bodyPr>
            <a:noAutofit/>
          </a:bodyPr>
          <a:lstStyle/>
          <a:p>
            <a:pPr algn="l"/>
            <a:r>
              <a:rPr lang="cs-CZ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Autor diplomové práce:		Bc. Jitka Kučerová</a:t>
            </a:r>
          </a:p>
          <a:p>
            <a:pPr algn="l"/>
            <a:r>
              <a:rPr lang="cs-CZ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Vedoucí diplomové práce:	doc. Ing. Rudolf </a:t>
            </a:r>
            <a:r>
              <a:rPr lang="cs-CZ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Kampf</a:t>
            </a:r>
            <a:r>
              <a:rPr lang="cs-CZ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Ph.D</a:t>
            </a:r>
            <a:r>
              <a:rPr lang="cs-CZ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/>
            <a:r>
              <a:rPr lang="cs-CZ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Oponent diplomové práce:	doc. Ing. Bibiána Buková, </a:t>
            </a:r>
            <a:r>
              <a:rPr lang="cs-CZ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Ph.D</a:t>
            </a:r>
            <a:r>
              <a:rPr lang="cs-CZ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cs-CZ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0" y="5949280"/>
            <a:ext cx="43924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České Budějovice, červen 2017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403648" y="260648"/>
            <a:ext cx="43924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Vysoká škola technická a ekonomická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Ústav technicko-technologický</a:t>
            </a: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539552" y="1628800"/>
            <a:ext cx="7632848" cy="36004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Nový zaměstnanec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CNC stroj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CNC stroj a nový zaměstnanec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Automatizovaná linka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Automatizovaná linka a nový zaměstnanec</a:t>
            </a:r>
          </a:p>
        </p:txBody>
      </p:sp>
      <p:pic>
        <p:nvPicPr>
          <p:cNvPr id="4" name="Picture 2" descr="Výsledek obrázku pro Logo všt&amp;ecaron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59632" cy="1272585"/>
          </a:xfrm>
          <a:prstGeom prst="rect">
            <a:avLst/>
          </a:prstGeom>
          <a:noFill/>
        </p:spPr>
      </p:pic>
      <p:sp>
        <p:nvSpPr>
          <p:cNvPr id="5" name="Obdélník 4"/>
          <p:cNvSpPr/>
          <p:nvPr/>
        </p:nvSpPr>
        <p:spPr>
          <a:xfrm>
            <a:off x="2339752" y="476672"/>
            <a:ext cx="474610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Varianty optimalizace  </a:t>
            </a:r>
            <a:endParaRPr lang="cs-CZ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Výsledek obrázku pro Logo všt&amp;ecaron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59632" cy="1272585"/>
          </a:xfrm>
          <a:prstGeom prst="rect">
            <a:avLst/>
          </a:prstGeom>
          <a:noFill/>
        </p:spPr>
      </p:pic>
      <p:sp>
        <p:nvSpPr>
          <p:cNvPr id="5" name="Nadpis 1"/>
          <p:cNvSpPr txBox="1">
            <a:spLocks/>
          </p:cNvSpPr>
          <p:nvPr/>
        </p:nvSpPr>
        <p:spPr>
          <a:xfrm>
            <a:off x="2195736" y="548680"/>
            <a:ext cx="5076849" cy="792088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000" b="1" noProof="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endParaRPr kumimoji="0" lang="cs-CZ" sz="3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2339752" y="404664"/>
            <a:ext cx="5076849" cy="792088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6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Varianty optimalizace </a:t>
            </a:r>
            <a:r>
              <a:rPr lang="cs-CZ" sz="3600" b="1" noProof="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endParaRPr kumimoji="0" lang="cs-CZ" sz="3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6263680" y="6273225"/>
            <a:ext cx="28803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Časy jsou uvedeny ve vteřinách</a:t>
            </a:r>
          </a:p>
          <a:p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Tabulka 9"/>
          <p:cNvGraphicFramePr>
            <a:graphicFrameLocks noGrp="1"/>
          </p:cNvGraphicFramePr>
          <p:nvPr/>
        </p:nvGraphicFramePr>
        <p:xfrm>
          <a:off x="251520" y="1628800"/>
          <a:ext cx="8568952" cy="3791134"/>
        </p:xfrm>
        <a:graphic>
          <a:graphicData uri="http://schemas.openxmlformats.org/drawingml/2006/table">
            <a:tbl>
              <a:tblPr/>
              <a:tblGrid>
                <a:gridCol w="1944216"/>
                <a:gridCol w="1008112"/>
                <a:gridCol w="1656184"/>
                <a:gridCol w="1296144"/>
                <a:gridCol w="1368152"/>
                <a:gridCol w="1296144"/>
              </a:tblGrid>
              <a:tr h="9251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b="1" dirty="0">
                          <a:latin typeface="Times New Roman"/>
                          <a:ea typeface="Calibri"/>
                        </a:rPr>
                        <a:t>Popis optimalizace</a:t>
                      </a:r>
                      <a:endParaRPr lang="cs-CZ" sz="17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b="1" dirty="0">
                          <a:latin typeface="Times New Roman"/>
                          <a:ea typeface="Calibri"/>
                        </a:rPr>
                        <a:t>Původní čas </a:t>
                      </a:r>
                      <a:endParaRPr lang="cs-CZ" sz="17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b="1" dirty="0">
                          <a:latin typeface="Times New Roman"/>
                          <a:ea typeface="Calibri"/>
                        </a:rPr>
                        <a:t>Optimalizovaný </a:t>
                      </a:r>
                      <a:r>
                        <a:rPr lang="cs-CZ" sz="1700" b="1" dirty="0" smtClean="0">
                          <a:latin typeface="Times New Roman"/>
                          <a:ea typeface="Calibri"/>
                        </a:rPr>
                        <a:t>čas</a:t>
                      </a:r>
                      <a:endParaRPr lang="cs-CZ" sz="17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b="1">
                          <a:latin typeface="Times New Roman"/>
                          <a:ea typeface="Calibri"/>
                        </a:rPr>
                        <a:t>Úspora po optimalizaci v %</a:t>
                      </a:r>
                      <a:endParaRPr lang="cs-CZ" sz="17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b="1" dirty="0">
                          <a:latin typeface="Times New Roman"/>
                          <a:ea typeface="Calibri"/>
                        </a:rPr>
                        <a:t>Nový celkový čas výroby - v minutách</a:t>
                      </a:r>
                      <a:endParaRPr lang="cs-CZ" sz="17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b="1" dirty="0">
                          <a:latin typeface="Times New Roman"/>
                          <a:ea typeface="Calibri"/>
                        </a:rPr>
                        <a:t>Celková úspora v %</a:t>
                      </a:r>
                      <a:endParaRPr lang="cs-CZ" sz="17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</a:tr>
              <a:tr h="35582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700" b="1">
                          <a:latin typeface="Times New Roman"/>
                          <a:ea typeface="Calibri"/>
                        </a:rPr>
                        <a:t>Nový zaměstnanec</a:t>
                      </a:r>
                      <a:endParaRPr lang="cs-CZ" sz="17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700" dirty="0" smtClean="0">
                          <a:latin typeface="Times New Roman"/>
                          <a:ea typeface="Calibri"/>
                        </a:rPr>
                        <a:t>228:80</a:t>
                      </a:r>
                      <a:endParaRPr lang="cs-CZ" sz="17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700" dirty="0" smtClean="0">
                          <a:latin typeface="Times New Roman"/>
                          <a:ea typeface="Calibri"/>
                        </a:rPr>
                        <a:t>125:40</a:t>
                      </a:r>
                      <a:endParaRPr lang="cs-CZ" sz="17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700">
                          <a:latin typeface="Times New Roman"/>
                          <a:ea typeface="Calibri"/>
                        </a:rPr>
                        <a:t>45,19 %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700" dirty="0" smtClean="0">
                          <a:latin typeface="Times New Roman"/>
                          <a:ea typeface="Calibri"/>
                        </a:rPr>
                        <a:t>38:07</a:t>
                      </a:r>
                      <a:endParaRPr lang="cs-CZ" sz="17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700">
                          <a:latin typeface="Times New Roman"/>
                          <a:ea typeface="Calibri"/>
                        </a:rPr>
                        <a:t>3,62 %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82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700" b="1">
                          <a:latin typeface="Times New Roman"/>
                          <a:ea typeface="Calibri"/>
                        </a:rPr>
                        <a:t>CNC stroj</a:t>
                      </a:r>
                      <a:endParaRPr lang="cs-CZ" sz="17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700" dirty="0" smtClean="0">
                          <a:latin typeface="Times New Roman"/>
                          <a:ea typeface="Calibri"/>
                        </a:rPr>
                        <a:t>   49:18</a:t>
                      </a:r>
                      <a:endParaRPr lang="cs-CZ" sz="17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700" dirty="0" smtClean="0">
                          <a:latin typeface="Times New Roman"/>
                          <a:ea typeface="Calibri"/>
                        </a:rPr>
                        <a:t> 9</a:t>
                      </a:r>
                      <a:endParaRPr lang="cs-CZ" sz="17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700">
                          <a:latin typeface="Times New Roman"/>
                          <a:ea typeface="Calibri"/>
                        </a:rPr>
                        <a:t>81,70 %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700" dirty="0" smtClean="0">
                          <a:latin typeface="Times New Roman"/>
                          <a:ea typeface="Calibri"/>
                        </a:rPr>
                        <a:t>39:10</a:t>
                      </a:r>
                      <a:endParaRPr lang="cs-CZ" sz="17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700">
                          <a:latin typeface="Times New Roman"/>
                          <a:ea typeface="Calibri"/>
                        </a:rPr>
                        <a:t>1,01 %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93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b="1">
                          <a:latin typeface="Times New Roman"/>
                          <a:ea typeface="Calibri"/>
                        </a:rPr>
                        <a:t>CNC stroj a nový zaměstnanec</a:t>
                      </a:r>
                      <a:endParaRPr lang="cs-CZ" sz="17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700" dirty="0" smtClean="0">
                          <a:latin typeface="Times New Roman"/>
                          <a:ea typeface="Calibri"/>
                        </a:rPr>
                        <a:t>277:98</a:t>
                      </a:r>
                      <a:endParaRPr lang="cs-CZ" sz="17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700" dirty="0" smtClean="0">
                          <a:latin typeface="Times New Roman"/>
                          <a:ea typeface="Calibri"/>
                        </a:rPr>
                        <a:t>134:40</a:t>
                      </a:r>
                      <a:endParaRPr lang="cs-CZ" sz="17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700">
                          <a:latin typeface="Times New Roman"/>
                          <a:ea typeface="Calibri"/>
                        </a:rPr>
                        <a:t>51,65 %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700" dirty="0" smtClean="0">
                          <a:latin typeface="Times New Roman"/>
                          <a:ea typeface="Calibri"/>
                        </a:rPr>
                        <a:t>37:26</a:t>
                      </a:r>
                      <a:endParaRPr lang="cs-CZ" sz="17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700">
                          <a:latin typeface="Times New Roman"/>
                          <a:ea typeface="Calibri"/>
                        </a:rPr>
                        <a:t>5,67%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93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b="1">
                          <a:latin typeface="Times New Roman"/>
                          <a:ea typeface="Calibri"/>
                        </a:rPr>
                        <a:t>Automatizovaná linka</a:t>
                      </a:r>
                      <a:endParaRPr lang="cs-CZ" sz="17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700" dirty="0" smtClean="0">
                          <a:latin typeface="Times New Roman"/>
                          <a:ea typeface="Calibri"/>
                        </a:rPr>
                        <a:t>348:63</a:t>
                      </a:r>
                      <a:endParaRPr lang="cs-CZ" sz="17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700" dirty="0">
                          <a:latin typeface="Times New Roman"/>
                          <a:ea typeface="Calibri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700">
                          <a:latin typeface="Times New Roman"/>
                          <a:ea typeface="Calibri"/>
                        </a:rPr>
                        <a:t>96,56 %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700" dirty="0" smtClean="0">
                          <a:latin typeface="Times New Roman"/>
                          <a:ea typeface="Calibri"/>
                        </a:rPr>
                        <a:t>34:13</a:t>
                      </a:r>
                      <a:endParaRPr lang="cs-CZ" sz="17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700">
                          <a:latin typeface="Times New Roman"/>
                          <a:ea typeface="Calibri"/>
                        </a:rPr>
                        <a:t>13,59 %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69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b="1">
                          <a:latin typeface="Times New Roman"/>
                          <a:ea typeface="Calibri"/>
                        </a:rPr>
                        <a:t>Automatizovaná linka a nový zaměstnanec</a:t>
                      </a:r>
                      <a:endParaRPr lang="cs-CZ" sz="17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700" dirty="0" smtClean="0">
                          <a:latin typeface="Times New Roman"/>
                          <a:ea typeface="Calibri"/>
                        </a:rPr>
                        <a:t>577:43</a:t>
                      </a:r>
                      <a:endParaRPr lang="cs-CZ" sz="17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700" dirty="0" smtClean="0">
                          <a:latin typeface="Times New Roman"/>
                          <a:ea typeface="Calibri"/>
                        </a:rPr>
                        <a:t>137:40</a:t>
                      </a:r>
                      <a:endParaRPr lang="cs-CZ" sz="17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700">
                          <a:latin typeface="Times New Roman"/>
                          <a:ea typeface="Calibri"/>
                        </a:rPr>
                        <a:t>76,20 %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700" dirty="0" smtClean="0">
                          <a:latin typeface="Times New Roman"/>
                          <a:ea typeface="Calibri"/>
                        </a:rPr>
                        <a:t>32:30</a:t>
                      </a:r>
                      <a:endParaRPr lang="cs-CZ" sz="17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700" dirty="0">
                          <a:latin typeface="Times New Roman"/>
                          <a:ea typeface="Calibri"/>
                        </a:rPr>
                        <a:t>18,23 %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2915816" y="5589241"/>
            <a:ext cx="38164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Původní čas výroby 39 minut a 50 vteřin</a:t>
            </a:r>
          </a:p>
          <a:p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Výsledek obrázku pro Logo všt&amp;ecaron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59632" cy="1272585"/>
          </a:xfrm>
          <a:prstGeom prst="rect">
            <a:avLst/>
          </a:prstGeom>
          <a:noFill/>
        </p:spPr>
      </p:pic>
      <p:sp>
        <p:nvSpPr>
          <p:cNvPr id="5" name="Nadpis 1"/>
          <p:cNvSpPr txBox="1">
            <a:spLocks/>
          </p:cNvSpPr>
          <p:nvPr/>
        </p:nvSpPr>
        <p:spPr>
          <a:xfrm>
            <a:off x="1979712" y="764704"/>
            <a:ext cx="6408712" cy="792088"/>
          </a:xfrm>
          <a:prstGeom prst="rect">
            <a:avLst/>
          </a:prstGeom>
        </p:spPr>
        <p:txBody>
          <a:bodyPr vert="horz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lvl="0" algn="just">
              <a:spcBef>
                <a:spcPct val="0"/>
              </a:spcBef>
            </a:pPr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Požadavek managementu</a:t>
            </a:r>
            <a:endParaRPr kumimoji="0" lang="cs-CZ" sz="3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755576" y="1700808"/>
            <a:ext cx="74168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Zadaným požadavkem managementu je snížení celkového výrobního času minimálně o 15 %. </a:t>
            </a:r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Tabulka 9"/>
          <p:cNvGraphicFramePr>
            <a:graphicFrameLocks noGrp="1"/>
          </p:cNvGraphicFramePr>
          <p:nvPr/>
        </p:nvGraphicFramePr>
        <p:xfrm>
          <a:off x="323528" y="3068960"/>
          <a:ext cx="8496943" cy="1787652"/>
        </p:xfrm>
        <a:graphic>
          <a:graphicData uri="http://schemas.openxmlformats.org/drawingml/2006/table">
            <a:tbl>
              <a:tblPr/>
              <a:tblGrid>
                <a:gridCol w="1728192"/>
                <a:gridCol w="936104"/>
                <a:gridCol w="1656184"/>
                <a:gridCol w="1296144"/>
                <a:gridCol w="1728192"/>
                <a:gridCol w="1152127"/>
              </a:tblGrid>
              <a:tr h="8589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b="1" dirty="0">
                          <a:latin typeface="Times New Roman"/>
                          <a:ea typeface="Calibri"/>
                        </a:rPr>
                        <a:t>Popis optimalizace</a:t>
                      </a:r>
                      <a:endParaRPr lang="cs-CZ" sz="17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b="1" dirty="0">
                          <a:latin typeface="Times New Roman"/>
                          <a:ea typeface="Calibri"/>
                        </a:rPr>
                        <a:t>Původní čas </a:t>
                      </a:r>
                      <a:endParaRPr lang="cs-CZ" sz="17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b="1" dirty="0">
                          <a:latin typeface="Times New Roman"/>
                          <a:ea typeface="Calibri"/>
                        </a:rPr>
                        <a:t>Optimalizovaný </a:t>
                      </a:r>
                      <a:r>
                        <a:rPr lang="cs-CZ" sz="1700" b="1" dirty="0" smtClean="0">
                          <a:latin typeface="Times New Roman"/>
                          <a:ea typeface="Calibri"/>
                        </a:rPr>
                        <a:t>čas</a:t>
                      </a:r>
                      <a:endParaRPr lang="cs-CZ" sz="17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b="1">
                          <a:latin typeface="Times New Roman"/>
                          <a:ea typeface="Calibri"/>
                        </a:rPr>
                        <a:t>Úspora po optimalizaci v %</a:t>
                      </a:r>
                      <a:endParaRPr lang="cs-CZ" sz="17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b="1" dirty="0">
                          <a:latin typeface="Times New Roman"/>
                          <a:ea typeface="Calibri"/>
                        </a:rPr>
                        <a:t>Nový celkový čas výroby - v minutách</a:t>
                      </a:r>
                      <a:endParaRPr lang="cs-CZ" sz="17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b="1" dirty="0">
                          <a:latin typeface="Times New Roman"/>
                          <a:ea typeface="Calibri"/>
                        </a:rPr>
                        <a:t>Celková úspora v %</a:t>
                      </a:r>
                      <a:endParaRPr lang="cs-CZ" sz="17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</a:tr>
              <a:tr h="7091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b="1" dirty="0">
                          <a:latin typeface="Times New Roman"/>
                          <a:ea typeface="Calibri"/>
                        </a:rPr>
                        <a:t>Automatizovaná linka a nový zaměstnanec</a:t>
                      </a:r>
                      <a:endParaRPr lang="cs-CZ" sz="17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700" dirty="0" smtClean="0">
                          <a:latin typeface="Times New Roman"/>
                          <a:ea typeface="Calibri"/>
                        </a:rPr>
                        <a:t>577:43</a:t>
                      </a:r>
                      <a:endParaRPr lang="cs-CZ" sz="17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700" dirty="0" smtClean="0">
                          <a:latin typeface="Times New Roman"/>
                          <a:ea typeface="Calibri"/>
                        </a:rPr>
                        <a:t>137:40</a:t>
                      </a:r>
                      <a:endParaRPr lang="cs-CZ" sz="17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700">
                          <a:latin typeface="Times New Roman"/>
                          <a:ea typeface="Calibri"/>
                        </a:rPr>
                        <a:t>76,20 %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700" dirty="0" smtClean="0">
                          <a:latin typeface="Times New Roman"/>
                          <a:ea typeface="Calibri"/>
                        </a:rPr>
                        <a:t>32:30</a:t>
                      </a:r>
                      <a:endParaRPr lang="cs-CZ" sz="17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700" dirty="0">
                          <a:latin typeface="Times New Roman"/>
                          <a:ea typeface="Calibri"/>
                        </a:rPr>
                        <a:t>18,23 %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TextovéPole 10"/>
          <p:cNvSpPr txBox="1"/>
          <p:nvPr/>
        </p:nvSpPr>
        <p:spPr>
          <a:xfrm>
            <a:off x="0" y="6519446"/>
            <a:ext cx="28803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Časy jsou uvedeny ve vteřinách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Graf 11"/>
          <p:cNvGraphicFramePr/>
          <p:nvPr/>
        </p:nvGraphicFramePr>
        <p:xfrm>
          <a:off x="251520" y="2996952"/>
          <a:ext cx="8640960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Graf 12"/>
          <p:cNvGraphicFramePr/>
          <p:nvPr/>
        </p:nvGraphicFramePr>
        <p:xfrm>
          <a:off x="1043608" y="2996952"/>
          <a:ext cx="7056784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2" grpId="0">
        <p:bldAsOne/>
      </p:bldGraphic>
      <p:bldGraphic spid="12" grpId="1">
        <p:bldAsOne/>
      </p:bldGraphic>
      <p:bldGraphic spid="13" grpId="0">
        <p:bldAsOne/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1835696" y="188640"/>
            <a:ext cx="6408712" cy="792088"/>
          </a:xfrm>
          <a:prstGeom prst="rect">
            <a:avLst/>
          </a:prstGeom>
        </p:spPr>
        <p:txBody>
          <a:bodyPr vert="horz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lvl="0" algn="just">
              <a:spcBef>
                <a:spcPct val="0"/>
              </a:spcBef>
            </a:pPr>
            <a:r>
              <a:rPr lang="cs-CZ" sz="3600" b="1" noProof="0" dirty="0" smtClean="0">
                <a:latin typeface="Times New Roman" pitchFamily="18" charset="0"/>
                <a:cs typeface="Times New Roman" pitchFamily="18" charset="0"/>
              </a:rPr>
              <a:t>Optimalizace kritické cesty</a:t>
            </a:r>
            <a:endParaRPr kumimoji="0" lang="cs-CZ" sz="3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3" name="Picture 2" descr="Výsledek obrázku pro Logo všt&amp;ecaron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59632" cy="1272585"/>
          </a:xfrm>
          <a:prstGeom prst="rect">
            <a:avLst/>
          </a:prstGeom>
          <a:noFill/>
        </p:spPr>
      </p:pic>
      <p:pic>
        <p:nvPicPr>
          <p:cNvPr id="5" name="Obrázek 4"/>
          <p:cNvPicPr/>
          <p:nvPr/>
        </p:nvPicPr>
        <p:blipFill>
          <a:blip r:embed="rId3" cstate="print"/>
          <a:srcRect l="2152" t="34483" r="20306" b="10031"/>
          <a:stretch>
            <a:fillRect/>
          </a:stretch>
        </p:blipFill>
        <p:spPr bwMode="auto">
          <a:xfrm>
            <a:off x="539552" y="4149080"/>
            <a:ext cx="7704856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5"/>
          <p:cNvPicPr/>
          <p:nvPr/>
        </p:nvPicPr>
        <p:blipFill>
          <a:blip r:embed="rId4" cstate="print"/>
          <a:srcRect l="2174" t="30877" r="7590" b="10456"/>
          <a:stretch>
            <a:fillRect/>
          </a:stretch>
        </p:blipFill>
        <p:spPr bwMode="auto">
          <a:xfrm>
            <a:off x="539552" y="1484784"/>
            <a:ext cx="7797402" cy="21392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ovéPole 6"/>
          <p:cNvSpPr txBox="1"/>
          <p:nvPr/>
        </p:nvSpPr>
        <p:spPr>
          <a:xfrm>
            <a:off x="2267744" y="3717032"/>
            <a:ext cx="33123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Optimalizovaná kritická cesta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2627784" y="1124744"/>
            <a:ext cx="28803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Původní kritická cesta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Výsledek obrázku pro Logo všt&amp;ecaron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59632" cy="1272585"/>
          </a:xfrm>
          <a:prstGeom prst="rect">
            <a:avLst/>
          </a:prstGeom>
          <a:noFill/>
        </p:spPr>
      </p:pic>
      <p:sp>
        <p:nvSpPr>
          <p:cNvPr id="4" name="Nadpis 1"/>
          <p:cNvSpPr txBox="1">
            <a:spLocks/>
          </p:cNvSpPr>
          <p:nvPr/>
        </p:nvSpPr>
        <p:spPr>
          <a:xfrm>
            <a:off x="1403648" y="692696"/>
            <a:ext cx="6768752" cy="792088"/>
          </a:xfrm>
          <a:prstGeom prst="rect">
            <a:avLst/>
          </a:prstGeom>
        </p:spPr>
        <p:txBody>
          <a:bodyPr vert="horz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lvl="0">
              <a:spcBef>
                <a:spcPct val="0"/>
              </a:spcBef>
            </a:pPr>
            <a:r>
              <a:rPr lang="cs-CZ" sz="3600" b="1" noProof="0" dirty="0" smtClean="0">
                <a:latin typeface="Times New Roman" pitchFamily="18" charset="0"/>
                <a:cs typeface="Times New Roman" pitchFamily="18" charset="0"/>
              </a:rPr>
              <a:t>Návratnost navrhované varianty</a:t>
            </a:r>
            <a:endParaRPr kumimoji="0" lang="cs-CZ" sz="3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251520" y="1988840"/>
          <a:ext cx="8640960" cy="1577340"/>
        </p:xfrm>
        <a:graphic>
          <a:graphicData uri="http://schemas.openxmlformats.org/drawingml/2006/table">
            <a:tbl>
              <a:tblPr/>
              <a:tblGrid>
                <a:gridCol w="1800200"/>
                <a:gridCol w="1800200"/>
                <a:gridCol w="1440160"/>
                <a:gridCol w="1512168"/>
                <a:gridCol w="2088232"/>
              </a:tblGrid>
              <a:tr h="381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latin typeface="Times New Roman"/>
                          <a:ea typeface="Calibri"/>
                        </a:rPr>
                        <a:t>Popis optimalizace</a:t>
                      </a:r>
                      <a:endParaRPr lang="cs-CZ" sz="1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latin typeface="Times New Roman"/>
                          <a:ea typeface="Calibri"/>
                        </a:rPr>
                        <a:t>Náklady spojené s pořízením</a:t>
                      </a:r>
                      <a:endParaRPr lang="cs-CZ" sz="1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latin typeface="Times New Roman"/>
                          <a:ea typeface="Calibri"/>
                        </a:rPr>
                        <a:t>Náklady na provoz roční</a:t>
                      </a:r>
                      <a:endParaRPr lang="cs-CZ" sz="1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latin typeface="Times New Roman"/>
                          <a:ea typeface="Calibri"/>
                        </a:rPr>
                        <a:t>Výnosy</a:t>
                      </a:r>
                      <a:endParaRPr lang="cs-CZ" sz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latin typeface="Times New Roman"/>
                          <a:ea typeface="Calibri"/>
                        </a:rPr>
                        <a:t>Výnosy bez provozních nákladů</a:t>
                      </a:r>
                      <a:endParaRPr lang="cs-CZ" sz="1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latin typeface="Times New Roman"/>
                          <a:ea typeface="Calibri"/>
                        </a:rPr>
                        <a:t>Automatizovaná linka a nový zaměstnanec</a:t>
                      </a:r>
                      <a:endParaRPr lang="cs-CZ" sz="18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 smtClean="0">
                          <a:latin typeface="Times New Roman"/>
                          <a:ea typeface="Calibri"/>
                        </a:rPr>
                        <a:t>5.505.500</a:t>
                      </a:r>
                      <a:r>
                        <a:rPr lang="cs-CZ" sz="1800" baseline="0" dirty="0" smtClean="0">
                          <a:latin typeface="Times New Roman"/>
                          <a:ea typeface="Calibri"/>
                        </a:rPr>
                        <a:t> </a:t>
                      </a:r>
                      <a:r>
                        <a:rPr lang="cs-CZ" sz="1800" dirty="0" smtClean="0">
                          <a:latin typeface="Times New Roman"/>
                          <a:ea typeface="Calibri"/>
                        </a:rPr>
                        <a:t>Kč</a:t>
                      </a:r>
                      <a:endParaRPr lang="cs-CZ" sz="1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 smtClean="0">
                          <a:latin typeface="Times New Roman"/>
                          <a:ea typeface="Calibri"/>
                        </a:rPr>
                        <a:t>531.504</a:t>
                      </a:r>
                      <a:r>
                        <a:rPr lang="cs-CZ" sz="1800" baseline="0" dirty="0" smtClean="0">
                          <a:latin typeface="Times New Roman"/>
                          <a:ea typeface="Calibri"/>
                        </a:rPr>
                        <a:t> </a:t>
                      </a:r>
                      <a:r>
                        <a:rPr lang="cs-CZ" sz="1800" dirty="0" smtClean="0">
                          <a:latin typeface="Times New Roman"/>
                          <a:ea typeface="Calibri"/>
                        </a:rPr>
                        <a:t>Kč</a:t>
                      </a:r>
                      <a:endParaRPr lang="cs-CZ" sz="1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 smtClean="0">
                          <a:latin typeface="Times New Roman"/>
                          <a:ea typeface="Calibri"/>
                        </a:rPr>
                        <a:t>19.540.334</a:t>
                      </a:r>
                      <a:r>
                        <a:rPr lang="cs-CZ" sz="1800" baseline="0" dirty="0" smtClean="0">
                          <a:latin typeface="Times New Roman"/>
                          <a:ea typeface="Calibri"/>
                        </a:rPr>
                        <a:t> Kč</a:t>
                      </a:r>
                      <a:endParaRPr lang="cs-CZ" sz="1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 smtClean="0">
                          <a:latin typeface="Times New Roman"/>
                          <a:ea typeface="Calibri"/>
                        </a:rPr>
                        <a:t>19.008.830</a:t>
                      </a:r>
                      <a:r>
                        <a:rPr lang="cs-CZ" sz="1800" baseline="0" dirty="0" smtClean="0">
                          <a:latin typeface="Times New Roman"/>
                          <a:ea typeface="Calibri"/>
                        </a:rPr>
                        <a:t> </a:t>
                      </a:r>
                      <a:r>
                        <a:rPr lang="cs-CZ" sz="1800" dirty="0" smtClean="0">
                          <a:latin typeface="Times New Roman"/>
                          <a:ea typeface="Calibri"/>
                        </a:rPr>
                        <a:t>Kč</a:t>
                      </a:r>
                      <a:endParaRPr lang="cs-CZ" sz="18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755576" y="4221088"/>
          <a:ext cx="7776864" cy="4320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76864"/>
              </a:tblGrid>
              <a:tr h="4320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kumimoji="0" lang="cs-CZ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ROI = (19.008.830 – 5.505.500 / </a:t>
                      </a:r>
                      <a:r>
                        <a:rPr kumimoji="0" lang="cs-CZ" sz="20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5.505.500</a:t>
                      </a:r>
                      <a:r>
                        <a:rPr kumimoji="0" lang="cs-CZ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 * 100 = 245 %</a:t>
                      </a: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Tabulka 7"/>
          <p:cNvGraphicFramePr>
            <a:graphicFrameLocks noGrp="1"/>
          </p:cNvGraphicFramePr>
          <p:nvPr/>
        </p:nvGraphicFramePr>
        <p:xfrm>
          <a:off x="2051720" y="4581128"/>
          <a:ext cx="6120680" cy="4320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20680"/>
              </a:tblGrid>
              <a:tr h="432048">
                <a:tc>
                  <a:txBody>
                    <a:bodyPr/>
                    <a:lstStyle/>
                    <a:p>
                      <a:r>
                        <a:rPr kumimoji="0" lang="cs-CZ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 = 5.505.500 / 19.008.830 = 0,3</a:t>
                      </a: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19672" y="1844824"/>
            <a:ext cx="6118448" cy="119970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Děkuji Vám za pozornost</a:t>
            </a:r>
            <a:endParaRPr lang="cs-CZ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Výsledek obrázku pro Logo všt&amp;ecaron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59632" cy="127258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Výsledek obrázku pro Logo všt&amp;ecaron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59632" cy="1272585"/>
          </a:xfrm>
          <a:prstGeom prst="rect">
            <a:avLst/>
          </a:prstGeom>
          <a:noFill/>
        </p:spPr>
      </p:pic>
      <p:sp>
        <p:nvSpPr>
          <p:cNvPr id="5" name="Nadpis 1"/>
          <p:cNvSpPr txBox="1">
            <a:spLocks/>
          </p:cNvSpPr>
          <p:nvPr/>
        </p:nvSpPr>
        <p:spPr>
          <a:xfrm>
            <a:off x="1475656" y="548680"/>
            <a:ext cx="5796929" cy="1080120"/>
          </a:xfrm>
          <a:prstGeom prst="rect">
            <a:avLst/>
          </a:prstGeom>
        </p:spPr>
        <p:txBody>
          <a:bodyPr vert="horz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600" b="1" noProof="0" dirty="0" smtClean="0">
                <a:latin typeface="Times New Roman" pitchFamily="18" charset="0"/>
                <a:ea typeface="+mj-ea"/>
                <a:cs typeface="Times New Roman" pitchFamily="18" charset="0"/>
              </a:rPr>
              <a:t>Doplňující dotazy vedoucího</a:t>
            </a:r>
            <a:endParaRPr kumimoji="0" lang="cs-CZ" sz="3600" b="1" i="0" u="none" strike="noStrike" kern="1200" cap="none" spc="0" normalizeH="0" baseline="0" noProof="0" dirty="0">
              <a:ln>
                <a:noFill/>
              </a:ln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Podnadpis 2"/>
          <p:cNvSpPr>
            <a:spLocks noGrp="1"/>
          </p:cNvSpPr>
          <p:nvPr>
            <p:ph type="subTitle" idx="1"/>
          </p:nvPr>
        </p:nvSpPr>
        <p:spPr>
          <a:xfrm>
            <a:off x="1259632" y="2060848"/>
            <a:ext cx="6408712" cy="2016224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cs-CZ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Jaký je rozdíl mezi metodou CPM a PERT, v kontextu práce?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763688" y="2204864"/>
            <a:ext cx="4680520" cy="1199704"/>
          </a:xfrm>
        </p:spPr>
        <p:txBody>
          <a:bodyPr/>
          <a:lstStyle/>
          <a:p>
            <a:r>
              <a:rPr lang="cs-CZ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Bude vaše DP aplikována?</a:t>
            </a:r>
          </a:p>
          <a:p>
            <a:endParaRPr lang="cs-CZ" dirty="0"/>
          </a:p>
        </p:txBody>
      </p:sp>
      <p:pic>
        <p:nvPicPr>
          <p:cNvPr id="4" name="Picture 2" descr="Výsledek obrázku pro Logo všt&amp;ecaron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59632" cy="1272585"/>
          </a:xfrm>
          <a:prstGeom prst="rect">
            <a:avLst/>
          </a:prstGeom>
          <a:noFill/>
        </p:spPr>
      </p:pic>
      <p:sp>
        <p:nvSpPr>
          <p:cNvPr id="5" name="Obdélník 4"/>
          <p:cNvSpPr/>
          <p:nvPr/>
        </p:nvSpPr>
        <p:spPr>
          <a:xfrm>
            <a:off x="1547664" y="692696"/>
            <a:ext cx="62646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cs-CZ" sz="3600" b="1" dirty="0">
                <a:latin typeface="Times New Roman" pitchFamily="18" charset="0"/>
                <a:cs typeface="Times New Roman" pitchFamily="18" charset="0"/>
              </a:rPr>
              <a:t>Doplňující dotazy </a:t>
            </a:r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vedoucího</a:t>
            </a:r>
            <a:endParaRPr lang="cs-CZ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Výsledek obrázku pro Logo všt&amp;ecaron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59632" cy="1272585"/>
          </a:xfrm>
          <a:prstGeom prst="rect">
            <a:avLst/>
          </a:prstGeom>
          <a:noFill/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1475656" y="548680"/>
            <a:ext cx="5796929" cy="792088"/>
          </a:xfrm>
          <a:prstGeom prst="rect">
            <a:avLst/>
          </a:prstGeom>
        </p:spPr>
        <p:txBody>
          <a:bodyPr vert="horz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lvl="0">
              <a:spcBef>
                <a:spcPct val="0"/>
              </a:spcBef>
              <a:defRPr/>
            </a:pPr>
            <a:r>
              <a:rPr lang="cs-CZ" sz="3600" b="1" dirty="0">
                <a:latin typeface="Times New Roman" pitchFamily="18" charset="0"/>
                <a:cs typeface="Times New Roman" pitchFamily="18" charset="0"/>
              </a:rPr>
              <a:t>Doplňující dotazy </a:t>
            </a:r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oponenta</a:t>
            </a:r>
            <a:endParaRPr lang="cs-CZ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1043608" y="2060848"/>
            <a:ext cx="7056784" cy="1307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Uveďte Váš názor na </a:t>
            </a:r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optimalizáciu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logistických </a:t>
            </a:r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procesov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v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nadnárodnej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spoločnosti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Výsledek obrázku pro Logo všt&amp;ecaron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59632" cy="1272585"/>
          </a:xfrm>
          <a:prstGeom prst="rect">
            <a:avLst/>
          </a:prstGeom>
          <a:noFill/>
        </p:spPr>
      </p:pic>
      <p:sp>
        <p:nvSpPr>
          <p:cNvPr id="6" name="TextovéPole 5"/>
          <p:cNvSpPr txBox="1"/>
          <p:nvPr/>
        </p:nvSpPr>
        <p:spPr>
          <a:xfrm>
            <a:off x="899592" y="1844824"/>
            <a:ext cx="72008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  <a:p>
            <a:pPr algn="just">
              <a:lnSpc>
                <a:spcPct val="150000"/>
              </a:lnSpc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Cílem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diplomové práce je provést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analýzu logistického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systému společnosti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Cooper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-Standard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Automotive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Česká republika s.r.o.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a na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základě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této analýzy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navrhnout optimalizaci výrobního procesu.</a:t>
            </a:r>
          </a:p>
          <a:p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2267744" y="980728"/>
            <a:ext cx="43924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Cíl diplomové práce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1907704" y="332656"/>
            <a:ext cx="4606280" cy="956319"/>
          </a:xfrm>
        </p:spPr>
        <p:txBody>
          <a:bodyPr>
            <a:normAutofit/>
          </a:bodyPr>
          <a:lstStyle/>
          <a:p>
            <a:pPr algn="l"/>
            <a:r>
              <a:rPr lang="cs-CZ" sz="36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Použité metody</a:t>
            </a:r>
            <a:endParaRPr lang="cs-CZ" sz="36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type="subTitle" idx="1"/>
          </p:nvPr>
        </p:nvSpPr>
        <p:spPr>
          <a:xfrm>
            <a:off x="685800" y="1700808"/>
            <a:ext cx="7772400" cy="3110503"/>
          </a:xfrm>
        </p:spPr>
        <p:txBody>
          <a:bodyPr>
            <a:normAutofit/>
          </a:bodyPr>
          <a:lstStyle/>
          <a:p>
            <a:pPr algn="l">
              <a:buFont typeface="Wingdings" pitchFamily="2" charset="2"/>
              <a:buChar char="Ø"/>
            </a:pPr>
            <a:r>
              <a:rPr lang="cs-C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Analýza dokumentů</a:t>
            </a:r>
          </a:p>
          <a:p>
            <a:pPr algn="l">
              <a:buFont typeface="Wingdings" pitchFamily="2" charset="2"/>
              <a:buChar char="Ø"/>
            </a:pPr>
            <a:r>
              <a:rPr lang="cs-C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Metoda pozorování</a:t>
            </a:r>
          </a:p>
          <a:p>
            <a:pPr algn="l">
              <a:buFont typeface="Wingdings" pitchFamily="2" charset="2"/>
              <a:buChar char="Ø"/>
            </a:pPr>
            <a:r>
              <a:rPr lang="cs-C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Metoda rozhovorů </a:t>
            </a:r>
          </a:p>
          <a:p>
            <a:pPr algn="l">
              <a:buFont typeface="Wingdings" pitchFamily="2" charset="2"/>
              <a:buChar char="Ø"/>
            </a:pPr>
            <a:r>
              <a:rPr lang="cs-C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Metoda měření</a:t>
            </a:r>
          </a:p>
          <a:p>
            <a:pPr algn="l"/>
            <a:endParaRPr lang="cs-CZ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Wingdings" pitchFamily="2" charset="2"/>
              <a:buChar char="Ø"/>
            </a:pPr>
            <a:r>
              <a:rPr lang="cs-C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Analýza síťových grafů – Metoda CPM</a:t>
            </a:r>
          </a:p>
          <a:p>
            <a:pPr lvl="1" algn="l">
              <a:buFont typeface="Courier New" pitchFamily="49" charset="0"/>
              <a:buChar char="o"/>
            </a:pPr>
            <a:r>
              <a:rPr lang="cs-C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	Microsoft Project Professional </a:t>
            </a:r>
            <a:endParaRPr lang="cs-CZ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Výsledek obrázku pro Logo všt&amp;ecaron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59632" cy="127258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303463" y="404813"/>
            <a:ext cx="5076849" cy="739775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Představení společnosti</a:t>
            </a:r>
            <a:endParaRPr lang="cs-CZ" sz="36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Výsledek obrázku pro Logo všt&amp;ecaron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59632" cy="1272585"/>
          </a:xfrm>
          <a:prstGeom prst="rect">
            <a:avLst/>
          </a:prstGeom>
          <a:noFill/>
        </p:spPr>
      </p:pic>
      <p:pic>
        <p:nvPicPr>
          <p:cNvPr id="5" name="Obrázek 4" descr="http://www.volejbalzr.cz/media/content-images/news/4895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7904" y="4941168"/>
            <a:ext cx="5112568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ovéPole 5"/>
          <p:cNvSpPr txBox="1"/>
          <p:nvPr/>
        </p:nvSpPr>
        <p:spPr>
          <a:xfrm>
            <a:off x="683568" y="1412776"/>
            <a:ext cx="770485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Název: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Cooper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‑Standard </a:t>
            </a:r>
          </a:p>
          <a:p>
            <a:pPr algn="just">
              <a:lnSpc>
                <a:spcPct val="150000"/>
              </a:lnSpc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Založení společnosti:	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	1960</a:t>
            </a:r>
          </a:p>
          <a:p>
            <a:pPr algn="just">
              <a:lnSpc>
                <a:spcPct val="150000"/>
              </a:lnSpc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Sídlo: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				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Novi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, Michigan,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USA </a:t>
            </a:r>
          </a:p>
          <a:p>
            <a:pPr algn="just">
              <a:lnSpc>
                <a:spcPct val="150000"/>
              </a:lnSpc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Pobočky: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			90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poboček v 19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státech</a:t>
            </a:r>
          </a:p>
          <a:p>
            <a:pPr lvl="0">
              <a:lnSpc>
                <a:spcPct val="150000"/>
              </a:lnSpc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Divize:	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			Severní Amerika</a:t>
            </a:r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50000"/>
              </a:lnSpc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			Mezinárodní</a:t>
            </a:r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cs-CZ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cs-CZ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755576" y="1484784"/>
            <a:ext cx="8132440" cy="396044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Pobočka v ČR: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Cooper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‑Standard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Automotive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Česká 				republika s.r.o.</a:t>
            </a:r>
          </a:p>
          <a:p>
            <a:pPr algn="just">
              <a:lnSpc>
                <a:spcPct val="150000"/>
              </a:lnSpc>
              <a:buNone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Založení pobočky: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	6. listopadu 1998</a:t>
            </a:r>
          </a:p>
          <a:p>
            <a:pPr algn="just">
              <a:lnSpc>
                <a:spcPct val="150000"/>
              </a:lnSpc>
              <a:buNone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Sídlo pobočky: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Jamská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33, 591 01 Žďár nad Sázavou</a:t>
            </a:r>
          </a:p>
          <a:p>
            <a:pPr algn="just">
              <a:lnSpc>
                <a:spcPct val="150000"/>
              </a:lnSpc>
              <a:buNone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Zaměstnanci: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	993</a:t>
            </a:r>
          </a:p>
          <a:p>
            <a:pPr algn="just">
              <a:lnSpc>
                <a:spcPct val="150000"/>
              </a:lnSpc>
              <a:buNone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Rozloha: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		20.000 m²</a:t>
            </a:r>
          </a:p>
          <a:p>
            <a:pPr algn="just">
              <a:lnSpc>
                <a:spcPct val="150000"/>
              </a:lnSpc>
              <a:buNone/>
            </a:pPr>
            <a:endParaRPr lang="cs-CZ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sz="2400" dirty="0"/>
          </a:p>
        </p:txBody>
      </p:sp>
      <p:pic>
        <p:nvPicPr>
          <p:cNvPr id="4" name="Picture 2" descr="Výsledek obrázku pro Logo všt&amp;ecaron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59632" cy="1272585"/>
          </a:xfrm>
          <a:prstGeom prst="rect">
            <a:avLst/>
          </a:prstGeom>
          <a:noFill/>
        </p:spPr>
      </p:pic>
      <p:pic>
        <p:nvPicPr>
          <p:cNvPr id="6" name="Obrázek 5" descr="http://www.volejbalzr.cz/media/content-images/news/4895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9912" y="4941168"/>
            <a:ext cx="5112568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2303463" y="404813"/>
            <a:ext cx="5076849" cy="739775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Představení společnosti</a:t>
            </a:r>
            <a:endParaRPr kumimoji="0" lang="cs-CZ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9552" y="1268760"/>
            <a:ext cx="8208912" cy="1944216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cs-C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Mezi hlavní výrobní produkty patří plastová a pryžová těsnění, brzdové a palivové potrubí, hadice pro přenos kapalin a </a:t>
            </a:r>
            <a:r>
              <a:rPr lang="cs-CZ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antivibrační</a:t>
            </a:r>
            <a:r>
              <a:rPr lang="cs-C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systémy, posilovače brzd atd.. </a:t>
            </a:r>
          </a:p>
        </p:txBody>
      </p:sp>
      <p:pic>
        <p:nvPicPr>
          <p:cNvPr id="4" name="Picture 2" descr="Výsledek obrázku pro Logo všt&amp;ecaron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59632" cy="1272585"/>
          </a:xfrm>
          <a:prstGeom prst="rect">
            <a:avLst/>
          </a:prstGeom>
          <a:noFill/>
        </p:spPr>
      </p:pic>
      <p:sp>
        <p:nvSpPr>
          <p:cNvPr id="5" name="Nadpis 1"/>
          <p:cNvSpPr txBox="1">
            <a:spLocks/>
          </p:cNvSpPr>
          <p:nvPr/>
        </p:nvSpPr>
        <p:spPr>
          <a:xfrm>
            <a:off x="2303463" y="404813"/>
            <a:ext cx="5076849" cy="739775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6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Produktové </a:t>
            </a:r>
            <a:r>
              <a:rPr lang="cs-CZ" sz="36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portfólio</a:t>
            </a:r>
            <a:endParaRPr kumimoji="0" lang="cs-CZ" sz="3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2411760" y="3140968"/>
            <a:ext cx="5076849" cy="792088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3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7" name="Podnadpis 2"/>
          <p:cNvSpPr txBox="1">
            <a:spLocks/>
          </p:cNvSpPr>
          <p:nvPr/>
        </p:nvSpPr>
        <p:spPr>
          <a:xfrm>
            <a:off x="539552" y="3789040"/>
            <a:ext cx="8208912" cy="1368152"/>
          </a:xfrm>
          <a:prstGeom prst="rect">
            <a:avLst/>
          </a:prstGeom>
        </p:spPr>
        <p:txBody>
          <a:bodyPr vert="horz" lIns="45720" rIns="45720">
            <a:normAutofit/>
          </a:bodyPr>
          <a:lstStyle/>
          <a:p>
            <a:pPr marL="0" marR="64008" lvl="0" indent="0" algn="just" defTabSz="914400" rtl="0" eaLnBrk="1" fontAlgn="auto" latinLnBrk="0" hangingPunct="1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Porsche, </a:t>
            </a:r>
            <a:r>
              <a:rPr kumimoji="0" lang="cs-CZ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Land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cs-CZ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Rover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, </a:t>
            </a:r>
            <a:r>
              <a:rPr kumimoji="0" lang="cs-CZ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Jaguar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cs-CZ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Audi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, BMW, </a:t>
            </a:r>
            <a:r>
              <a:rPr kumimoji="0" lang="cs-CZ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Opel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, Ford, Renault, </a:t>
            </a:r>
            <a:r>
              <a:rPr kumimoji="0" lang="cs-CZ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Mercedes, Škoda </a:t>
            </a: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Výsledek obrázku pro Logo všt&amp;ecaron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59632" cy="1272585"/>
          </a:xfrm>
          <a:prstGeom prst="rect">
            <a:avLst/>
          </a:prstGeom>
          <a:noFill/>
        </p:spPr>
      </p:pic>
      <p:sp>
        <p:nvSpPr>
          <p:cNvPr id="5" name="Nadpis 1"/>
          <p:cNvSpPr txBox="1">
            <a:spLocks/>
          </p:cNvSpPr>
          <p:nvPr/>
        </p:nvSpPr>
        <p:spPr>
          <a:xfrm>
            <a:off x="1403648" y="548680"/>
            <a:ext cx="6984776" cy="792088"/>
          </a:xfrm>
          <a:prstGeom prst="rect">
            <a:avLst/>
          </a:prstGeom>
        </p:spPr>
        <p:txBody>
          <a:bodyPr vert="horz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600" b="1" noProof="0" dirty="0" smtClean="0">
                <a:latin typeface="Times New Roman" pitchFamily="18" charset="0"/>
                <a:ea typeface="+mj-ea"/>
                <a:cs typeface="Times New Roman" pitchFamily="18" charset="0"/>
              </a:rPr>
              <a:t>Optimalizace výrobního procesu</a:t>
            </a:r>
            <a:endParaRPr kumimoji="0" lang="cs-CZ" sz="3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Podnadpis 2"/>
          <p:cNvSpPr>
            <a:spLocks noGrp="1"/>
          </p:cNvSpPr>
          <p:nvPr>
            <p:ph type="subTitle" idx="4294967295"/>
          </p:nvPr>
        </p:nvSpPr>
        <p:spPr>
          <a:xfrm>
            <a:off x="0" y="1700213"/>
            <a:ext cx="6985000" cy="2376487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cs-CZ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Brzdové a palivové vedení pro osobní automobil typu Ford </a:t>
            </a:r>
            <a:r>
              <a:rPr lang="cs-CZ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Fiesta</a:t>
            </a:r>
            <a:r>
              <a:rPr lang="cs-CZ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 litrovým tříválcem 1.0 </a:t>
            </a:r>
            <a:r>
              <a:rPr lang="cs-CZ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EcoBoost</a:t>
            </a:r>
            <a:r>
              <a:rPr lang="cs-CZ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cs-CZ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 descr="Fotogalerie Ford Fiesta 1.0 EcoBoost PowerShift (2014)"/>
          <p:cNvPicPr/>
          <p:nvPr/>
        </p:nvPicPr>
        <p:blipFill>
          <a:blip r:embed="rId3" cstate="print"/>
          <a:srcRect l="28201" t="20697" r="14879" b="17453"/>
          <a:stretch>
            <a:fillRect/>
          </a:stretch>
        </p:blipFill>
        <p:spPr bwMode="auto">
          <a:xfrm>
            <a:off x="4788024" y="3573016"/>
            <a:ext cx="4176464" cy="3093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 1"/>
          <p:cNvGraphicFramePr/>
          <p:nvPr/>
        </p:nvGraphicFramePr>
        <p:xfrm>
          <a:off x="179512" y="908720"/>
          <a:ext cx="8640960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Nadpis 1"/>
          <p:cNvSpPr txBox="1">
            <a:spLocks/>
          </p:cNvSpPr>
          <p:nvPr/>
        </p:nvSpPr>
        <p:spPr>
          <a:xfrm>
            <a:off x="899592" y="260648"/>
            <a:ext cx="7128792" cy="792088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lvl="0">
              <a:spcBef>
                <a:spcPct val="0"/>
              </a:spcBef>
              <a:defRPr/>
            </a:pPr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Optimalizace výrobního procesu</a:t>
            </a:r>
            <a:endParaRPr lang="cs-CZ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6263680" y="6519446"/>
            <a:ext cx="28803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Časy jsou uvedeny ve vteřinách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>
          <a:xfrm>
            <a:off x="1259632" y="332656"/>
            <a:ext cx="7200800" cy="648072"/>
          </a:xfrm>
          <a:prstGeom prst="rect">
            <a:avLst/>
          </a:prstGeom>
        </p:spPr>
        <p:txBody>
          <a:bodyPr vert="horz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6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Nalezení kritické cesty</a:t>
            </a:r>
            <a:endParaRPr kumimoji="0" lang="cs-CZ" sz="3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11" name="Picture 2" descr="Výsledek obrázku pro Logo všt&amp;ecaron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59632" cy="1272585"/>
          </a:xfrm>
          <a:prstGeom prst="rect">
            <a:avLst/>
          </a:prstGeom>
          <a:noFill/>
        </p:spPr>
      </p:pic>
      <p:graphicFrame>
        <p:nvGraphicFramePr>
          <p:cNvPr id="7" name="Graf 6"/>
          <p:cNvGraphicFramePr/>
          <p:nvPr/>
        </p:nvGraphicFramePr>
        <p:xfrm>
          <a:off x="179512" y="1340768"/>
          <a:ext cx="8640960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ovéPole 7"/>
          <p:cNvSpPr txBox="1"/>
          <p:nvPr/>
        </p:nvSpPr>
        <p:spPr>
          <a:xfrm>
            <a:off x="6263680" y="6519446"/>
            <a:ext cx="28803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Časy jsou uvedeny ve vteřinách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Vlastní 15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E6CDD3"/>
      </a:accent1>
      <a:accent2>
        <a:srgbClr val="E6CCD2"/>
      </a:accent2>
      <a:accent3>
        <a:srgbClr val="FBE3E4"/>
      </a:accent3>
      <a:accent4>
        <a:srgbClr val="A3171E"/>
      </a:accent4>
      <a:accent5>
        <a:srgbClr val="EE8D92"/>
      </a:accent5>
      <a:accent6>
        <a:srgbClr val="E6CCD2"/>
      </a:accent6>
      <a:hlink>
        <a:srgbClr val="F3ACAF"/>
      </a:hlink>
      <a:folHlink>
        <a:srgbClr val="2E161B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549</TotalTime>
  <Words>397</Words>
  <Application>Microsoft Office PowerPoint</Application>
  <PresentationFormat>Předvádění na obrazovce (4:3)</PresentationFormat>
  <Paragraphs>134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Shluk</vt:lpstr>
      <vt:lpstr>Optimalizace logistických procesů  ve společnosti Cooper-Standard Automotive Česká republika s.r.o. </vt:lpstr>
      <vt:lpstr>Snímek 2</vt:lpstr>
      <vt:lpstr>Použité metody</vt:lpstr>
      <vt:lpstr>Představení společnosti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  <vt:lpstr>Snímek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TOSHIBA</dc:creator>
  <cp:lastModifiedBy>TOSHIBA</cp:lastModifiedBy>
  <cp:revision>98</cp:revision>
  <dcterms:created xsi:type="dcterms:W3CDTF">2017-06-11T20:30:22Z</dcterms:created>
  <dcterms:modified xsi:type="dcterms:W3CDTF">2017-06-14T20:06:09Z</dcterms:modified>
</cp:coreProperties>
</file>