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8A47"/>
    <a:srgbClr val="A29F9C"/>
    <a:srgbClr val="D4B3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title>
      <c:layout/>
      <c:txPr>
        <a:bodyPr/>
        <a:lstStyle/>
        <a:p>
          <a:pPr>
            <a:defRPr sz="2000"/>
          </a:pPr>
          <a:endParaRPr lang="cs-CZ"/>
        </a:p>
      </c:txPr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Pojistné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List1!$A$2:$A$6</c:f>
              <c:strCache>
                <c:ptCount val="5"/>
                <c:pt idx="0">
                  <c:v>Povinné ručení - flotila</c:v>
                </c:pt>
                <c:pt idx="1">
                  <c:v>Havarijní pojištění - flotila</c:v>
                </c:pt>
                <c:pt idx="2">
                  <c:v>Pojištění odpovědnosti silničního dopravce</c:v>
                </c:pt>
                <c:pt idx="3">
                  <c:v>Pojištění odpovědnnosti z výkonu povolání</c:v>
                </c:pt>
                <c:pt idx="4">
                  <c:v>Povinné ručení a havarijní - samostatné smlouvy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1347936</c:v>
                </c:pt>
                <c:pt idx="1">
                  <c:v>777204</c:v>
                </c:pt>
                <c:pt idx="2">
                  <c:v>51810</c:v>
                </c:pt>
                <c:pt idx="3">
                  <c:v>90440</c:v>
                </c:pt>
                <c:pt idx="4">
                  <c:v>363863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cs-CZ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38DCC-F464-4AC0-B2E9-80345F8D3F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07F8D23-940A-4B89-8DC8-53B7C59AD522}">
      <dgm:prSet phldrT="[Text]"/>
      <dgm:spPr>
        <a:solidFill>
          <a:srgbClr val="D4B326"/>
        </a:solidFill>
      </dgm:spPr>
      <dgm:t>
        <a:bodyPr/>
        <a:lstStyle/>
        <a:p>
          <a:r>
            <a:rPr lang="cs-CZ" dirty="0" smtClean="0"/>
            <a:t>1. místo </a:t>
          </a:r>
        </a:p>
        <a:p>
          <a:r>
            <a:rPr lang="cs-CZ" dirty="0" smtClean="0"/>
            <a:t>Česká pojišťovna </a:t>
          </a:r>
          <a:endParaRPr lang="cs-CZ" dirty="0"/>
        </a:p>
      </dgm:t>
    </dgm:pt>
    <dgm:pt modelId="{0E4C9D25-543A-45AC-A4CE-CF25DE59C757}" type="parTrans" cxnId="{33782067-4979-4107-A9EA-211A0FF9A50B}">
      <dgm:prSet/>
      <dgm:spPr/>
      <dgm:t>
        <a:bodyPr/>
        <a:lstStyle/>
        <a:p>
          <a:endParaRPr lang="cs-CZ"/>
        </a:p>
      </dgm:t>
    </dgm:pt>
    <dgm:pt modelId="{702EB337-D240-44AA-BF31-13EC6D6DB0D2}" type="sibTrans" cxnId="{33782067-4979-4107-A9EA-211A0FF9A50B}">
      <dgm:prSet/>
      <dgm:spPr/>
      <dgm:t>
        <a:bodyPr/>
        <a:lstStyle/>
        <a:p>
          <a:endParaRPr lang="cs-CZ"/>
        </a:p>
      </dgm:t>
    </dgm:pt>
    <dgm:pt modelId="{1B0220C7-4896-4846-A372-E9692659FF5C}">
      <dgm:prSet phldrT="[Text]"/>
      <dgm:spPr>
        <a:solidFill>
          <a:srgbClr val="A29F9C"/>
        </a:solidFill>
      </dgm:spPr>
      <dgm:t>
        <a:bodyPr/>
        <a:lstStyle/>
        <a:p>
          <a:r>
            <a:rPr lang="cs-CZ" dirty="0" smtClean="0"/>
            <a:t>2. místo </a:t>
          </a:r>
        </a:p>
        <a:p>
          <a:r>
            <a:rPr lang="cs-CZ" dirty="0" smtClean="0"/>
            <a:t>Kooperativa pojišťovna </a:t>
          </a:r>
          <a:endParaRPr lang="cs-CZ" dirty="0"/>
        </a:p>
      </dgm:t>
    </dgm:pt>
    <dgm:pt modelId="{530B66C6-CACB-44E0-89E7-94845993EDFF}" type="parTrans" cxnId="{3B876E49-AD86-4A54-860B-648F77F5F294}">
      <dgm:prSet/>
      <dgm:spPr/>
      <dgm:t>
        <a:bodyPr/>
        <a:lstStyle/>
        <a:p>
          <a:endParaRPr lang="cs-CZ"/>
        </a:p>
      </dgm:t>
    </dgm:pt>
    <dgm:pt modelId="{D75923A0-F8E5-49C5-BEE9-C02DAB41D7AD}" type="sibTrans" cxnId="{3B876E49-AD86-4A54-860B-648F77F5F294}">
      <dgm:prSet/>
      <dgm:spPr/>
      <dgm:t>
        <a:bodyPr/>
        <a:lstStyle/>
        <a:p>
          <a:endParaRPr lang="cs-CZ"/>
        </a:p>
      </dgm:t>
    </dgm:pt>
    <dgm:pt modelId="{7A78DA0E-56D3-411C-947D-F86305600135}">
      <dgm:prSet phldrT="[Text]"/>
      <dgm:spPr>
        <a:solidFill>
          <a:srgbClr val="CD8A47"/>
        </a:solidFill>
      </dgm:spPr>
      <dgm:t>
        <a:bodyPr/>
        <a:lstStyle/>
        <a:p>
          <a:r>
            <a:rPr lang="cs-CZ" dirty="0" smtClean="0"/>
            <a:t>3. místo </a:t>
          </a:r>
        </a:p>
        <a:p>
          <a:r>
            <a:rPr lang="cs-CZ" dirty="0" err="1" smtClean="0"/>
            <a:t>Generali</a:t>
          </a:r>
          <a:r>
            <a:rPr lang="cs-CZ" dirty="0" smtClean="0"/>
            <a:t> pojišťovna </a:t>
          </a:r>
          <a:endParaRPr lang="cs-CZ" dirty="0"/>
        </a:p>
      </dgm:t>
    </dgm:pt>
    <dgm:pt modelId="{711A8BF3-F2A4-41DA-9210-5E958BEBA717}" type="parTrans" cxnId="{C696A30C-EFF5-45AF-A04D-8AE06FBBFDFF}">
      <dgm:prSet/>
      <dgm:spPr/>
      <dgm:t>
        <a:bodyPr/>
        <a:lstStyle/>
        <a:p>
          <a:endParaRPr lang="cs-CZ"/>
        </a:p>
      </dgm:t>
    </dgm:pt>
    <dgm:pt modelId="{061FA4DA-66CE-4614-A24D-EF76641813BB}" type="sibTrans" cxnId="{C696A30C-EFF5-45AF-A04D-8AE06FBBFDFF}">
      <dgm:prSet/>
      <dgm:spPr/>
      <dgm:t>
        <a:bodyPr/>
        <a:lstStyle/>
        <a:p>
          <a:endParaRPr lang="cs-CZ"/>
        </a:p>
      </dgm:t>
    </dgm:pt>
    <dgm:pt modelId="{19F9AA4A-FEFC-4B83-99BF-DA9292300CC3}" type="pres">
      <dgm:prSet presAssocID="{75538DCC-F464-4AC0-B2E9-80345F8D3F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9792990-F65D-4DD3-8419-B78BAC7BDD72}" type="pres">
      <dgm:prSet presAssocID="{807F8D23-940A-4B89-8DC8-53B7C59AD522}" presName="node" presStyleLbl="node1" presStyleIdx="0" presStyleCnt="3" custScaleX="13837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843EA1-96E4-45D4-8FB5-0C449155D640}" type="pres">
      <dgm:prSet presAssocID="{702EB337-D240-44AA-BF31-13EC6D6DB0D2}" presName="sibTrans" presStyleCnt="0"/>
      <dgm:spPr/>
    </dgm:pt>
    <dgm:pt modelId="{91311ADA-7A4F-4ADF-BD47-B7C16410B944}" type="pres">
      <dgm:prSet presAssocID="{1B0220C7-4896-4846-A372-E9692659FF5C}" presName="node" presStyleLbl="node1" presStyleIdx="1" presStyleCnt="3" custScaleX="1333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FDA06D-B752-4010-B34A-20FBCF82B5A1}" type="pres">
      <dgm:prSet presAssocID="{D75923A0-F8E5-49C5-BEE9-C02DAB41D7AD}" presName="sibTrans" presStyleCnt="0"/>
      <dgm:spPr/>
    </dgm:pt>
    <dgm:pt modelId="{C87598EB-91A0-4B85-880F-CC96232683D7}" type="pres">
      <dgm:prSet presAssocID="{7A78DA0E-56D3-411C-947D-F86305600135}" presName="node" presStyleLbl="node1" presStyleIdx="2" presStyleCnt="3" custScaleX="1289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D4E0E71-50D3-4ED7-8067-BBB8F56863A9}" type="presOf" srcId="{1B0220C7-4896-4846-A372-E9692659FF5C}" destId="{91311ADA-7A4F-4ADF-BD47-B7C16410B944}" srcOrd="0" destOrd="0" presId="urn:microsoft.com/office/officeart/2005/8/layout/default"/>
    <dgm:cxn modelId="{89196F8E-33CC-413B-836D-C669ACC4CFF5}" type="presOf" srcId="{807F8D23-940A-4B89-8DC8-53B7C59AD522}" destId="{29792990-F65D-4DD3-8419-B78BAC7BDD72}" srcOrd="0" destOrd="0" presId="urn:microsoft.com/office/officeart/2005/8/layout/default"/>
    <dgm:cxn modelId="{1FCDA1F6-A638-40FC-B002-BAFA55BC7658}" type="presOf" srcId="{75538DCC-F464-4AC0-B2E9-80345F8D3FE2}" destId="{19F9AA4A-FEFC-4B83-99BF-DA9292300CC3}" srcOrd="0" destOrd="0" presId="urn:microsoft.com/office/officeart/2005/8/layout/default"/>
    <dgm:cxn modelId="{33782067-4979-4107-A9EA-211A0FF9A50B}" srcId="{75538DCC-F464-4AC0-B2E9-80345F8D3FE2}" destId="{807F8D23-940A-4B89-8DC8-53B7C59AD522}" srcOrd="0" destOrd="0" parTransId="{0E4C9D25-543A-45AC-A4CE-CF25DE59C757}" sibTransId="{702EB337-D240-44AA-BF31-13EC6D6DB0D2}"/>
    <dgm:cxn modelId="{DD938E48-836E-4B42-AB03-92E507B2F4F8}" type="presOf" srcId="{7A78DA0E-56D3-411C-947D-F86305600135}" destId="{C87598EB-91A0-4B85-880F-CC96232683D7}" srcOrd="0" destOrd="0" presId="urn:microsoft.com/office/officeart/2005/8/layout/default"/>
    <dgm:cxn modelId="{3B876E49-AD86-4A54-860B-648F77F5F294}" srcId="{75538DCC-F464-4AC0-B2E9-80345F8D3FE2}" destId="{1B0220C7-4896-4846-A372-E9692659FF5C}" srcOrd="1" destOrd="0" parTransId="{530B66C6-CACB-44E0-89E7-94845993EDFF}" sibTransId="{D75923A0-F8E5-49C5-BEE9-C02DAB41D7AD}"/>
    <dgm:cxn modelId="{C696A30C-EFF5-45AF-A04D-8AE06FBBFDFF}" srcId="{75538DCC-F464-4AC0-B2E9-80345F8D3FE2}" destId="{7A78DA0E-56D3-411C-947D-F86305600135}" srcOrd="2" destOrd="0" parTransId="{711A8BF3-F2A4-41DA-9210-5E958BEBA717}" sibTransId="{061FA4DA-66CE-4614-A24D-EF76641813BB}"/>
    <dgm:cxn modelId="{B2F9ABE3-8589-4819-9080-3BD0A6F87995}" type="presParOf" srcId="{19F9AA4A-FEFC-4B83-99BF-DA9292300CC3}" destId="{29792990-F65D-4DD3-8419-B78BAC7BDD72}" srcOrd="0" destOrd="0" presId="urn:microsoft.com/office/officeart/2005/8/layout/default"/>
    <dgm:cxn modelId="{0097F5CF-B839-44B3-96DB-452B9AA53577}" type="presParOf" srcId="{19F9AA4A-FEFC-4B83-99BF-DA9292300CC3}" destId="{CF843EA1-96E4-45D4-8FB5-0C449155D640}" srcOrd="1" destOrd="0" presId="urn:microsoft.com/office/officeart/2005/8/layout/default"/>
    <dgm:cxn modelId="{6D28DC45-BD64-4015-9388-145AC1CE3DA1}" type="presParOf" srcId="{19F9AA4A-FEFC-4B83-99BF-DA9292300CC3}" destId="{91311ADA-7A4F-4ADF-BD47-B7C16410B944}" srcOrd="2" destOrd="0" presId="urn:microsoft.com/office/officeart/2005/8/layout/default"/>
    <dgm:cxn modelId="{09A969DF-C8EA-42E1-9C8A-1210B8ACA504}" type="presParOf" srcId="{19F9AA4A-FEFC-4B83-99BF-DA9292300CC3}" destId="{F9FDA06D-B752-4010-B34A-20FBCF82B5A1}" srcOrd="3" destOrd="0" presId="urn:microsoft.com/office/officeart/2005/8/layout/default"/>
    <dgm:cxn modelId="{D5E7E5B7-5939-4D52-8226-5972ABBE0063}" type="presParOf" srcId="{19F9AA4A-FEFC-4B83-99BF-DA9292300CC3}" destId="{C87598EB-91A0-4B85-880F-CC96232683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792990-F65D-4DD3-8419-B78BAC7BDD72}">
      <dsp:nvSpPr>
        <dsp:cNvPr id="0" name=""/>
        <dsp:cNvSpPr/>
      </dsp:nvSpPr>
      <dsp:spPr>
        <a:xfrm>
          <a:off x="1824156" y="426056"/>
          <a:ext cx="3768510" cy="1634019"/>
        </a:xfrm>
        <a:prstGeom prst="rect">
          <a:avLst/>
        </a:prstGeom>
        <a:solidFill>
          <a:srgbClr val="D4B326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1. místo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Česká pojišťovna </a:t>
          </a:r>
          <a:endParaRPr lang="cs-CZ" sz="2400" kern="1200" dirty="0"/>
        </a:p>
      </dsp:txBody>
      <dsp:txXfrm>
        <a:off x="1824156" y="426056"/>
        <a:ext cx="3768510" cy="1634019"/>
      </dsp:txXfrm>
    </dsp:sp>
    <dsp:sp modelId="{91311ADA-7A4F-4ADF-BD47-B7C16410B944}">
      <dsp:nvSpPr>
        <dsp:cNvPr id="0" name=""/>
        <dsp:cNvSpPr/>
      </dsp:nvSpPr>
      <dsp:spPr>
        <a:xfrm>
          <a:off x="1272" y="2332412"/>
          <a:ext cx="3631280" cy="1634019"/>
        </a:xfrm>
        <a:prstGeom prst="rect">
          <a:avLst/>
        </a:prstGeom>
        <a:solidFill>
          <a:srgbClr val="A29F9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2. místo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Kooperativa pojišťovna </a:t>
          </a:r>
          <a:endParaRPr lang="cs-CZ" sz="2400" kern="1200" dirty="0"/>
        </a:p>
      </dsp:txBody>
      <dsp:txXfrm>
        <a:off x="1272" y="2332412"/>
        <a:ext cx="3631280" cy="1634019"/>
      </dsp:txXfrm>
    </dsp:sp>
    <dsp:sp modelId="{C87598EB-91A0-4B85-880F-CC96232683D7}">
      <dsp:nvSpPr>
        <dsp:cNvPr id="0" name=""/>
        <dsp:cNvSpPr/>
      </dsp:nvSpPr>
      <dsp:spPr>
        <a:xfrm>
          <a:off x="3904889" y="2332412"/>
          <a:ext cx="3510662" cy="1634019"/>
        </a:xfrm>
        <a:prstGeom prst="rect">
          <a:avLst/>
        </a:prstGeom>
        <a:solidFill>
          <a:srgbClr val="CD8A47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3. místo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Generali</a:t>
          </a:r>
          <a:r>
            <a:rPr lang="cs-CZ" sz="2400" kern="1200" dirty="0" smtClean="0"/>
            <a:t> pojišťovna </a:t>
          </a:r>
          <a:endParaRPr lang="cs-CZ" sz="2400" kern="1200" dirty="0"/>
        </a:p>
      </dsp:txBody>
      <dsp:txXfrm>
        <a:off x="3904889" y="2332412"/>
        <a:ext cx="3510662" cy="1634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A0DF8B-1B55-4F10-B7D1-A9ABB3813E77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A9BE91-3EF4-490B-BAA4-DECB157C4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041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                                     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Posouzení nákladů </a:t>
            </a:r>
            <a:br>
              <a:rPr lang="cs-CZ" dirty="0" smtClean="0"/>
            </a:br>
            <a:r>
              <a:rPr lang="cs-CZ" dirty="0" smtClean="0"/>
              <a:t>na pojištění společnosti AUTODOPRAVA GAIER s.r.o.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7772400" cy="1454319"/>
          </a:xfrm>
        </p:spPr>
        <p:txBody>
          <a:bodyPr>
            <a:normAutofit/>
          </a:bodyPr>
          <a:lstStyle/>
          <a:p>
            <a:r>
              <a:rPr lang="cs-CZ" dirty="0" smtClean="0"/>
              <a:t>Autor diplomové práce: Bc. Dita Wágnerová</a:t>
            </a:r>
          </a:p>
          <a:p>
            <a:r>
              <a:rPr lang="cs-CZ" dirty="0" smtClean="0"/>
              <a:t>Vedoucí: ing. Jarmila Straková,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</a:p>
          <a:p>
            <a:r>
              <a:rPr lang="cs-CZ" dirty="0" smtClean="0"/>
              <a:t>Oponent: ing. Jindřich Ježek, </a:t>
            </a:r>
            <a:r>
              <a:rPr lang="cs-CZ" dirty="0" err="1" smtClean="0"/>
              <a:t>Ph.D</a:t>
            </a:r>
            <a:r>
              <a:rPr lang="cs-CZ" dirty="0" smtClean="0"/>
              <a:t>.    </a:t>
            </a:r>
            <a:endParaRPr lang="cs-CZ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Metodou párového srovnávání</a:t>
            </a:r>
          </a:p>
          <a:p>
            <a:r>
              <a:rPr lang="cs-CZ" dirty="0" smtClean="0"/>
              <a:t>Metoda bodovací</a:t>
            </a:r>
          </a:p>
          <a:p>
            <a:r>
              <a:rPr lang="cs-CZ" dirty="0" err="1" smtClean="0"/>
              <a:t>Saatyho</a:t>
            </a:r>
            <a:r>
              <a:rPr lang="cs-CZ" dirty="0" smtClean="0"/>
              <a:t> metoda</a:t>
            </a:r>
          </a:p>
          <a:p>
            <a:endParaRPr lang="cs-CZ" dirty="0" smtClean="0"/>
          </a:p>
          <a:p>
            <a:pPr algn="just"/>
            <a:r>
              <a:rPr lang="cs-CZ" dirty="0" smtClean="0"/>
              <a:t>Výpočty provedeny za pomocí free verze programu </a:t>
            </a:r>
            <a:r>
              <a:rPr lang="cs-CZ" dirty="0" err="1" smtClean="0"/>
              <a:t>MyChoice</a:t>
            </a:r>
            <a:endParaRPr lang="cs-CZ" dirty="0" smtClean="0"/>
          </a:p>
          <a:p>
            <a:pPr algn="just"/>
            <a:r>
              <a:rPr lang="cs-CZ" dirty="0" smtClean="0"/>
              <a:t>Minimalizační kritéria převedena na maximalizační </a:t>
            </a:r>
          </a:p>
          <a:p>
            <a:pPr algn="just"/>
            <a:r>
              <a:rPr lang="cs-CZ" dirty="0" smtClean="0"/>
              <a:t>Do výpočtu WSA a TOPSIS vstupují váhy průměrem ze všech hodnot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vah kritérií</a:t>
            </a:r>
            <a:endParaRPr lang="cs-CZ" dirty="0"/>
          </a:p>
        </p:txBody>
      </p:sp>
      <p:pic>
        <p:nvPicPr>
          <p:cNvPr id="4" name="Obrázek 3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3528" y="1481138"/>
          <a:ext cx="8363267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20080"/>
                <a:gridCol w="696715"/>
                <a:gridCol w="760297"/>
                <a:gridCol w="760297"/>
                <a:gridCol w="760297"/>
                <a:gridCol w="760297"/>
                <a:gridCol w="760297"/>
                <a:gridCol w="760297"/>
                <a:gridCol w="760297"/>
                <a:gridCol w="76029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Calibri"/>
                        </a:rPr>
                        <a:t>Kritérium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Nejhorší x_i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Nejlepší x_i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Průměr x_i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Váha v_i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Allianz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ČP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ČPP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Generali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Koop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Uniqa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Calibri"/>
                        </a:rPr>
                        <a:t>Asistence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90,00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0,198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Likvidace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86,666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0,203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0,203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0,203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0,081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VIP servis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0,333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0,205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0,205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0,205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Limit POV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0,080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Úraz zdarma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0,044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Zvěř zdarma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0,333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Pojistné POV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</a:rPr>
                        <a:t>3599474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1431423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2061458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0,110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0,105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Pojistné asistence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</a:rPr>
                        <a:t>381190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</a:rPr>
                        <a:t>115000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235467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0,126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0,097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0,56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0,966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0,136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0,611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0,86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0,283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metody WSA</a:t>
            </a:r>
            <a:endParaRPr lang="cs-CZ" dirty="0"/>
          </a:p>
        </p:txBody>
      </p:sp>
      <p:pic>
        <p:nvPicPr>
          <p:cNvPr id="5" name="Obrázek 4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3528" y="1481138"/>
          <a:ext cx="8363267" cy="400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466"/>
                <a:gridCol w="705128"/>
                <a:gridCol w="760297"/>
                <a:gridCol w="760297"/>
                <a:gridCol w="760297"/>
                <a:gridCol w="760297"/>
                <a:gridCol w="760297"/>
                <a:gridCol w="760297"/>
                <a:gridCol w="760297"/>
                <a:gridCol w="760297"/>
                <a:gridCol w="76029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Calibri"/>
                        </a:rPr>
                        <a:t>Kritérium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Nejhorší x_i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Nejlepší x_i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Průměr x_i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Váha v_i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Allianz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ČP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ČPP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Generali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Koop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Uniqa U_ij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Asistence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90,00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0,017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0,014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Likvidace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86,666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0,203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0,018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0,015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VIP servis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0,333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0,205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0,030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Limit POV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0,003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0,002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Úraz zdarma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0,001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Zvěř zdarma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0,333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Pojistné POV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3599474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1431423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2061458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0,006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0,006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</a:rPr>
                        <a:t>Pojistné asistence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381190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115000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235467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0,126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0,009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</a:rPr>
                        <a:t>0,008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0,261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0,871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0,136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0,253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0,792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0,248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Výsledky metody TOPSIS</a:t>
            </a:r>
            <a:endParaRPr lang="cs-CZ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3528" y="2060848"/>
          <a:ext cx="8424936" cy="322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296144"/>
                <a:gridCol w="1080120"/>
                <a:gridCol w="900100"/>
                <a:gridCol w="1053117"/>
                <a:gridCol w="1053117"/>
                <a:gridCol w="1053117"/>
                <a:gridCol w="105311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Pořadí</a:t>
                      </a:r>
                      <a:endParaRPr lang="cs-CZ" sz="18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Pojišťovna</a:t>
                      </a:r>
                      <a:endParaRPr lang="cs-CZ" sz="18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Hodnoty </a:t>
                      </a:r>
                      <a:r>
                        <a:rPr lang="cs-CZ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TOPSIS</a:t>
                      </a:r>
                      <a:endParaRPr lang="cs-CZ" sz="18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cs-CZ" sz="18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Pořadí</a:t>
                      </a:r>
                      <a:endParaRPr lang="cs-CZ" sz="18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Pojišťovna</a:t>
                      </a:r>
                      <a:endParaRPr lang="cs-CZ" sz="18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Hodnoty </a:t>
                      </a:r>
                      <a:r>
                        <a:rPr lang="cs-CZ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WSA</a:t>
                      </a:r>
                      <a:endParaRPr lang="cs-CZ" sz="18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cs-CZ" sz="18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ČP</a:t>
                      </a:r>
                      <a:endParaRPr lang="cs-CZ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0,871</a:t>
                      </a:r>
                      <a:endParaRPr lang="cs-CZ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33,995</a:t>
                      </a:r>
                      <a:endParaRPr lang="cs-CZ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cs-CZ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ČP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28,273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Koop</a:t>
                      </a:r>
                      <a:endParaRPr lang="cs-CZ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0,792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30,936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cs-CZ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Koop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0,861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25,196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cs-CZ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Allianz</a:t>
                      </a:r>
                      <a:endParaRPr lang="cs-CZ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0,261</a:t>
                      </a:r>
                      <a:endParaRPr lang="cs-CZ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10,188</a:t>
                      </a:r>
                      <a:endParaRPr lang="cs-CZ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cs-CZ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Generali</a:t>
                      </a:r>
                      <a:endParaRPr lang="cs-CZ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17,871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Generali</a:t>
                      </a:r>
                      <a:endParaRPr lang="cs-CZ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0,253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9,885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Allianz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0,56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16,387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Uniqa</a:t>
                      </a:r>
                      <a:endParaRPr lang="cs-CZ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0,248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9,678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Uniqa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0,283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8,286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ČPP</a:t>
                      </a:r>
                      <a:endParaRPr lang="cs-CZ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0,136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5,318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ČPP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0,136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3,986</a:t>
                      </a:r>
                      <a:endParaRPr lang="cs-C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cs-CZ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Celkem</a:t>
                      </a:r>
                      <a:endParaRPr lang="cs-CZ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cs-CZ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Celkem</a:t>
                      </a:r>
                      <a:endParaRPr lang="cs-CZ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cs-CZ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WSA x TOPSIS</a:t>
            </a:r>
            <a:endParaRPr lang="cs-CZ" dirty="0"/>
          </a:p>
        </p:txBody>
      </p:sp>
      <p:pic>
        <p:nvPicPr>
          <p:cNvPr id="5" name="Obrázek 4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Diskuze výsledků </a:t>
            </a:r>
            <a:endParaRPr lang="cs-C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99592" y="1412776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Související obrázek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Nejlevnější a zároveň nejlepší variantou je současný pojistitel -  Česká pojišťovna a.s.    s cenou pojistného ve výši 2 631 253 Kč.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Navýšit limit povinného ručení</a:t>
            </a:r>
          </a:p>
          <a:p>
            <a:pPr algn="just"/>
            <a:r>
              <a:rPr lang="cs-CZ" dirty="0" smtClean="0"/>
              <a:t>Úprava pojistných částek na havarijním pojištění</a:t>
            </a:r>
          </a:p>
          <a:p>
            <a:pPr algn="just"/>
            <a:r>
              <a:rPr lang="cs-CZ" dirty="0" smtClean="0"/>
              <a:t>Pojištění silničního dopravce přesunout do Kooperativy pojišťovny a.s.</a:t>
            </a:r>
          </a:p>
          <a:p>
            <a:pPr algn="just"/>
            <a:r>
              <a:rPr lang="cs-CZ" dirty="0" smtClean="0"/>
              <a:t>Snížit škodný průběh preferováním úhrady škod z povinného ručení viníka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Ekonomické zhodnocení                    a návrhy opatření</a:t>
            </a:r>
            <a:endParaRPr lang="cs-CZ" dirty="0"/>
          </a:p>
        </p:txBody>
      </p:sp>
      <p:pic>
        <p:nvPicPr>
          <p:cNvPr id="4" name="Obrázek 3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Vám za pozornost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Dita Wágnerová</a:t>
            </a:r>
            <a:endParaRPr lang="cs-CZ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14800" cy="4525963"/>
          </a:xfrm>
        </p:spPr>
        <p:txBody>
          <a:bodyPr numCol="1">
            <a:normAutofit fontScale="70000" lnSpcReduction="20000"/>
          </a:bodyPr>
          <a:lstStyle/>
          <a:p>
            <a:pPr algn="just">
              <a:buNone/>
            </a:pPr>
            <a:r>
              <a:rPr lang="cs-CZ" b="1" dirty="0" smtClean="0"/>
              <a:t>Vedoucí</a:t>
            </a:r>
            <a:r>
              <a:rPr lang="cs-CZ" dirty="0" smtClean="0"/>
              <a:t> </a:t>
            </a:r>
          </a:p>
          <a:p>
            <a:pPr algn="just"/>
            <a:endParaRPr lang="cs-CZ" dirty="0" smtClean="0"/>
          </a:p>
          <a:p>
            <a:pPr algn="just"/>
            <a:r>
              <a:rPr lang="cs-CZ" sz="2600" dirty="0" smtClean="0"/>
              <a:t>Jak by autorka práce zdůvodnila značnou rozdílnost rozsahu i finanční náročnosti </a:t>
            </a:r>
            <a:r>
              <a:rPr lang="cs-CZ" sz="2600" dirty="0" smtClean="0"/>
              <a:t>pojištění u </a:t>
            </a:r>
            <a:r>
              <a:rPr lang="cs-CZ" sz="2600" dirty="0" smtClean="0"/>
              <a:t>různých společností? </a:t>
            </a:r>
          </a:p>
          <a:p>
            <a:pPr algn="just">
              <a:buNone/>
            </a:pPr>
            <a:endParaRPr lang="cs-CZ" sz="2600" dirty="0" smtClean="0"/>
          </a:p>
          <a:p>
            <a:pPr algn="just"/>
            <a:r>
              <a:rPr lang="cs-CZ" sz="2600" dirty="0" smtClean="0"/>
              <a:t>Mohla by autorka práce nastínit její představu o dalším vývoji pojišťovnictví v ČR? </a:t>
            </a:r>
          </a:p>
          <a:p>
            <a:pPr algn="just">
              <a:buNone/>
            </a:pPr>
            <a:endParaRPr lang="cs-CZ" sz="2600" dirty="0" smtClean="0"/>
          </a:p>
          <a:p>
            <a:pPr algn="just"/>
            <a:r>
              <a:rPr lang="cs-CZ" sz="2600" dirty="0" smtClean="0"/>
              <a:t>Má autorka práce </a:t>
            </a:r>
            <a:r>
              <a:rPr lang="cs-CZ" sz="2600" dirty="0" smtClean="0"/>
              <a:t>znalost</a:t>
            </a:r>
            <a:br>
              <a:rPr lang="cs-CZ" sz="2600" dirty="0" smtClean="0"/>
            </a:br>
            <a:r>
              <a:rPr lang="cs-CZ" sz="2600" dirty="0" smtClean="0"/>
              <a:t>o </a:t>
            </a:r>
            <a:r>
              <a:rPr lang="cs-CZ" sz="2600" dirty="0" smtClean="0"/>
              <a:t>způsobu a formách pojištění </a:t>
            </a:r>
            <a:r>
              <a:rPr lang="cs-CZ" sz="2600" dirty="0" smtClean="0"/>
              <a:t>v sousedních </a:t>
            </a:r>
            <a:r>
              <a:rPr lang="cs-CZ" sz="2600" dirty="0" smtClean="0"/>
              <a:t>zemích EU (zejména Rakousko a Německo)? </a:t>
            </a:r>
            <a:endParaRPr lang="cs-CZ" sz="26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sz="half" idx="2"/>
          </p:nvPr>
        </p:nvSpPr>
        <p:spPr>
          <a:xfrm>
            <a:off x="4716016" y="1481328"/>
            <a:ext cx="410445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Oponent</a:t>
            </a:r>
          </a:p>
          <a:p>
            <a:endParaRPr lang="cs-CZ" dirty="0" smtClean="0"/>
          </a:p>
          <a:p>
            <a:pPr algn="just"/>
            <a:r>
              <a:rPr lang="cs-CZ" sz="2600" dirty="0" smtClean="0"/>
              <a:t>U </a:t>
            </a:r>
            <a:r>
              <a:rPr lang="cs-CZ" sz="2600" dirty="0" err="1" smtClean="0"/>
              <a:t>Saatyho</a:t>
            </a:r>
            <a:r>
              <a:rPr lang="cs-CZ" sz="2600" dirty="0" smtClean="0"/>
              <a:t> </a:t>
            </a:r>
            <a:r>
              <a:rPr lang="cs-CZ" sz="2600" dirty="0" smtClean="0"/>
              <a:t>matice, </a:t>
            </a:r>
            <a:r>
              <a:rPr lang="cs-CZ" sz="2600" dirty="0" smtClean="0"/>
              <a:t>dříve než se počítají váhy jednotlivých kritérií, je nutné </a:t>
            </a:r>
            <a:r>
              <a:rPr lang="cs-CZ" sz="2600" dirty="0" smtClean="0"/>
              <a:t>ověřit, zda zadaná </a:t>
            </a:r>
            <a:r>
              <a:rPr lang="cs-CZ" sz="2600" dirty="0" smtClean="0"/>
              <a:t>matice je tzv. konzistentní. Ověřila autorka práce tuto konzistentnost </a:t>
            </a:r>
            <a:r>
              <a:rPr lang="cs-CZ" sz="2600" dirty="0" smtClean="0"/>
              <a:t>např. pomocí indexu konzistence</a:t>
            </a:r>
            <a:r>
              <a:rPr lang="cs-CZ" sz="2600" dirty="0" smtClean="0"/>
              <a:t>? 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 </a:t>
            </a:r>
            <a:endParaRPr lang="cs-CZ" dirty="0"/>
          </a:p>
        </p:txBody>
      </p:sp>
      <p:pic>
        <p:nvPicPr>
          <p:cNvPr id="4" name="Obrázek 3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>
              <a:buNone/>
            </a:pPr>
            <a:r>
              <a:rPr lang="cs-CZ" dirty="0" smtClean="0"/>
              <a:t>Cílem diplomové práce je posouzení nákladů</a:t>
            </a:r>
          </a:p>
          <a:p>
            <a:pPr algn="ctr">
              <a:buNone/>
            </a:pPr>
            <a:r>
              <a:rPr lang="cs-CZ" dirty="0" smtClean="0"/>
              <a:t> na pojištění společnosti              AUTODOPRAVA GAIER s.r.o. </a:t>
            </a:r>
          </a:p>
          <a:p>
            <a:pPr algn="ctr">
              <a:buNone/>
            </a:pPr>
            <a:r>
              <a:rPr lang="cs-CZ" dirty="0" smtClean="0"/>
              <a:t>za pomocí vícekriteriálních metod.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 </a:t>
            </a:r>
            <a:endParaRPr lang="cs-CZ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Obchodní firma: AUTODOPRAVA GAIER s.r.o.</a:t>
            </a:r>
          </a:p>
          <a:p>
            <a:r>
              <a:rPr lang="cs-CZ" dirty="0" smtClean="0"/>
              <a:t>Založena 1.10.1992</a:t>
            </a:r>
          </a:p>
          <a:p>
            <a:r>
              <a:rPr lang="cs-CZ" dirty="0" smtClean="0"/>
              <a:t>Předmět podnikání: Silniční motorová doprava nákladní provozovaná vozidly nebo jízdními soupravami o největší povolené hmotnosti přesahující  i nepřesahující 3,5 tuny, jsou-li určeny k přepravě zvířat nebo věcí. 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společnosti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25144"/>
            <a:ext cx="5939790" cy="128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Související obráz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 společnosti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35 zaměstnanců </a:t>
            </a:r>
          </a:p>
          <a:p>
            <a:pPr algn="just"/>
            <a:r>
              <a:rPr lang="cs-CZ" dirty="0" smtClean="0"/>
              <a:t>Obrat 70 miliónů korun ročně</a:t>
            </a:r>
          </a:p>
          <a:p>
            <a:pPr algn="just"/>
            <a:r>
              <a:rPr lang="cs-CZ" dirty="0" smtClean="0"/>
              <a:t>95 % zakázek pro dva stěžejní zákazníky Window Holding a.s. se sídlem Lázně </a:t>
            </a:r>
            <a:r>
              <a:rPr lang="cs-CZ" dirty="0" err="1" smtClean="0"/>
              <a:t>Toušeň</a:t>
            </a:r>
            <a:r>
              <a:rPr lang="cs-CZ" dirty="0" smtClean="0"/>
              <a:t> a </a:t>
            </a:r>
            <a:r>
              <a:rPr lang="cs-CZ" dirty="0" err="1" smtClean="0"/>
              <a:t>A.</a:t>
            </a:r>
            <a:r>
              <a:rPr lang="cs-CZ" dirty="0" smtClean="0"/>
              <a:t> PÖTTINGER, spol. s.r.o. se sídlem ve Vodňanech</a:t>
            </a:r>
          </a:p>
          <a:p>
            <a:pPr algn="just"/>
            <a:r>
              <a:rPr lang="cs-CZ" dirty="0" smtClean="0"/>
              <a:t>Vlastní zázemí v Šumavských </a:t>
            </a:r>
            <a:r>
              <a:rPr lang="cs-CZ" dirty="0" err="1" smtClean="0"/>
              <a:t>Hošticích</a:t>
            </a:r>
            <a:r>
              <a:rPr lang="cs-CZ" dirty="0" smtClean="0"/>
              <a:t> o rozloze 6200 m</a:t>
            </a:r>
            <a:r>
              <a:rPr lang="cs-CZ" baseline="30000" dirty="0" smtClean="0"/>
              <a:t>2</a:t>
            </a:r>
            <a:r>
              <a:rPr lang="cs-CZ" dirty="0" smtClean="0"/>
              <a:t>, včetně autoopravny a čerpací stanice</a:t>
            </a:r>
            <a:endParaRPr lang="cs-CZ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70 vozidel různých kategorií</a:t>
            </a:r>
          </a:p>
          <a:p>
            <a:pPr algn="just"/>
            <a:r>
              <a:rPr lang="cs-CZ" dirty="0" smtClean="0"/>
              <a:t>Z toho 25 tahačů a 24 návěsů</a:t>
            </a:r>
          </a:p>
          <a:p>
            <a:pPr algn="just"/>
            <a:r>
              <a:rPr lang="cs-CZ" dirty="0" smtClean="0"/>
              <a:t>Nejdražší vůz </a:t>
            </a:r>
            <a:r>
              <a:rPr lang="cs-CZ" dirty="0" err="1" smtClean="0"/>
              <a:t>Maserati</a:t>
            </a:r>
            <a:r>
              <a:rPr lang="cs-CZ" dirty="0" smtClean="0"/>
              <a:t> </a:t>
            </a:r>
            <a:r>
              <a:rPr lang="cs-CZ" dirty="0" err="1" smtClean="0"/>
              <a:t>GranCabrio</a:t>
            </a:r>
            <a:r>
              <a:rPr lang="cs-CZ" dirty="0" smtClean="0"/>
              <a:t> o výkonu 460 koní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Vozový park 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5934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Související obráz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kern="2000" baseline="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kern="2000" baseline="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2000" baseline="0" dirty="0" smtClean="0">
                          <a:latin typeface="Times New Roman"/>
                          <a:ea typeface="Calibri"/>
                        </a:rPr>
                        <a:t>Rok</a:t>
                      </a:r>
                      <a:endParaRPr lang="cs-CZ" sz="2000" kern="2000" baseline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2000" baseline="0">
                          <a:latin typeface="Times New Roman"/>
                          <a:ea typeface="Calibri"/>
                        </a:rPr>
                        <a:t>Celkové režijní náklady (Kč)</a:t>
                      </a:r>
                      <a:endParaRPr lang="cs-CZ" sz="2000" kern="2000" baseline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2000" baseline="0">
                          <a:latin typeface="Times New Roman"/>
                          <a:ea typeface="Calibri"/>
                        </a:rPr>
                        <a:t>Ostatní režijní náklady (Kč) pojistné</a:t>
                      </a:r>
                      <a:endParaRPr lang="cs-CZ" sz="2000" kern="2000" baseline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2000" baseline="0">
                          <a:latin typeface="Times New Roman"/>
                          <a:ea typeface="Calibri"/>
                        </a:rPr>
                        <a:t>Podíl (%) pojistného na celkových režijních nákladech</a:t>
                      </a:r>
                      <a:endParaRPr lang="cs-CZ" sz="2000" kern="2000" baseline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2000" baseline="0" dirty="0">
                          <a:latin typeface="Times New Roman"/>
                          <a:ea typeface="Calibri"/>
                        </a:rPr>
                        <a:t>2012</a:t>
                      </a:r>
                      <a:endParaRPr lang="cs-CZ" sz="2000" kern="2000" baseline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51066228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1251182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2,45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2000" baseline="0" dirty="0">
                          <a:latin typeface="Times New Roman"/>
                          <a:ea typeface="Calibri"/>
                        </a:rPr>
                        <a:t>2013</a:t>
                      </a:r>
                      <a:endParaRPr lang="cs-CZ" sz="2000" kern="2000" baseline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52438180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1613428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3,08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2000" baseline="0" dirty="0">
                          <a:latin typeface="Times New Roman"/>
                          <a:ea typeface="Calibri"/>
                        </a:rPr>
                        <a:t>2014</a:t>
                      </a:r>
                      <a:endParaRPr lang="cs-CZ" sz="2000" kern="2000" baseline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57629733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2090128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3,63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2000" baseline="0" dirty="0">
                          <a:latin typeface="Times New Roman"/>
                          <a:ea typeface="Calibri"/>
                        </a:rPr>
                        <a:t>2015</a:t>
                      </a:r>
                      <a:endParaRPr lang="cs-CZ" sz="2000" kern="2000" baseline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58547184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1808000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3,31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2000" baseline="0" dirty="0">
                          <a:latin typeface="Times New Roman"/>
                          <a:ea typeface="Calibri"/>
                        </a:rPr>
                        <a:t>2016</a:t>
                      </a:r>
                      <a:endParaRPr lang="cs-CZ" sz="2000" kern="2000" baseline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62135028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2631253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>
                          <a:latin typeface="Times New Roman"/>
                          <a:ea typeface="Calibri"/>
                        </a:rPr>
                        <a:t>4,23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2000" baseline="0" dirty="0">
                          <a:latin typeface="Times New Roman"/>
                          <a:ea typeface="Calibri"/>
                        </a:rPr>
                        <a:t>Průměr</a:t>
                      </a:r>
                      <a:endParaRPr lang="cs-CZ" sz="2000" kern="2000" baseline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 dirty="0">
                          <a:latin typeface="Times New Roman"/>
                          <a:ea typeface="Calibri"/>
                        </a:rPr>
                        <a:t>56363271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 dirty="0">
                          <a:latin typeface="Times New Roman"/>
                          <a:ea typeface="Calibri"/>
                        </a:rPr>
                        <a:t>1878798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2000" baseline="0" dirty="0">
                          <a:latin typeface="Times New Roman"/>
                          <a:ea typeface="Calibri"/>
                        </a:rPr>
                        <a:t>3,34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Pojistné celkem </a:t>
            </a:r>
            <a:endParaRPr lang="cs-CZ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Náklady dle pojištění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ek 4" descr="Související obráz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Nabídky pojišťoven 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34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Pojištění</a:t>
                      </a:r>
                      <a:endParaRPr lang="cs-CZ" sz="1600" baseline="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</a:rPr>
                        <a:t>Pojistné 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</a:rPr>
                        <a:t>Pojištění odpovědnosti z provozu vozidla (povinné ručení) - flotila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</a:rPr>
                        <a:t>1347936 Kč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</a:rPr>
                        <a:t>Havarijní pojištění - flotila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</a:rPr>
                        <a:t>777204 Kč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</a:rPr>
                        <a:t>Pojištění odpovědnosti silničního dopravce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</a:rPr>
                        <a:t>51810 Kč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</a:rPr>
                        <a:t>Pojištění odpovědnosti z výkonu povolání – kolektivní smlouvy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</a:rPr>
                        <a:t>90440 Kč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</a:rPr>
                        <a:t>Povinné ručení samostatné smlouvy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</a:rPr>
                        <a:t>83487 Kč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</a:rPr>
                        <a:t>Havarijní pojištění samostatné smlouvy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</a:rPr>
                        <a:t>280376 Kč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Calibri"/>
                        </a:rPr>
                        <a:t>Celkem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Calibri"/>
                        </a:rPr>
                        <a:t>2631253 Kč 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869160"/>
            <a:ext cx="437884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Související obráz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352927" cy="333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848094"/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Kritérium</a:t>
                      </a:r>
                      <a:endParaRPr lang="cs-CZ" sz="1400" baseline="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Služby</a:t>
                      </a:r>
                      <a:endParaRPr lang="cs-CZ" sz="1400" baseline="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Pojistná Rizika</a:t>
                      </a:r>
                      <a:endParaRPr lang="cs-CZ" sz="1400" baseline="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Cena</a:t>
                      </a:r>
                      <a:endParaRPr lang="cs-CZ" sz="1400" baseline="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Pojišťovna</a:t>
                      </a:r>
                      <a:endParaRPr lang="cs-CZ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K1 Asistence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K2 Likvidace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K3 VIP servis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K4 Limit POV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K5 Úraz zdarma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K6 Zvěř zdarma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K7 Pojistné POV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K8 Pojistné asistence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Allianz</a:t>
                      </a:r>
                      <a:endParaRPr lang="cs-CZ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2359718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258143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ČP </a:t>
                      </a:r>
                      <a:endParaRPr lang="cs-CZ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1431423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115000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ČPP</a:t>
                      </a:r>
                      <a:endParaRPr lang="cs-CZ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3599474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261600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Generali</a:t>
                      </a:r>
                      <a:endParaRPr lang="cs-CZ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1790241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381190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Koop</a:t>
                      </a:r>
                      <a:endParaRPr lang="cs-CZ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1648674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221232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Uniqa</a:t>
                      </a:r>
                      <a:endParaRPr lang="cs-CZ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1539215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175638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Hodnotící kritéria povinného ručení</a:t>
            </a:r>
            <a:endParaRPr lang="cs-CZ" dirty="0"/>
          </a:p>
        </p:txBody>
      </p:sp>
      <p:pic>
        <p:nvPicPr>
          <p:cNvPr id="7" name="Obrázek 6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180000"/>
            <a:ext cx="1203694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</TotalTime>
  <Words>803</Words>
  <Application>Microsoft Office PowerPoint</Application>
  <PresentationFormat>Předvádění na obrazovce (4:3)</PresentationFormat>
  <Paragraphs>455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Shluk</vt:lpstr>
      <vt:lpstr>                                                         Posouzení nákladů  na pojištění společnosti AUTODOPRAVA GAIER s.r.o. </vt:lpstr>
      <vt:lpstr>Cíl práce </vt:lpstr>
      <vt:lpstr>Představení společnosti</vt:lpstr>
      <vt:lpstr>Současnost společnosti</vt:lpstr>
      <vt:lpstr>Vozový park </vt:lpstr>
      <vt:lpstr>Pojistné celkem </vt:lpstr>
      <vt:lpstr>Náklady dle pojištění</vt:lpstr>
      <vt:lpstr>Nabídky pojišťoven </vt:lpstr>
      <vt:lpstr>Hodnotící kritéria povinného ručení</vt:lpstr>
      <vt:lpstr>Výpočet vah kritérií</vt:lpstr>
      <vt:lpstr>Výsledky metody WSA</vt:lpstr>
      <vt:lpstr>Výsledky metody TOPSIS</vt:lpstr>
      <vt:lpstr>WSA x TOPSIS</vt:lpstr>
      <vt:lpstr>Diskuze výsledků </vt:lpstr>
      <vt:lpstr>Ekonomické zhodnocení                    a návrhy opatření</vt:lpstr>
      <vt:lpstr>Děkuji Vám za pozornost</vt:lpstr>
      <vt:lpstr>Otázky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Dita</dc:creator>
  <cp:lastModifiedBy>Dita</cp:lastModifiedBy>
  <cp:revision>20</cp:revision>
  <dcterms:created xsi:type="dcterms:W3CDTF">2017-06-10T15:37:01Z</dcterms:created>
  <dcterms:modified xsi:type="dcterms:W3CDTF">2017-06-13T20:19:13Z</dcterms:modified>
</cp:coreProperties>
</file>