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58" r:id="rId4"/>
    <p:sldId id="259" r:id="rId5"/>
    <p:sldId id="279" r:id="rId6"/>
    <p:sldId id="280" r:id="rId7"/>
    <p:sldId id="281" r:id="rId8"/>
    <p:sldId id="282" r:id="rId9"/>
    <p:sldId id="283" r:id="rId10"/>
    <p:sldId id="284" r:id="rId11"/>
    <p:sldId id="277" r:id="rId12"/>
    <p:sldId id="278" r:id="rId13"/>
    <p:sldId id="276" r:id="rId14"/>
    <p:sldId id="285" r:id="rId15"/>
    <p:sldId id="286" r:id="rId16"/>
    <p:sldId id="261" r:id="rId17"/>
    <p:sldId id="272" r:id="rId18"/>
    <p:sldId id="273" r:id="rId19"/>
    <p:sldId id="262" r:id="rId20"/>
    <p:sldId id="263" r:id="rId21"/>
    <p:sldId id="264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2012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4000"/>
                    <a:shade val="51000"/>
                    <a:satMod val="130000"/>
                  </a:schemeClr>
                </a:gs>
                <a:gs pos="80000">
                  <a:schemeClr val="accent2">
                    <a:tint val="54000"/>
                    <a:shade val="93000"/>
                    <a:satMod val="130000"/>
                  </a:schemeClr>
                </a:gs>
                <a:gs pos="100000">
                  <a:schemeClr val="accent2">
                    <a:tint val="54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5.5555555555555558E-3"/>
                  <c:y val="1.483814523184602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</a:t>
                    </a:r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1.020851560221651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2.409740449110528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0</a:t>
                    </a:r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0185067526416286E-16"/>
                  <c:y val="1.483814523184600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Počet nehod s následky na zdraví</c:v>
                </c:pt>
                <c:pt idx="1">
                  <c:v>Počet usmrcených osob (stav do 24 hod.)</c:v>
                </c:pt>
                <c:pt idx="2">
                  <c:v>Počet těžce zraněných osob (stav do 24 hod.)</c:v>
                </c:pt>
                <c:pt idx="3">
                  <c:v>Počet lehce zraněných osob (stav do 24 hod.)</c:v>
                </c:pt>
                <c:pt idx="4">
                  <c:v>Počet nehod pod vlivem alkoholu</c:v>
                </c:pt>
                <c:pt idx="5">
                  <c:v>Počet nehod celkem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13</c:v>
                </c:pt>
                <c:pt idx="1">
                  <c:v>2</c:v>
                </c:pt>
                <c:pt idx="2">
                  <c:v>9</c:v>
                </c:pt>
                <c:pt idx="3">
                  <c:v>21</c:v>
                </c:pt>
                <c:pt idx="4">
                  <c:v>0</c:v>
                </c:pt>
                <c:pt idx="5">
                  <c:v>25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shade val="51000"/>
                    <a:satMod val="130000"/>
                  </a:schemeClr>
                </a:gs>
                <a:gs pos="80000">
                  <a:schemeClr val="accent2">
                    <a:tint val="77000"/>
                    <a:shade val="93000"/>
                    <a:satMod val="130000"/>
                  </a:schemeClr>
                </a:gs>
                <a:gs pos="100000">
                  <a:schemeClr val="accent2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"/>
                  <c:y val="1.483814523184598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0</a:t>
                    </a:r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</a:t>
                    </a:r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2.409740449110528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7777777777778295E-3"/>
                  <c:y val="1.483814523184602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Počet nehod s následky na zdraví</c:v>
                </c:pt>
                <c:pt idx="1">
                  <c:v>Počet usmrcených osob (stav do 24 hod.)</c:v>
                </c:pt>
                <c:pt idx="2">
                  <c:v>Počet těžce zraněných osob (stav do 24 hod.)</c:v>
                </c:pt>
                <c:pt idx="3">
                  <c:v>Počet lehce zraněných osob (stav do 24 hod.)</c:v>
                </c:pt>
                <c:pt idx="4">
                  <c:v>Počet nehod pod vlivem alkoholu</c:v>
                </c:pt>
                <c:pt idx="5">
                  <c:v>Počet nehod celkem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  <c:pt idx="0">
                  <c:v>19</c:v>
                </c:pt>
                <c:pt idx="1">
                  <c:v>0</c:v>
                </c:pt>
                <c:pt idx="2">
                  <c:v>1</c:v>
                </c:pt>
                <c:pt idx="3">
                  <c:v>25</c:v>
                </c:pt>
                <c:pt idx="4">
                  <c:v>0</c:v>
                </c:pt>
                <c:pt idx="5">
                  <c:v>27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"/>
                  <c:y val="1.483814523184602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</a:t>
                    </a:r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</a:t>
                    </a:r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1.020851560221651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0</a:t>
                    </a:r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1.946777486147578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Počet nehod s následky na zdraví</c:v>
                </c:pt>
                <c:pt idx="1">
                  <c:v>Počet usmrcených osob (stav do 24 hod.)</c:v>
                </c:pt>
                <c:pt idx="2">
                  <c:v>Počet těžce zraněných osob (stav do 24 hod.)</c:v>
                </c:pt>
                <c:pt idx="3">
                  <c:v>Počet lehce zraněných osob (stav do 24 hod.)</c:v>
                </c:pt>
                <c:pt idx="4">
                  <c:v>Počet nehod pod vlivem alkoholu</c:v>
                </c:pt>
                <c:pt idx="5">
                  <c:v>Počet nehod celkem</c:v>
                </c:pt>
              </c:strCache>
            </c:strRef>
          </c:cat>
          <c:val>
            <c:numRef>
              <c:f>List1!$D$2:$D$7</c:f>
              <c:numCache>
                <c:formatCode>General</c:formatCode>
                <c:ptCount val="6"/>
                <c:pt idx="0">
                  <c:v>13</c:v>
                </c:pt>
                <c:pt idx="1">
                  <c:v>2</c:v>
                </c:pt>
                <c:pt idx="2">
                  <c:v>2</c:v>
                </c:pt>
                <c:pt idx="3">
                  <c:v>10</c:v>
                </c:pt>
                <c:pt idx="4">
                  <c:v>0</c:v>
                </c:pt>
                <c:pt idx="5">
                  <c:v>21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shade val="51000"/>
                    <a:satMod val="130000"/>
                  </a:schemeClr>
                </a:gs>
                <a:gs pos="80000">
                  <a:schemeClr val="accent2">
                    <a:shade val="76000"/>
                    <a:shade val="93000"/>
                    <a:satMod val="130000"/>
                  </a:schemeClr>
                </a:gs>
                <a:gs pos="100000">
                  <a:schemeClr val="accent2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1.2731334408020395E-17"/>
                  <c:y val="1.946777486147578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3.214712744240345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3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1.808471857684456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5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2.8727034120734948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0</a:t>
                    </a:r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185067526416286E-16"/>
                  <c:y val="2.87270341207349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Počet nehod s následky na zdraví</c:v>
                </c:pt>
                <c:pt idx="1">
                  <c:v>Počet usmrcených osob (stav do 24 hod.)</c:v>
                </c:pt>
                <c:pt idx="2">
                  <c:v>Počet těžce zraněných osob (stav do 24 hod.)</c:v>
                </c:pt>
                <c:pt idx="3">
                  <c:v>Počet lehce zraněných osob (stav do 24 hod.)</c:v>
                </c:pt>
                <c:pt idx="4">
                  <c:v>Počet nehod pod vlivem alkoholu</c:v>
                </c:pt>
                <c:pt idx="5">
                  <c:v>Počet nehod celkem</c:v>
                </c:pt>
              </c:strCache>
            </c:strRef>
          </c:cat>
          <c:val>
            <c:numRef>
              <c:f>List1!$E$2:$E$7</c:f>
              <c:numCache>
                <c:formatCode>General</c:formatCode>
                <c:ptCount val="6"/>
                <c:pt idx="0">
                  <c:v>15</c:v>
                </c:pt>
                <c:pt idx="1">
                  <c:v>3</c:v>
                </c:pt>
                <c:pt idx="2">
                  <c:v>5</c:v>
                </c:pt>
                <c:pt idx="3">
                  <c:v>17</c:v>
                </c:pt>
                <c:pt idx="4">
                  <c:v>0</c:v>
                </c:pt>
                <c:pt idx="5">
                  <c:v>25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3000"/>
                    <a:shade val="51000"/>
                    <a:satMod val="130000"/>
                  </a:schemeClr>
                </a:gs>
                <a:gs pos="80000">
                  <a:schemeClr val="accent2">
                    <a:shade val="53000"/>
                    <a:shade val="93000"/>
                    <a:satMod val="130000"/>
                  </a:schemeClr>
                </a:gs>
                <a:gs pos="100000">
                  <a:schemeClr val="accent2">
                    <a:shade val="53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"/>
                  <c:y val="2.87270341207349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2</a:t>
                    </a:r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8.9122193059201268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4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777777777778295E-3"/>
                  <c:y val="2.409740449110528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0</a:t>
                    </a:r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2.87270341207349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Počet nehod s následky na zdraví</c:v>
                </c:pt>
                <c:pt idx="1">
                  <c:v>Počet usmrcených osob (stav do 24 hod.)</c:v>
                </c:pt>
                <c:pt idx="2">
                  <c:v>Počet těžce zraněných osob (stav do 24 hod.)</c:v>
                </c:pt>
                <c:pt idx="3">
                  <c:v>Počet lehce zraněných osob (stav do 24 hod.)</c:v>
                </c:pt>
                <c:pt idx="4">
                  <c:v>Počet nehod pod vlivem alkoholu</c:v>
                </c:pt>
                <c:pt idx="5">
                  <c:v>Počet nehod celkem</c:v>
                </c:pt>
              </c:strCache>
            </c:strRef>
          </c:cat>
          <c:val>
            <c:numRef>
              <c:f>List1!$F$2:$F$7</c:f>
              <c:numCache>
                <c:formatCode>General</c:formatCode>
                <c:ptCount val="6"/>
                <c:pt idx="0">
                  <c:v>18</c:v>
                </c:pt>
                <c:pt idx="1">
                  <c:v>2</c:v>
                </c:pt>
                <c:pt idx="2">
                  <c:v>4</c:v>
                </c:pt>
                <c:pt idx="3">
                  <c:v>33</c:v>
                </c:pt>
                <c:pt idx="4">
                  <c:v>0</c:v>
                </c:pt>
                <c:pt idx="5">
                  <c:v>34</c:v>
                </c:pt>
              </c:numCache>
            </c:numRef>
          </c:val>
        </c:ser>
        <c:dLbls>
          <c:showVal val="1"/>
        </c:dLbls>
        <c:gapWidth val="100"/>
        <c:overlap val="-24"/>
        <c:axId val="62741888"/>
        <c:axId val="62686336"/>
      </c:barChart>
      <c:catAx>
        <c:axId val="627418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686336"/>
        <c:crosses val="autoZero"/>
        <c:auto val="1"/>
        <c:lblAlgn val="ctr"/>
        <c:lblOffset val="100"/>
      </c:catAx>
      <c:valAx>
        <c:axId val="626863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74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List1!$B$163</c:f>
              <c:strCache>
                <c:ptCount val="1"/>
                <c:pt idx="0">
                  <c:v>2012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4000"/>
                    <a:shade val="51000"/>
                    <a:satMod val="130000"/>
                  </a:schemeClr>
                </a:gs>
                <a:gs pos="80000">
                  <a:schemeClr val="accent2">
                    <a:tint val="54000"/>
                    <a:shade val="93000"/>
                    <a:satMod val="130000"/>
                  </a:schemeClr>
                </a:gs>
                <a:gs pos="100000">
                  <a:schemeClr val="accent2">
                    <a:tint val="54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2.777777777777826E-3"/>
                  <c:y val="2.6501466728423906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</a:t>
                    </a:r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77777777777826E-3"/>
                  <c:y val="1.179558437548259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0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777777777777826E-3"/>
                  <c:y val="3.4850239308321755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List1!$A$164:$A$169</c:f>
              <c:strCache>
                <c:ptCount val="6"/>
                <c:pt idx="0">
                  <c:v>Počet nehod s následky na zdraví</c:v>
                </c:pt>
                <c:pt idx="1">
                  <c:v>Počet usmrcených osob (stav do 24 hod.)</c:v>
                </c:pt>
                <c:pt idx="2">
                  <c:v>Počet těžce zraněných osob (stav do 24 hod.)</c:v>
                </c:pt>
                <c:pt idx="3">
                  <c:v>Počet lehce zraněných osob (stav do 24 hod.)</c:v>
                </c:pt>
                <c:pt idx="4">
                  <c:v>Počet nehod pod vlivem alkoholu</c:v>
                </c:pt>
                <c:pt idx="5">
                  <c:v>Počet nehod celkem</c:v>
                </c:pt>
              </c:strCache>
            </c:strRef>
          </c:cat>
          <c:val>
            <c:numRef>
              <c:f>List1!$B$164:$B$169</c:f>
              <c:numCache>
                <c:formatCode>General</c:formatCode>
                <c:ptCount val="6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List1!$C$163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shade val="51000"/>
                    <a:satMod val="130000"/>
                  </a:schemeClr>
                </a:gs>
                <a:gs pos="80000">
                  <a:schemeClr val="accent2">
                    <a:tint val="77000"/>
                    <a:shade val="93000"/>
                    <a:satMod val="130000"/>
                  </a:schemeClr>
                </a:gs>
                <a:gs pos="100000">
                  <a:schemeClr val="accent2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2.777777777777826E-3"/>
                  <c:y val="1.0809016519993858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0</a:t>
                    </a:r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1</a:t>
                    </a:r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5.9070557356801934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0</a:t>
                    </a:r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7777777777777271E-3"/>
                  <c:y val="1.571097730430760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List1!$A$164:$A$169</c:f>
              <c:strCache>
                <c:ptCount val="6"/>
                <c:pt idx="0">
                  <c:v>Počet nehod s následky na zdraví</c:v>
                </c:pt>
                <c:pt idx="1">
                  <c:v>Počet usmrcených osob (stav do 24 hod.)</c:v>
                </c:pt>
                <c:pt idx="2">
                  <c:v>Počet těžce zraněných osob (stav do 24 hod.)</c:v>
                </c:pt>
                <c:pt idx="3">
                  <c:v>Počet lehce zraněných osob (stav do 24 hod.)</c:v>
                </c:pt>
                <c:pt idx="4">
                  <c:v>Počet nehod pod vlivem alkoholu</c:v>
                </c:pt>
                <c:pt idx="5">
                  <c:v>Počet nehod celkem</c:v>
                </c:pt>
              </c:strCache>
            </c:strRef>
          </c:cat>
          <c:val>
            <c:numRef>
              <c:f>List1!$C$164:$C$169</c:f>
              <c:numCache>
                <c:formatCode>General</c:formatCode>
                <c:ptCount val="6"/>
                <c:pt idx="0">
                  <c:v>4</c:v>
                </c:pt>
                <c:pt idx="1">
                  <c:v>0</c:v>
                </c:pt>
                <c:pt idx="2">
                  <c:v>1</c:v>
                </c:pt>
                <c:pt idx="3">
                  <c:v>8</c:v>
                </c:pt>
                <c:pt idx="4">
                  <c:v>0</c:v>
                </c:pt>
                <c:pt idx="5">
                  <c:v>7</c:v>
                </c:pt>
              </c:numCache>
            </c:numRef>
          </c:val>
        </c:ser>
        <c:ser>
          <c:idx val="2"/>
          <c:order val="2"/>
          <c:tx>
            <c:strRef>
              <c:f>List1!$D$163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"/>
                  <c:y val="1.571097730430760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0</a:t>
                    </a:r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0</a:t>
                    </a:r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2.7956615717153278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0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1.080901651999383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List1!$A$164:$A$169</c:f>
              <c:strCache>
                <c:ptCount val="6"/>
                <c:pt idx="0">
                  <c:v>Počet nehod s následky na zdraví</c:v>
                </c:pt>
                <c:pt idx="1">
                  <c:v>Počet usmrcených osob (stav do 24 hod.)</c:v>
                </c:pt>
                <c:pt idx="2">
                  <c:v>Počet těžce zraněných osob (stav do 24 hod.)</c:v>
                </c:pt>
                <c:pt idx="3">
                  <c:v>Počet lehce zraněných osob (stav do 24 hod.)</c:v>
                </c:pt>
                <c:pt idx="4">
                  <c:v>Počet nehod pod vlivem alkoholu</c:v>
                </c:pt>
                <c:pt idx="5">
                  <c:v>Počet nehod celkem</c:v>
                </c:pt>
              </c:strCache>
            </c:strRef>
          </c:cat>
          <c:val>
            <c:numRef>
              <c:f>List1!$D$164:$D$169</c:f>
              <c:numCache>
                <c:formatCode>General</c:formatCode>
                <c:ptCount val="6"/>
                <c:pt idx="0">
                  <c:v>9</c:v>
                </c:pt>
                <c:pt idx="1">
                  <c:v>0</c:v>
                </c:pt>
                <c:pt idx="2">
                  <c:v>0</c:v>
                </c:pt>
                <c:pt idx="3">
                  <c:v>15</c:v>
                </c:pt>
                <c:pt idx="4">
                  <c:v>0</c:v>
                </c:pt>
                <c:pt idx="5">
                  <c:v>11</c:v>
                </c:pt>
              </c:numCache>
            </c:numRef>
          </c:val>
        </c:ser>
        <c:ser>
          <c:idx val="3"/>
          <c:order val="3"/>
          <c:tx>
            <c:strRef>
              <c:f>List1!$E$163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shade val="51000"/>
                    <a:satMod val="130000"/>
                  </a:schemeClr>
                </a:gs>
                <a:gs pos="80000">
                  <a:schemeClr val="accent2">
                    <a:shade val="76000"/>
                    <a:shade val="93000"/>
                    <a:satMod val="130000"/>
                  </a:schemeClr>
                </a:gs>
                <a:gs pos="100000">
                  <a:schemeClr val="accent2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"/>
                  <c:y val="3.0416859657248725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5.9070557356801501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2.5514898872935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List1!$A$164:$A$169</c:f>
              <c:strCache>
                <c:ptCount val="6"/>
                <c:pt idx="0">
                  <c:v>Počet nehod s následky na zdraví</c:v>
                </c:pt>
                <c:pt idx="1">
                  <c:v>Počet usmrcených osob (stav do 24 hod.)</c:v>
                </c:pt>
                <c:pt idx="2">
                  <c:v>Počet těžce zraněných osob (stav do 24 hod.)</c:v>
                </c:pt>
                <c:pt idx="3">
                  <c:v>Počet lehce zraněných osob (stav do 24 hod.)</c:v>
                </c:pt>
                <c:pt idx="4">
                  <c:v>Počet nehod pod vlivem alkoholu</c:v>
                </c:pt>
                <c:pt idx="5">
                  <c:v>Počet nehod celkem</c:v>
                </c:pt>
              </c:strCache>
            </c:strRef>
          </c:cat>
          <c:val>
            <c:numRef>
              <c:f>List1!$E$164:$E$169</c:f>
              <c:numCache>
                <c:formatCode>General</c:formatCode>
                <c:ptCount val="6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  <c:pt idx="4">
                  <c:v>0</c:v>
                </c:pt>
                <c:pt idx="5">
                  <c:v>6</c:v>
                </c:pt>
              </c:numCache>
            </c:numRef>
          </c:val>
        </c:ser>
        <c:ser>
          <c:idx val="4"/>
          <c:order val="4"/>
          <c:tx>
            <c:strRef>
              <c:f>List1!$F$163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3000"/>
                    <a:shade val="51000"/>
                    <a:satMod val="130000"/>
                  </a:schemeClr>
                </a:gs>
                <a:gs pos="80000">
                  <a:schemeClr val="accent2">
                    <a:shade val="53000"/>
                    <a:shade val="93000"/>
                    <a:satMod val="130000"/>
                  </a:schemeClr>
                </a:gs>
                <a:gs pos="100000">
                  <a:schemeClr val="accent2">
                    <a:shade val="53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"/>
                  <c:y val="2.0612938088621576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5.9070557356801544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777777777777826E-3"/>
                  <c:y val="1.0809016519993836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List1!$A$164:$A$169</c:f>
              <c:strCache>
                <c:ptCount val="6"/>
                <c:pt idx="0">
                  <c:v>Počet nehod s následky na zdraví</c:v>
                </c:pt>
                <c:pt idx="1">
                  <c:v>Počet usmrcených osob (stav do 24 hod.)</c:v>
                </c:pt>
                <c:pt idx="2">
                  <c:v>Počet těžce zraněných osob (stav do 24 hod.)</c:v>
                </c:pt>
                <c:pt idx="3">
                  <c:v>Počet lehce zraněných osob (stav do 24 hod.)</c:v>
                </c:pt>
                <c:pt idx="4">
                  <c:v>Počet nehod pod vlivem alkoholu</c:v>
                </c:pt>
                <c:pt idx="5">
                  <c:v>Počet nehod celkem</c:v>
                </c:pt>
              </c:strCache>
            </c:strRef>
          </c:cat>
          <c:val>
            <c:numRef>
              <c:f>List1!$F$164:$F$169</c:f>
              <c:numCache>
                <c:formatCode>General</c:formatCode>
                <c:ptCount val="6"/>
                <c:pt idx="0">
                  <c:v>11</c:v>
                </c:pt>
                <c:pt idx="1">
                  <c:v>0</c:v>
                </c:pt>
                <c:pt idx="2">
                  <c:v>0</c:v>
                </c:pt>
                <c:pt idx="3">
                  <c:v>14</c:v>
                </c:pt>
                <c:pt idx="4">
                  <c:v>0</c:v>
                </c:pt>
                <c:pt idx="5">
                  <c:v>13</c:v>
                </c:pt>
              </c:numCache>
            </c:numRef>
          </c:val>
        </c:ser>
        <c:dLbls>
          <c:showVal val="1"/>
        </c:dLbls>
        <c:gapWidth val="100"/>
        <c:overlap val="-24"/>
        <c:axId val="63085184"/>
        <c:axId val="63013248"/>
      </c:barChart>
      <c:catAx>
        <c:axId val="630851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013248"/>
        <c:crosses val="autoZero"/>
        <c:auto val="1"/>
        <c:lblAlgn val="ctr"/>
        <c:lblOffset val="100"/>
      </c:catAx>
      <c:valAx>
        <c:axId val="630132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08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List1!$B$185</c:f>
              <c:strCache>
                <c:ptCount val="1"/>
                <c:pt idx="0">
                  <c:v>2012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4000"/>
                    <a:shade val="51000"/>
                    <a:satMod val="130000"/>
                  </a:schemeClr>
                </a:gs>
                <a:gs pos="80000">
                  <a:schemeClr val="accent2">
                    <a:tint val="54000"/>
                    <a:shade val="93000"/>
                    <a:satMod val="130000"/>
                  </a:schemeClr>
                </a:gs>
                <a:gs pos="100000">
                  <a:schemeClr val="accent2">
                    <a:tint val="54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"/>
                  <c:y val="2.307888597258676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11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</a:t>
                    </a:r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</a:t>
                    </a:r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2.307888597258676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17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0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7777777777777271E-3"/>
                  <c:y val="1.381962671332754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15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List1!$A$186:$A$191</c:f>
              <c:strCache>
                <c:ptCount val="6"/>
                <c:pt idx="0">
                  <c:v>Počet nehod s následky na zdraví</c:v>
                </c:pt>
                <c:pt idx="1">
                  <c:v>Počet usmrcených osob (stav do 24 hod.)</c:v>
                </c:pt>
                <c:pt idx="2">
                  <c:v>Počet těžce zraněných osob (stav do 24 hod.)</c:v>
                </c:pt>
                <c:pt idx="3">
                  <c:v>Počet lehce zraněných osob (stav do 24 hod.)</c:v>
                </c:pt>
                <c:pt idx="4">
                  <c:v>Počet nehod pod vlivem alkoholu</c:v>
                </c:pt>
                <c:pt idx="5">
                  <c:v>Počet nehod celkem</c:v>
                </c:pt>
              </c:strCache>
            </c:strRef>
          </c:cat>
          <c:val>
            <c:numRef>
              <c:f>List1!$B$186:$B$191</c:f>
              <c:numCache>
                <c:formatCode>General</c:formatCode>
                <c:ptCount val="6"/>
                <c:pt idx="0">
                  <c:v>11</c:v>
                </c:pt>
                <c:pt idx="1">
                  <c:v>1</c:v>
                </c:pt>
                <c:pt idx="2">
                  <c:v>1</c:v>
                </c:pt>
                <c:pt idx="3">
                  <c:v>17</c:v>
                </c:pt>
                <c:pt idx="4">
                  <c:v>0</c:v>
                </c:pt>
                <c:pt idx="5">
                  <c:v>15</c:v>
                </c:pt>
              </c:numCache>
            </c:numRef>
          </c:val>
        </c:ser>
        <c:ser>
          <c:idx val="1"/>
          <c:order val="1"/>
          <c:tx>
            <c:strRef>
              <c:f>List1!$C$185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shade val="51000"/>
                    <a:satMod val="130000"/>
                  </a:schemeClr>
                </a:gs>
                <a:gs pos="80000">
                  <a:schemeClr val="accent2">
                    <a:tint val="77000"/>
                    <a:shade val="93000"/>
                    <a:satMod val="130000"/>
                  </a:schemeClr>
                </a:gs>
                <a:gs pos="100000">
                  <a:schemeClr val="accent2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"/>
                  <c:y val="2.307888597258676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77777777777826E-3"/>
                  <c:y val="1.665354330708662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0</a:t>
                    </a:r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2.770851560221641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0</a:t>
                    </a:r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777777777777826E-3"/>
                  <c:y val="1.381962671332750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List1!$A$186:$A$191</c:f>
              <c:strCache>
                <c:ptCount val="6"/>
                <c:pt idx="0">
                  <c:v>Počet nehod s následky na zdraví</c:v>
                </c:pt>
                <c:pt idx="1">
                  <c:v>Počet usmrcených osob (stav do 24 hod.)</c:v>
                </c:pt>
                <c:pt idx="2">
                  <c:v>Počet těžce zraněných osob (stav do 24 hod.)</c:v>
                </c:pt>
                <c:pt idx="3">
                  <c:v>Počet lehce zraněných osob (stav do 24 hod.)</c:v>
                </c:pt>
                <c:pt idx="4">
                  <c:v>Počet nehod pod vlivem alkoholu</c:v>
                </c:pt>
                <c:pt idx="5">
                  <c:v>Počet nehod celkem</c:v>
                </c:pt>
              </c:strCache>
            </c:strRef>
          </c:cat>
          <c:val>
            <c:numRef>
              <c:f>List1!$C$186:$C$191</c:f>
              <c:numCache>
                <c:formatCode>General</c:formatCode>
                <c:ptCount val="6"/>
                <c:pt idx="0">
                  <c:v>17</c:v>
                </c:pt>
                <c:pt idx="1">
                  <c:v>3</c:v>
                </c:pt>
                <c:pt idx="2">
                  <c:v>0</c:v>
                </c:pt>
                <c:pt idx="3">
                  <c:v>22</c:v>
                </c:pt>
                <c:pt idx="4">
                  <c:v>0</c:v>
                </c:pt>
                <c:pt idx="5">
                  <c:v>20</c:v>
                </c:pt>
              </c:numCache>
            </c:numRef>
          </c:val>
        </c:ser>
        <c:ser>
          <c:idx val="2"/>
          <c:order val="2"/>
          <c:tx>
            <c:strRef>
              <c:f>List1!$D$185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"/>
                  <c:y val="9.1899970836978283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13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0</a:t>
                    </a:r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0</a:t>
                    </a:r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2.307888597258676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18</a:t>
                    </a:r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0</a:t>
                    </a:r>
                  </a:p>
                </c:rich>
              </c:tx>
              <c:dLblPos val="in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1.8449256342957254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List1!$A$186:$A$191</c:f>
              <c:strCache>
                <c:ptCount val="6"/>
                <c:pt idx="0">
                  <c:v>Počet nehod s následky na zdraví</c:v>
                </c:pt>
                <c:pt idx="1">
                  <c:v>Počet usmrcených osob (stav do 24 hod.)</c:v>
                </c:pt>
                <c:pt idx="2">
                  <c:v>Počet těžce zraněných osob (stav do 24 hod.)</c:v>
                </c:pt>
                <c:pt idx="3">
                  <c:v>Počet lehce zraněných osob (stav do 24 hod.)</c:v>
                </c:pt>
                <c:pt idx="4">
                  <c:v>Počet nehod pod vlivem alkoholu</c:v>
                </c:pt>
                <c:pt idx="5">
                  <c:v>Počet nehod celkem</c:v>
                </c:pt>
              </c:strCache>
            </c:strRef>
          </c:cat>
          <c:val>
            <c:numRef>
              <c:f>List1!$D$186:$D$191</c:f>
              <c:numCache>
                <c:formatCode>General</c:formatCode>
                <c:ptCount val="6"/>
                <c:pt idx="0">
                  <c:v>13</c:v>
                </c:pt>
                <c:pt idx="1">
                  <c:v>0</c:v>
                </c:pt>
                <c:pt idx="2">
                  <c:v>0</c:v>
                </c:pt>
                <c:pt idx="3">
                  <c:v>18</c:v>
                </c:pt>
                <c:pt idx="4">
                  <c:v>0</c:v>
                </c:pt>
                <c:pt idx="5">
                  <c:v>20</c:v>
                </c:pt>
              </c:numCache>
            </c:numRef>
          </c:val>
        </c:ser>
        <c:ser>
          <c:idx val="3"/>
          <c:order val="3"/>
          <c:tx>
            <c:strRef>
              <c:f>List1!$E$185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shade val="51000"/>
                    <a:satMod val="130000"/>
                  </a:schemeClr>
                </a:gs>
                <a:gs pos="80000">
                  <a:schemeClr val="accent2">
                    <a:shade val="76000"/>
                    <a:shade val="93000"/>
                    <a:satMod val="130000"/>
                  </a:schemeClr>
                </a:gs>
                <a:gs pos="100000">
                  <a:schemeClr val="accent2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"/>
                  <c:y val="1.381962671332750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0925337632081506E-17"/>
                  <c:y val="1.2023913677456978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77777777777826E-3"/>
                  <c:y val="2.770851560221641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2.307888597258676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List1!$A$186:$A$191</c:f>
              <c:strCache>
                <c:ptCount val="6"/>
                <c:pt idx="0">
                  <c:v>Počet nehod s následky na zdraví</c:v>
                </c:pt>
                <c:pt idx="1">
                  <c:v>Počet usmrcených osob (stav do 24 hod.)</c:v>
                </c:pt>
                <c:pt idx="2">
                  <c:v>Počet těžce zraněných osob (stav do 24 hod.)</c:v>
                </c:pt>
                <c:pt idx="3">
                  <c:v>Počet lehce zraněných osob (stav do 24 hod.)</c:v>
                </c:pt>
                <c:pt idx="4">
                  <c:v>Počet nehod pod vlivem alkoholu</c:v>
                </c:pt>
                <c:pt idx="5">
                  <c:v>Počet nehod celkem</c:v>
                </c:pt>
              </c:strCache>
            </c:strRef>
          </c:cat>
          <c:val>
            <c:numRef>
              <c:f>List1!$E$186:$E$191</c:f>
              <c:numCache>
                <c:formatCode>General</c:formatCode>
                <c:ptCount val="6"/>
                <c:pt idx="0">
                  <c:v>17</c:v>
                </c:pt>
                <c:pt idx="1">
                  <c:v>0</c:v>
                </c:pt>
                <c:pt idx="2">
                  <c:v>3</c:v>
                </c:pt>
                <c:pt idx="3">
                  <c:v>27</c:v>
                </c:pt>
                <c:pt idx="4">
                  <c:v>0</c:v>
                </c:pt>
                <c:pt idx="5">
                  <c:v>20</c:v>
                </c:pt>
              </c:numCache>
            </c:numRef>
          </c:val>
        </c:ser>
        <c:ser>
          <c:idx val="4"/>
          <c:order val="4"/>
          <c:tx>
            <c:strRef>
              <c:f>List1!$F$185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3000"/>
                    <a:shade val="51000"/>
                    <a:satMod val="130000"/>
                  </a:schemeClr>
                </a:gs>
                <a:gs pos="80000">
                  <a:schemeClr val="accent2">
                    <a:shade val="53000"/>
                    <a:shade val="93000"/>
                    <a:satMod val="130000"/>
                  </a:schemeClr>
                </a:gs>
                <a:gs pos="100000">
                  <a:schemeClr val="accent2">
                    <a:shade val="53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"/>
                  <c:y val="2.307888597258680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2.220472440944881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2.307888597258676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2.307888597258676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List1!$A$186:$A$191</c:f>
              <c:strCache>
                <c:ptCount val="6"/>
                <c:pt idx="0">
                  <c:v>Počet nehod s následky na zdraví</c:v>
                </c:pt>
                <c:pt idx="1">
                  <c:v>Počet usmrcených osob (stav do 24 hod.)</c:v>
                </c:pt>
                <c:pt idx="2">
                  <c:v>Počet těžce zraněných osob (stav do 24 hod.)</c:v>
                </c:pt>
                <c:pt idx="3">
                  <c:v>Počet lehce zraněných osob (stav do 24 hod.)</c:v>
                </c:pt>
                <c:pt idx="4">
                  <c:v>Počet nehod pod vlivem alkoholu</c:v>
                </c:pt>
                <c:pt idx="5">
                  <c:v>Počet nehod celkem</c:v>
                </c:pt>
              </c:strCache>
            </c:strRef>
          </c:cat>
          <c:val>
            <c:numRef>
              <c:f>List1!$F$186:$F$191</c:f>
              <c:numCache>
                <c:formatCode>General</c:formatCode>
                <c:ptCount val="6"/>
                <c:pt idx="0">
                  <c:v>15</c:v>
                </c:pt>
                <c:pt idx="1">
                  <c:v>1</c:v>
                </c:pt>
                <c:pt idx="2">
                  <c:v>4</c:v>
                </c:pt>
                <c:pt idx="3">
                  <c:v>21</c:v>
                </c:pt>
                <c:pt idx="4">
                  <c:v>0</c:v>
                </c:pt>
                <c:pt idx="5">
                  <c:v>19</c:v>
                </c:pt>
              </c:numCache>
            </c:numRef>
          </c:val>
        </c:ser>
        <c:dLbls>
          <c:showVal val="1"/>
        </c:dLbls>
        <c:gapWidth val="100"/>
        <c:overlap val="-24"/>
        <c:axId val="63117184"/>
        <c:axId val="63118720"/>
      </c:barChart>
      <c:catAx>
        <c:axId val="631171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118720"/>
        <c:crosses val="autoZero"/>
        <c:auto val="1"/>
        <c:lblAlgn val="ctr"/>
        <c:lblOffset val="100"/>
      </c:catAx>
      <c:valAx>
        <c:axId val="631187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11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List1!$B$200</c:f>
              <c:strCache>
                <c:ptCount val="1"/>
                <c:pt idx="0">
                  <c:v>2012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4000"/>
                    <a:shade val="51000"/>
                    <a:satMod val="130000"/>
                  </a:schemeClr>
                </a:gs>
                <a:gs pos="80000">
                  <a:schemeClr val="accent2">
                    <a:tint val="54000"/>
                    <a:shade val="93000"/>
                    <a:satMod val="130000"/>
                  </a:schemeClr>
                </a:gs>
                <a:gs pos="100000">
                  <a:schemeClr val="accent2">
                    <a:tint val="54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"/>
                  <c:y val="2.409740449110528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1.483814523184597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777777777777826E-3"/>
                  <c:y val="1.483814523184597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List1!$A$201:$A$206</c:f>
              <c:strCache>
                <c:ptCount val="6"/>
                <c:pt idx="0">
                  <c:v>Počet nehod s následky na zdraví</c:v>
                </c:pt>
                <c:pt idx="1">
                  <c:v>Počet usmrcených osob (stav do 24 hod.)</c:v>
                </c:pt>
                <c:pt idx="2">
                  <c:v>Počet těžce zraněných osob (stav do 24 hod.)</c:v>
                </c:pt>
                <c:pt idx="3">
                  <c:v>Počet lehce zraněných osob (stav do 24 hod.)</c:v>
                </c:pt>
                <c:pt idx="4">
                  <c:v>Počet nehod pod vlivem alkoholu</c:v>
                </c:pt>
                <c:pt idx="5">
                  <c:v>Počet nehod celkem</c:v>
                </c:pt>
              </c:strCache>
            </c:strRef>
          </c:cat>
          <c:val>
            <c:numRef>
              <c:f>List1!$B$201:$B$206</c:f>
              <c:numCache>
                <c:formatCode>General</c:formatCode>
                <c:ptCount val="6"/>
                <c:pt idx="0">
                  <c:v>7</c:v>
                </c:pt>
                <c:pt idx="1">
                  <c:v>0</c:v>
                </c:pt>
                <c:pt idx="2">
                  <c:v>1</c:v>
                </c:pt>
                <c:pt idx="3">
                  <c:v>9</c:v>
                </c:pt>
                <c:pt idx="4">
                  <c:v>0</c:v>
                </c:pt>
                <c:pt idx="5">
                  <c:v>9</c:v>
                </c:pt>
              </c:numCache>
            </c:numRef>
          </c:val>
        </c:ser>
        <c:ser>
          <c:idx val="1"/>
          <c:order val="1"/>
          <c:tx>
            <c:strRef>
              <c:f>List1!$C$200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shade val="51000"/>
                    <a:satMod val="130000"/>
                  </a:schemeClr>
                </a:gs>
                <a:gs pos="80000">
                  <a:schemeClr val="accent2">
                    <a:tint val="77000"/>
                    <a:shade val="93000"/>
                    <a:satMod val="130000"/>
                  </a:schemeClr>
                </a:gs>
                <a:gs pos="100000">
                  <a:schemeClr val="accent2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"/>
                  <c:y val="2.256999125109360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9.4925634295713567E-4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1.020851560221649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List1!$A$201:$A$206</c:f>
              <c:strCache>
                <c:ptCount val="6"/>
                <c:pt idx="0">
                  <c:v>Počet nehod s následky na zdraví</c:v>
                </c:pt>
                <c:pt idx="1">
                  <c:v>Počet usmrcených osob (stav do 24 hod.)</c:v>
                </c:pt>
                <c:pt idx="2">
                  <c:v>Počet těžce zraněných osob (stav do 24 hod.)</c:v>
                </c:pt>
                <c:pt idx="3">
                  <c:v>Počet lehce zraněných osob (stav do 24 hod.)</c:v>
                </c:pt>
                <c:pt idx="4">
                  <c:v>Počet nehod pod vlivem alkoholu</c:v>
                </c:pt>
                <c:pt idx="5">
                  <c:v>Počet nehod celkem</c:v>
                </c:pt>
              </c:strCache>
            </c:strRef>
          </c:cat>
          <c:val>
            <c:numRef>
              <c:f>List1!$C$201:$C$206</c:f>
              <c:numCache>
                <c:formatCode>General</c:formatCode>
                <c:ptCount val="6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8</c:v>
                </c:pt>
                <c:pt idx="4">
                  <c:v>0</c:v>
                </c:pt>
                <c:pt idx="5">
                  <c:v>14</c:v>
                </c:pt>
              </c:numCache>
            </c:numRef>
          </c:val>
        </c:ser>
        <c:ser>
          <c:idx val="2"/>
          <c:order val="2"/>
          <c:tx>
            <c:strRef>
              <c:f>List1!$D$200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"/>
                  <c:y val="2.409740449110532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8.6811023622047241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2.291666666666667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5.578885972586755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1.4838145231846008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List1!$A$201:$A$206</c:f>
              <c:strCache>
                <c:ptCount val="6"/>
                <c:pt idx="0">
                  <c:v>Počet nehod s následky na zdraví</c:v>
                </c:pt>
                <c:pt idx="1">
                  <c:v>Počet usmrcených osob (stav do 24 hod.)</c:v>
                </c:pt>
                <c:pt idx="2">
                  <c:v>Počet těžce zraněných osob (stav do 24 hod.)</c:v>
                </c:pt>
                <c:pt idx="3">
                  <c:v>Počet lehce zraněných osob (stav do 24 hod.)</c:v>
                </c:pt>
                <c:pt idx="4">
                  <c:v>Počet nehod pod vlivem alkoholu</c:v>
                </c:pt>
                <c:pt idx="5">
                  <c:v>Počet nehod celkem</c:v>
                </c:pt>
              </c:strCache>
            </c:strRef>
          </c:cat>
          <c:val>
            <c:numRef>
              <c:f>List1!$D$201:$D$206</c:f>
              <c:numCache>
                <c:formatCode>General</c:formatCode>
                <c:ptCount val="6"/>
                <c:pt idx="0">
                  <c:v>13</c:v>
                </c:pt>
                <c:pt idx="1">
                  <c:v>5</c:v>
                </c:pt>
                <c:pt idx="2">
                  <c:v>2</c:v>
                </c:pt>
                <c:pt idx="3">
                  <c:v>12</c:v>
                </c:pt>
                <c:pt idx="4">
                  <c:v>0</c:v>
                </c:pt>
                <c:pt idx="5">
                  <c:v>24</c:v>
                </c:pt>
              </c:numCache>
            </c:numRef>
          </c:val>
        </c:ser>
        <c:ser>
          <c:idx val="3"/>
          <c:order val="3"/>
          <c:tx>
            <c:strRef>
              <c:f>List1!$E$200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shade val="51000"/>
                    <a:satMod val="130000"/>
                  </a:schemeClr>
                </a:gs>
                <a:gs pos="80000">
                  <a:schemeClr val="accent2">
                    <a:shade val="76000"/>
                    <a:shade val="93000"/>
                    <a:satMod val="130000"/>
                  </a:schemeClr>
                </a:gs>
                <a:gs pos="100000">
                  <a:schemeClr val="accent2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1.273133440802037E-17"/>
                  <c:y val="2.409740449110528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1.020851560221649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185067526416263E-16"/>
                  <c:y val="1.483814523184597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List1!$A$201:$A$206</c:f>
              <c:strCache>
                <c:ptCount val="6"/>
                <c:pt idx="0">
                  <c:v>Počet nehod s následky na zdraví</c:v>
                </c:pt>
                <c:pt idx="1">
                  <c:v>Počet usmrcených osob (stav do 24 hod.)</c:v>
                </c:pt>
                <c:pt idx="2">
                  <c:v>Počet těžce zraněných osob (stav do 24 hod.)</c:v>
                </c:pt>
                <c:pt idx="3">
                  <c:v>Počet lehce zraněných osob (stav do 24 hod.)</c:v>
                </c:pt>
                <c:pt idx="4">
                  <c:v>Počet nehod pod vlivem alkoholu</c:v>
                </c:pt>
                <c:pt idx="5">
                  <c:v>Počet nehod celkem</c:v>
                </c:pt>
              </c:strCache>
            </c:strRef>
          </c:cat>
          <c:val>
            <c:numRef>
              <c:f>List1!$E$201:$E$206</c:f>
              <c:numCache>
                <c:formatCode>General</c:formatCode>
                <c:ptCount val="6"/>
                <c:pt idx="0">
                  <c:v>10</c:v>
                </c:pt>
                <c:pt idx="1">
                  <c:v>0</c:v>
                </c:pt>
                <c:pt idx="2">
                  <c:v>0</c:v>
                </c:pt>
                <c:pt idx="3">
                  <c:v>21</c:v>
                </c:pt>
                <c:pt idx="4">
                  <c:v>0</c:v>
                </c:pt>
                <c:pt idx="5">
                  <c:v>16</c:v>
                </c:pt>
              </c:numCache>
            </c:numRef>
          </c:val>
        </c:ser>
        <c:ser>
          <c:idx val="4"/>
          <c:order val="4"/>
          <c:tx>
            <c:strRef>
              <c:f>List1!$F$200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3000"/>
                    <a:shade val="51000"/>
                    <a:satMod val="130000"/>
                  </a:schemeClr>
                </a:gs>
                <a:gs pos="80000">
                  <a:schemeClr val="accent2">
                    <a:shade val="53000"/>
                    <a:shade val="93000"/>
                    <a:satMod val="130000"/>
                  </a:schemeClr>
                </a:gs>
                <a:gs pos="100000">
                  <a:schemeClr val="accent2">
                    <a:shade val="53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2.777777777777826E-3"/>
                  <c:y val="1.483814523184597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4.6259842519684414E-4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1.020851560221649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1.381962671332750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List1!$A$201:$A$206</c:f>
              <c:strCache>
                <c:ptCount val="6"/>
                <c:pt idx="0">
                  <c:v>Počet nehod s následky na zdraví</c:v>
                </c:pt>
                <c:pt idx="1">
                  <c:v>Počet usmrcených osob (stav do 24 hod.)</c:v>
                </c:pt>
                <c:pt idx="2">
                  <c:v>Počet těžce zraněných osob (stav do 24 hod.)</c:v>
                </c:pt>
                <c:pt idx="3">
                  <c:v>Počet lehce zraněných osob (stav do 24 hod.)</c:v>
                </c:pt>
                <c:pt idx="4">
                  <c:v>Počet nehod pod vlivem alkoholu</c:v>
                </c:pt>
                <c:pt idx="5">
                  <c:v>Počet nehod celkem</c:v>
                </c:pt>
              </c:strCache>
            </c:strRef>
          </c:cat>
          <c:val>
            <c:numRef>
              <c:f>List1!$F$201:$F$206</c:f>
              <c:numCache>
                <c:formatCode>General</c:formatCode>
                <c:ptCount val="6"/>
                <c:pt idx="0">
                  <c:v>9</c:v>
                </c:pt>
                <c:pt idx="1">
                  <c:v>1</c:v>
                </c:pt>
                <c:pt idx="2">
                  <c:v>4</c:v>
                </c:pt>
                <c:pt idx="3">
                  <c:v>21</c:v>
                </c:pt>
                <c:pt idx="4">
                  <c:v>0</c:v>
                </c:pt>
                <c:pt idx="5">
                  <c:v>17</c:v>
                </c:pt>
              </c:numCache>
            </c:numRef>
          </c:val>
        </c:ser>
        <c:dLbls>
          <c:showVal val="1"/>
        </c:dLbls>
        <c:gapWidth val="100"/>
        <c:overlap val="-24"/>
        <c:axId val="63304448"/>
        <c:axId val="63305984"/>
      </c:barChart>
      <c:catAx>
        <c:axId val="633044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305984"/>
        <c:crosses val="autoZero"/>
        <c:auto val="1"/>
        <c:lblAlgn val="ctr"/>
        <c:lblOffset val="100"/>
      </c:catAx>
      <c:valAx>
        <c:axId val="633059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30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List1!$B$239</c:f>
              <c:strCache>
                <c:ptCount val="1"/>
                <c:pt idx="0">
                  <c:v>2012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4000"/>
                    <a:shade val="51000"/>
                    <a:satMod val="130000"/>
                  </a:schemeClr>
                </a:gs>
                <a:gs pos="80000">
                  <a:schemeClr val="accent2">
                    <a:tint val="54000"/>
                    <a:shade val="93000"/>
                    <a:satMod val="130000"/>
                  </a:schemeClr>
                </a:gs>
                <a:gs pos="100000">
                  <a:schemeClr val="accent2">
                    <a:tint val="54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"/>
                  <c:y val="1.483814523184606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2.3148148148148149E-4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1.020851560221647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0185067526416263E-16"/>
                  <c:y val="1.4838145231846008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List1!$A$240:$A$245</c:f>
              <c:strCache>
                <c:ptCount val="6"/>
                <c:pt idx="0">
                  <c:v>Počet nehod s následky na zdraví</c:v>
                </c:pt>
                <c:pt idx="1">
                  <c:v>Počet usmrcených osob (stav do 24 hod.)</c:v>
                </c:pt>
                <c:pt idx="2">
                  <c:v>Počet těžce zraněných osob (stav do 24 hod.)</c:v>
                </c:pt>
                <c:pt idx="3">
                  <c:v>Počet lehce zraněných osob (stav do 24 hod.)</c:v>
                </c:pt>
                <c:pt idx="4">
                  <c:v>Počet nehod pod vlivem alkoholu</c:v>
                </c:pt>
                <c:pt idx="5">
                  <c:v>Počet nehod celkem</c:v>
                </c:pt>
              </c:strCache>
            </c:strRef>
          </c:cat>
          <c:val>
            <c:numRef>
              <c:f>List1!$B$240:$B$245</c:f>
              <c:numCache>
                <c:formatCode>General</c:formatCode>
                <c:ptCount val="6"/>
                <c:pt idx="0">
                  <c:v>22</c:v>
                </c:pt>
                <c:pt idx="1">
                  <c:v>2</c:v>
                </c:pt>
                <c:pt idx="2">
                  <c:v>3</c:v>
                </c:pt>
                <c:pt idx="3">
                  <c:v>28</c:v>
                </c:pt>
                <c:pt idx="4">
                  <c:v>0</c:v>
                </c:pt>
                <c:pt idx="5">
                  <c:v>36</c:v>
                </c:pt>
              </c:numCache>
            </c:numRef>
          </c:val>
        </c:ser>
        <c:ser>
          <c:idx val="1"/>
          <c:order val="1"/>
          <c:tx>
            <c:strRef>
              <c:f>List1!$C$239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shade val="51000"/>
                    <a:satMod val="130000"/>
                  </a:schemeClr>
                </a:gs>
                <a:gs pos="80000">
                  <a:schemeClr val="accent2">
                    <a:tint val="77000"/>
                    <a:shade val="93000"/>
                    <a:satMod val="130000"/>
                  </a:schemeClr>
                </a:gs>
                <a:gs pos="100000">
                  <a:schemeClr val="accent2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2.777777777777826E-3"/>
                  <c:y val="1.48381452318460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2.3148148148148149E-4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1.483814523184599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1.48381452318460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List1!$A$240:$A$245</c:f>
              <c:strCache>
                <c:ptCount val="6"/>
                <c:pt idx="0">
                  <c:v>Počet nehod s následky na zdraví</c:v>
                </c:pt>
                <c:pt idx="1">
                  <c:v>Počet usmrcených osob (stav do 24 hod.)</c:v>
                </c:pt>
                <c:pt idx="2">
                  <c:v>Počet těžce zraněných osob (stav do 24 hod.)</c:v>
                </c:pt>
                <c:pt idx="3">
                  <c:v>Počet lehce zraněných osob (stav do 24 hod.)</c:v>
                </c:pt>
                <c:pt idx="4">
                  <c:v>Počet nehod pod vlivem alkoholu</c:v>
                </c:pt>
                <c:pt idx="5">
                  <c:v>Počet nehod celkem</c:v>
                </c:pt>
              </c:strCache>
            </c:strRef>
          </c:cat>
          <c:val>
            <c:numRef>
              <c:f>List1!$C$240:$C$245</c:f>
              <c:numCache>
                <c:formatCode>General</c:formatCode>
                <c:ptCount val="6"/>
                <c:pt idx="0">
                  <c:v>26</c:v>
                </c:pt>
                <c:pt idx="1">
                  <c:v>2</c:v>
                </c:pt>
                <c:pt idx="2">
                  <c:v>3</c:v>
                </c:pt>
                <c:pt idx="3">
                  <c:v>35</c:v>
                </c:pt>
                <c:pt idx="4">
                  <c:v>0</c:v>
                </c:pt>
                <c:pt idx="5">
                  <c:v>40</c:v>
                </c:pt>
              </c:numCache>
            </c:numRef>
          </c:val>
        </c:ser>
        <c:ser>
          <c:idx val="2"/>
          <c:order val="2"/>
          <c:tx>
            <c:strRef>
              <c:f>List1!$D$239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"/>
                  <c:y val="1.483814523184606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9.0277777777777769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1.020851560221649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1.946777486147580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List1!$A$240:$A$245</c:f>
              <c:strCache>
                <c:ptCount val="6"/>
                <c:pt idx="0">
                  <c:v>Počet nehod s následky na zdraví</c:v>
                </c:pt>
                <c:pt idx="1">
                  <c:v>Počet usmrcených osob (stav do 24 hod.)</c:v>
                </c:pt>
                <c:pt idx="2">
                  <c:v>Počet těžce zraněných osob (stav do 24 hod.)</c:v>
                </c:pt>
                <c:pt idx="3">
                  <c:v>Počet lehce zraněných osob (stav do 24 hod.)</c:v>
                </c:pt>
                <c:pt idx="4">
                  <c:v>Počet nehod pod vlivem alkoholu</c:v>
                </c:pt>
                <c:pt idx="5">
                  <c:v>Počet nehod celkem</c:v>
                </c:pt>
              </c:strCache>
            </c:strRef>
          </c:cat>
          <c:val>
            <c:numRef>
              <c:f>List1!$D$240:$D$245</c:f>
              <c:numCache>
                <c:formatCode>General</c:formatCode>
                <c:ptCount val="6"/>
                <c:pt idx="0">
                  <c:v>14</c:v>
                </c:pt>
                <c:pt idx="1">
                  <c:v>1</c:v>
                </c:pt>
                <c:pt idx="2">
                  <c:v>3</c:v>
                </c:pt>
                <c:pt idx="3">
                  <c:v>15</c:v>
                </c:pt>
                <c:pt idx="4">
                  <c:v>0</c:v>
                </c:pt>
                <c:pt idx="5">
                  <c:v>21</c:v>
                </c:pt>
              </c:numCache>
            </c:numRef>
          </c:val>
        </c:ser>
        <c:ser>
          <c:idx val="3"/>
          <c:order val="3"/>
          <c:tx>
            <c:strRef>
              <c:f>List1!$E$239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shade val="51000"/>
                    <a:satMod val="130000"/>
                  </a:schemeClr>
                </a:gs>
                <a:gs pos="80000">
                  <a:schemeClr val="accent2">
                    <a:shade val="76000"/>
                    <a:shade val="93000"/>
                    <a:satMod val="130000"/>
                  </a:schemeClr>
                </a:gs>
                <a:gs pos="100000">
                  <a:schemeClr val="accent2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1.273133440802037E-17"/>
                  <c:y val="5.578885972586755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1.483814523184599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185067526416263E-16"/>
                  <c:y val="1.48381452318460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List1!$A$240:$A$245</c:f>
              <c:strCache>
                <c:ptCount val="6"/>
                <c:pt idx="0">
                  <c:v>Počet nehod s následky na zdraví</c:v>
                </c:pt>
                <c:pt idx="1">
                  <c:v>Počet usmrcených osob (stav do 24 hod.)</c:v>
                </c:pt>
                <c:pt idx="2">
                  <c:v>Počet těžce zraněných osob (stav do 24 hod.)</c:v>
                </c:pt>
                <c:pt idx="3">
                  <c:v>Počet lehce zraněných osob (stav do 24 hod.)</c:v>
                </c:pt>
                <c:pt idx="4">
                  <c:v>Počet nehod pod vlivem alkoholu</c:v>
                </c:pt>
                <c:pt idx="5">
                  <c:v>Počet nehod celkem</c:v>
                </c:pt>
              </c:strCache>
            </c:strRef>
          </c:cat>
          <c:val>
            <c:numRef>
              <c:f>List1!$E$240:$E$245</c:f>
              <c:numCache>
                <c:formatCode>General</c:formatCode>
                <c:ptCount val="6"/>
                <c:pt idx="0">
                  <c:v>18</c:v>
                </c:pt>
                <c:pt idx="1">
                  <c:v>0</c:v>
                </c:pt>
                <c:pt idx="2">
                  <c:v>2</c:v>
                </c:pt>
                <c:pt idx="3">
                  <c:v>33</c:v>
                </c:pt>
                <c:pt idx="4">
                  <c:v>1</c:v>
                </c:pt>
                <c:pt idx="5">
                  <c:v>21</c:v>
                </c:pt>
              </c:numCache>
            </c:numRef>
          </c:val>
        </c:ser>
        <c:ser>
          <c:idx val="4"/>
          <c:order val="4"/>
          <c:tx>
            <c:strRef>
              <c:f>List1!$F$239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3000"/>
                    <a:shade val="51000"/>
                    <a:satMod val="130000"/>
                  </a:schemeClr>
                </a:gs>
                <a:gs pos="80000">
                  <a:schemeClr val="accent2">
                    <a:shade val="53000"/>
                    <a:shade val="93000"/>
                    <a:satMod val="130000"/>
                  </a:schemeClr>
                </a:gs>
                <a:gs pos="100000">
                  <a:schemeClr val="accent2">
                    <a:shade val="53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"/>
                  <c:y val="1.020851560221649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1.020851560221649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1.48381452318460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List1!$A$240:$A$245</c:f>
              <c:strCache>
                <c:ptCount val="6"/>
                <c:pt idx="0">
                  <c:v>Počet nehod s následky na zdraví</c:v>
                </c:pt>
                <c:pt idx="1">
                  <c:v>Počet usmrcených osob (stav do 24 hod.)</c:v>
                </c:pt>
                <c:pt idx="2">
                  <c:v>Počet těžce zraněných osob (stav do 24 hod.)</c:v>
                </c:pt>
                <c:pt idx="3">
                  <c:v>Počet lehce zraněných osob (stav do 24 hod.)</c:v>
                </c:pt>
                <c:pt idx="4">
                  <c:v>Počet nehod pod vlivem alkoholu</c:v>
                </c:pt>
                <c:pt idx="5">
                  <c:v>Počet nehod celkem</c:v>
                </c:pt>
              </c:strCache>
            </c:strRef>
          </c:cat>
          <c:val>
            <c:numRef>
              <c:f>List1!$F$240:$F$245</c:f>
              <c:numCache>
                <c:formatCode>General</c:formatCode>
                <c:ptCount val="6"/>
                <c:pt idx="0">
                  <c:v>15</c:v>
                </c:pt>
                <c:pt idx="1">
                  <c:v>2</c:v>
                </c:pt>
                <c:pt idx="2">
                  <c:v>2</c:v>
                </c:pt>
                <c:pt idx="3">
                  <c:v>25</c:v>
                </c:pt>
                <c:pt idx="4">
                  <c:v>0</c:v>
                </c:pt>
                <c:pt idx="5">
                  <c:v>21</c:v>
                </c:pt>
              </c:numCache>
            </c:numRef>
          </c:val>
        </c:ser>
        <c:dLbls>
          <c:showVal val="1"/>
        </c:dLbls>
        <c:gapWidth val="100"/>
        <c:overlap val="-24"/>
        <c:axId val="63466880"/>
        <c:axId val="63497344"/>
      </c:barChart>
      <c:catAx>
        <c:axId val="634668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497344"/>
        <c:crosses val="autoZero"/>
        <c:auto val="1"/>
        <c:lblAlgn val="ctr"/>
        <c:lblOffset val="100"/>
      </c:catAx>
      <c:valAx>
        <c:axId val="634973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46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List1!$B$12</c:f>
              <c:strCache>
                <c:ptCount val="1"/>
                <c:pt idx="0">
                  <c:v>Hodnocení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List1!$A$13:$A$17</c:f>
              <c:strCache>
                <c:ptCount val="5"/>
                <c:pt idx="0">
                  <c:v>Sil. I/34 Lišov</c:v>
                </c:pt>
                <c:pt idx="1">
                  <c:v>Sil. II/105 ČB</c:v>
                </c:pt>
                <c:pt idx="2">
                  <c:v>Sil. E 55 Borek</c:v>
                </c:pt>
                <c:pt idx="3">
                  <c:v>Sil. I/20 Dasný</c:v>
                </c:pt>
                <c:pt idx="4">
                  <c:v>Sil. I/3 Planá u Č. B.</c:v>
                </c:pt>
              </c:strCache>
            </c:strRef>
          </c:cat>
          <c:val>
            <c:numRef>
              <c:f>List1!$B$13:$B$17</c:f>
              <c:numCache>
                <c:formatCode>General</c:formatCode>
                <c:ptCount val="5"/>
                <c:pt idx="0">
                  <c:v>1</c:v>
                </c:pt>
                <c:pt idx="1">
                  <c:v>0.53887570000000062</c:v>
                </c:pt>
                <c:pt idx="2">
                  <c:v>0.47148260000000286</c:v>
                </c:pt>
                <c:pt idx="3">
                  <c:v>0.29062060000000212</c:v>
                </c:pt>
                <c:pt idx="4">
                  <c:v>0.11443000000000007</c:v>
                </c:pt>
              </c:numCache>
            </c:numRef>
          </c:val>
        </c:ser>
        <c:ser>
          <c:idx val="1"/>
          <c:order val="1"/>
          <c:tx>
            <c:strRef>
              <c:f>List1!$C$12</c:f>
              <c:strCache>
                <c:ptCount val="1"/>
                <c:pt idx="0">
                  <c:v>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List1!$A$13:$A$17</c:f>
              <c:strCache>
                <c:ptCount val="5"/>
                <c:pt idx="0">
                  <c:v>Sil. I/34 Lišov</c:v>
                </c:pt>
                <c:pt idx="1">
                  <c:v>Sil. II/105 ČB</c:v>
                </c:pt>
                <c:pt idx="2">
                  <c:v>Sil. E 55 Borek</c:v>
                </c:pt>
                <c:pt idx="3">
                  <c:v>Sil. I/20 Dasný</c:v>
                </c:pt>
                <c:pt idx="4">
                  <c:v>Sil. I/3 Planá u Č. B.</c:v>
                </c:pt>
              </c:strCache>
            </c:strRef>
          </c:cat>
          <c:val>
            <c:numRef>
              <c:f>List1!$C$13:$C$17</c:f>
              <c:numCache>
                <c:formatCode>General</c:formatCode>
                <c:ptCount val="5"/>
                <c:pt idx="0">
                  <c:v>41.400857999999999</c:v>
                </c:pt>
                <c:pt idx="1">
                  <c:v>22.309915600000128</c:v>
                </c:pt>
                <c:pt idx="2">
                  <c:v>19.5197842</c:v>
                </c:pt>
                <c:pt idx="3">
                  <c:v>12.0319436</c:v>
                </c:pt>
                <c:pt idx="4">
                  <c:v>4.7374986000000003</c:v>
                </c:pt>
              </c:numCache>
            </c:numRef>
          </c:val>
        </c:ser>
        <c:gapWidth val="115"/>
        <c:overlap val="-20"/>
        <c:axId val="63412864"/>
        <c:axId val="63418752"/>
      </c:barChart>
      <c:catAx>
        <c:axId val="634128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418752"/>
        <c:crosses val="autoZero"/>
        <c:auto val="1"/>
        <c:lblAlgn val="ctr"/>
        <c:lblOffset val="100"/>
      </c:catAx>
      <c:valAx>
        <c:axId val="6341875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41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4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List1!$B$43</c:f>
              <c:strCache>
                <c:ptCount val="1"/>
                <c:pt idx="0">
                  <c:v>Hodnocení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shade val="51000"/>
                    <a:satMod val="130000"/>
                  </a:schemeClr>
                </a:gs>
                <a:gs pos="80000">
                  <a:schemeClr val="accent2">
                    <a:tint val="77000"/>
                    <a:shade val="93000"/>
                    <a:satMod val="130000"/>
                  </a:schemeClr>
                </a:gs>
                <a:gs pos="100000">
                  <a:schemeClr val="accent2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List1!$A$44:$A$48</c:f>
              <c:strCache>
                <c:ptCount val="5"/>
                <c:pt idx="0">
                  <c:v>Sil. I/34 Lišov</c:v>
                </c:pt>
                <c:pt idx="1">
                  <c:v>Sil. E 55 Borek</c:v>
                </c:pt>
                <c:pt idx="2">
                  <c:v>Sil. II/105 ČB</c:v>
                </c:pt>
                <c:pt idx="3">
                  <c:v>Sil. I/20 Dasný</c:v>
                </c:pt>
                <c:pt idx="4">
                  <c:v>Sil. I/3 Planá u Č. B.</c:v>
                </c:pt>
              </c:strCache>
            </c:strRef>
          </c:cat>
          <c:val>
            <c:numRef>
              <c:f>List1!$B$44:$B$48</c:f>
              <c:numCache>
                <c:formatCode>General</c:formatCode>
                <c:ptCount val="5"/>
                <c:pt idx="0">
                  <c:v>1</c:v>
                </c:pt>
                <c:pt idx="1">
                  <c:v>0.57567930000000744</c:v>
                </c:pt>
                <c:pt idx="2">
                  <c:v>0.50280800000000003</c:v>
                </c:pt>
                <c:pt idx="3">
                  <c:v>0.20833330000000044</c:v>
                </c:pt>
                <c:pt idx="4">
                  <c:v>0.1183424</c:v>
                </c:pt>
              </c:numCache>
            </c:numRef>
          </c:val>
        </c:ser>
        <c:ser>
          <c:idx val="1"/>
          <c:order val="1"/>
          <c:tx>
            <c:strRef>
              <c:f>List1!$C$43</c:f>
              <c:strCache>
                <c:ptCount val="1"/>
                <c:pt idx="0">
                  <c:v>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shade val="51000"/>
                    <a:satMod val="130000"/>
                  </a:schemeClr>
                </a:gs>
                <a:gs pos="80000">
                  <a:schemeClr val="accent2">
                    <a:shade val="76000"/>
                    <a:shade val="93000"/>
                    <a:satMod val="130000"/>
                  </a:schemeClr>
                </a:gs>
                <a:gs pos="100000">
                  <a:schemeClr val="accent2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8.7796699831125688E-2"/>
                  <c:y val="-4.6299941673957346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6804461942258312E-3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236001749781287E-2"/>
                  <c:y val="-4.629629629629671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258530183727107E-2"/>
                  <c:y val="-4.629629629629671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2210411198600181E-2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List1!$A$44:$A$48</c:f>
              <c:strCache>
                <c:ptCount val="5"/>
                <c:pt idx="0">
                  <c:v>Sil. I/34 Lišov</c:v>
                </c:pt>
                <c:pt idx="1">
                  <c:v>Sil. E 55 Borek</c:v>
                </c:pt>
                <c:pt idx="2">
                  <c:v>Sil. II/105 ČB</c:v>
                </c:pt>
                <c:pt idx="3">
                  <c:v>Sil. I/20 Dasný</c:v>
                </c:pt>
                <c:pt idx="4">
                  <c:v>Sil. I/3 Planá u Č. B.</c:v>
                </c:pt>
              </c:strCache>
            </c:strRef>
          </c:cat>
          <c:val>
            <c:numRef>
              <c:f>List1!$C$44:$C$48</c:f>
              <c:numCache>
                <c:formatCode>General</c:formatCode>
                <c:ptCount val="5"/>
                <c:pt idx="0">
                  <c:v>41.577222900000002</c:v>
                </c:pt>
                <c:pt idx="1">
                  <c:v>23.935148600000002</c:v>
                </c:pt>
                <c:pt idx="2">
                  <c:v>20.905359099999789</c:v>
                </c:pt>
                <c:pt idx="3">
                  <c:v>8.6619213999999971</c:v>
                </c:pt>
                <c:pt idx="4">
                  <c:v>4.9203479999999997</c:v>
                </c:pt>
              </c:numCache>
            </c:numRef>
          </c:val>
        </c:ser>
        <c:dLbls>
          <c:showVal val="1"/>
        </c:dLbls>
        <c:gapWidth val="115"/>
        <c:overlap val="-20"/>
        <c:axId val="63533056"/>
        <c:axId val="63534592"/>
      </c:barChart>
      <c:catAx>
        <c:axId val="6353305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534592"/>
        <c:crosses val="autoZero"/>
        <c:auto val="1"/>
        <c:lblAlgn val="ctr"/>
        <c:lblOffset val="100"/>
      </c:catAx>
      <c:valAx>
        <c:axId val="6353459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53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4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List1!$B$64</c:f>
              <c:strCache>
                <c:ptCount val="1"/>
                <c:pt idx="0">
                  <c:v>Hodnocení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shade val="51000"/>
                    <a:satMod val="130000"/>
                  </a:schemeClr>
                </a:gs>
                <a:gs pos="80000">
                  <a:schemeClr val="accent2">
                    <a:tint val="77000"/>
                    <a:shade val="93000"/>
                    <a:satMod val="130000"/>
                  </a:schemeClr>
                </a:gs>
                <a:gs pos="100000">
                  <a:schemeClr val="accent2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1.1335739282589801E-2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List1!$A$65:$A$69</c:f>
              <c:strCache>
                <c:ptCount val="5"/>
                <c:pt idx="0">
                  <c:v>Sil. I/34 Lišov</c:v>
                </c:pt>
                <c:pt idx="1">
                  <c:v>Sil. E 55 Borek</c:v>
                </c:pt>
                <c:pt idx="2">
                  <c:v>Sil. II/105 ČB</c:v>
                </c:pt>
                <c:pt idx="3">
                  <c:v>Sil. I/20 Dasný</c:v>
                </c:pt>
                <c:pt idx="4">
                  <c:v>Sil. I/3 Planá u Č. B.</c:v>
                </c:pt>
              </c:strCache>
            </c:strRef>
          </c:cat>
          <c:val>
            <c:numRef>
              <c:f>List1!$B$65:$B$69</c:f>
              <c:numCache>
                <c:formatCode>General</c:formatCode>
                <c:ptCount val="5"/>
                <c:pt idx="0">
                  <c:v>6.031085</c:v>
                </c:pt>
                <c:pt idx="1">
                  <c:v>1.9006311</c:v>
                </c:pt>
                <c:pt idx="2">
                  <c:v>1.8468215999999866</c:v>
                </c:pt>
                <c:pt idx="3">
                  <c:v>1.2703296999999778</c:v>
                </c:pt>
                <c:pt idx="4">
                  <c:v>1.1001935</c:v>
                </c:pt>
              </c:numCache>
            </c:numRef>
          </c:val>
        </c:ser>
        <c:ser>
          <c:idx val="1"/>
          <c:order val="1"/>
          <c:tx>
            <c:strRef>
              <c:f>List1!$C$64</c:f>
              <c:strCache>
                <c:ptCount val="1"/>
                <c:pt idx="0">
                  <c:v>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shade val="51000"/>
                    <a:satMod val="130000"/>
                  </a:schemeClr>
                </a:gs>
                <a:gs pos="80000">
                  <a:schemeClr val="accent2">
                    <a:shade val="76000"/>
                    <a:shade val="93000"/>
                    <a:satMod val="130000"/>
                  </a:schemeClr>
                </a:gs>
                <a:gs pos="100000">
                  <a:schemeClr val="accent2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1"/>
              <c:layout>
                <c:manualLayout>
                  <c:x val="-1.1458223972003532E-2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6804461942258312E-3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4451881014873123E-2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226815398075236E-2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List1!$A$65:$A$69</c:f>
              <c:strCache>
                <c:ptCount val="5"/>
                <c:pt idx="0">
                  <c:v>Sil. I/34 Lišov</c:v>
                </c:pt>
                <c:pt idx="1">
                  <c:v>Sil. E 55 Borek</c:v>
                </c:pt>
                <c:pt idx="2">
                  <c:v>Sil. II/105 ČB</c:v>
                </c:pt>
                <c:pt idx="3">
                  <c:v>Sil. I/20 Dasný</c:v>
                </c:pt>
                <c:pt idx="4">
                  <c:v>Sil. I/3 Planá u Č. B.</c:v>
                </c:pt>
              </c:strCache>
            </c:strRef>
          </c:cat>
          <c:val>
            <c:numRef>
              <c:f>List1!$C$65:$C$69</c:f>
              <c:numCache>
                <c:formatCode>General</c:formatCode>
                <c:ptCount val="5"/>
                <c:pt idx="0">
                  <c:v>49.642397100000011</c:v>
                </c:pt>
                <c:pt idx="1">
                  <c:v>15.644263199999948</c:v>
                </c:pt>
                <c:pt idx="2">
                  <c:v>15.201352699999999</c:v>
                </c:pt>
                <c:pt idx="3">
                  <c:v>10.456196400000024</c:v>
                </c:pt>
                <c:pt idx="4">
                  <c:v>9.0557906000000248</c:v>
                </c:pt>
              </c:numCache>
            </c:numRef>
          </c:val>
        </c:ser>
        <c:dLbls>
          <c:showVal val="1"/>
        </c:dLbls>
        <c:gapWidth val="115"/>
        <c:overlap val="-20"/>
        <c:axId val="63598592"/>
        <c:axId val="63600128"/>
      </c:barChart>
      <c:catAx>
        <c:axId val="6359859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600128"/>
        <c:crosses val="autoZero"/>
        <c:auto val="1"/>
        <c:lblAlgn val="ctr"/>
        <c:lblOffset val="100"/>
      </c:catAx>
      <c:valAx>
        <c:axId val="6360012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59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C088A2-947F-4FE1-A9DB-781A32B7A1D4}" type="datetimeFigureOut">
              <a:rPr lang="cs-CZ" smtClean="0"/>
              <a:pPr/>
              <a:t>14.6.2017</a:t>
            </a:fld>
            <a:endParaRPr lang="cs-CZ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7061FC-8834-42C7-9B65-EBE331CA3A7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088A2-947F-4FE1-A9DB-781A32B7A1D4}" type="datetimeFigureOut">
              <a:rPr lang="cs-CZ" smtClean="0"/>
              <a:pPr/>
              <a:t>14.6.2017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7061FC-8834-42C7-9B65-EBE331CA3A7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088A2-947F-4FE1-A9DB-781A32B7A1D4}" type="datetimeFigureOut">
              <a:rPr lang="cs-CZ" smtClean="0"/>
              <a:pPr/>
              <a:t>14.6.2017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7061FC-8834-42C7-9B65-EBE331CA3A7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088A2-947F-4FE1-A9DB-781A32B7A1D4}" type="datetimeFigureOut">
              <a:rPr lang="cs-CZ" smtClean="0"/>
              <a:pPr/>
              <a:t>14.6.2017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7061FC-8834-42C7-9B65-EBE331CA3A7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088A2-947F-4FE1-A9DB-781A32B7A1D4}" type="datetimeFigureOut">
              <a:rPr lang="cs-CZ" smtClean="0"/>
              <a:pPr/>
              <a:t>14.6.2017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7061FC-8834-42C7-9B65-EBE331CA3A7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088A2-947F-4FE1-A9DB-781A32B7A1D4}" type="datetimeFigureOut">
              <a:rPr lang="cs-CZ" smtClean="0"/>
              <a:pPr/>
              <a:t>14.6.2017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7061FC-8834-42C7-9B65-EBE331CA3A7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088A2-947F-4FE1-A9DB-781A32B7A1D4}" type="datetimeFigureOut">
              <a:rPr lang="cs-CZ" smtClean="0"/>
              <a:pPr/>
              <a:t>14.6.2017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7061FC-8834-42C7-9B65-EBE331CA3A7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088A2-947F-4FE1-A9DB-781A32B7A1D4}" type="datetimeFigureOut">
              <a:rPr lang="cs-CZ" smtClean="0"/>
              <a:pPr/>
              <a:t>14.6.2017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7061FC-8834-42C7-9B65-EBE331CA3A7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C088A2-947F-4FE1-A9DB-781A32B7A1D4}" type="datetimeFigureOut">
              <a:rPr lang="cs-CZ" smtClean="0"/>
              <a:pPr/>
              <a:t>14.6.2017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7061FC-8834-42C7-9B65-EBE331CA3A7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4C088A2-947F-4FE1-A9DB-781A32B7A1D4}" type="datetimeFigureOut">
              <a:rPr lang="cs-CZ" smtClean="0"/>
              <a:pPr/>
              <a:t>14.6.2017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7061FC-8834-42C7-9B65-EBE331CA3A7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C088A2-947F-4FE1-A9DB-781A32B7A1D4}" type="datetimeFigureOut">
              <a:rPr lang="cs-CZ" smtClean="0"/>
              <a:pPr/>
              <a:t>14.6.2017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7061FC-8834-42C7-9B65-EBE331CA3A7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4C088A2-947F-4FE1-A9DB-781A32B7A1D4}" type="datetimeFigureOut">
              <a:rPr lang="cs-CZ" smtClean="0"/>
              <a:pPr/>
              <a:t>14.6.2017</a:t>
            </a:fld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77061FC-8834-42C7-9B65-EBE331CA3A7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404665"/>
            <a:ext cx="7990656" cy="1584175"/>
          </a:xfrm>
        </p:spPr>
        <p:txBody>
          <a:bodyPr>
            <a:normAutofit fontScale="90000"/>
          </a:bodyPr>
          <a:lstStyle/>
          <a:p>
            <a:r>
              <a:rPr lang="cs-CZ" sz="21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21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2100" dirty="0">
                <a:latin typeface="Calibri" pitchFamily="34" charset="0"/>
              </a:rPr>
              <a:t/>
            </a:r>
            <a:br>
              <a:rPr lang="cs-CZ" sz="2100" dirty="0">
                <a:latin typeface="Calibri" pitchFamily="34" charset="0"/>
              </a:rPr>
            </a:br>
            <a:r>
              <a:rPr lang="cs-CZ" sz="2100" dirty="0" smtClean="0">
                <a:latin typeface="Calibri" pitchFamily="34" charset="0"/>
              </a:rPr>
              <a:t/>
            </a:r>
            <a:br>
              <a:rPr lang="cs-CZ" sz="2100" dirty="0" smtClean="0">
                <a:latin typeface="Calibri" pitchFamily="34" charset="0"/>
              </a:rPr>
            </a:br>
            <a:r>
              <a:rPr lang="cs-CZ" sz="2100" dirty="0">
                <a:latin typeface="Calibri" pitchFamily="34" charset="0"/>
              </a:rPr>
              <a:t/>
            </a:r>
            <a:br>
              <a:rPr lang="cs-CZ" sz="2100" dirty="0">
                <a:latin typeface="Calibri" pitchFamily="34" charset="0"/>
              </a:rPr>
            </a:br>
            <a:r>
              <a:rPr lang="cs-CZ" sz="2100" dirty="0" smtClean="0">
                <a:latin typeface="Calibri" pitchFamily="34" charset="0"/>
              </a:rPr>
              <a:t/>
            </a:r>
            <a:br>
              <a:rPr lang="cs-CZ" sz="2100" dirty="0" smtClean="0">
                <a:latin typeface="Calibri" pitchFamily="34" charset="0"/>
              </a:rPr>
            </a:br>
            <a:r>
              <a:rPr lang="cs-CZ" sz="21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21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cs-CZ" sz="21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2100" b="1" dirty="0" smtClean="0">
                <a:latin typeface="Calibri" pitchFamily="34" charset="0"/>
              </a:rPr>
              <a:t/>
            </a:r>
            <a:br>
              <a:rPr lang="cs-CZ" sz="2100" b="1" dirty="0" smtClean="0">
                <a:latin typeface="Calibri" pitchFamily="34" charset="0"/>
              </a:rPr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100" dirty="0">
                <a:latin typeface="Calibri" pitchFamily="34" charset="0"/>
              </a:rPr>
              <a:t/>
            </a:r>
            <a:br>
              <a:rPr lang="cs-CZ" sz="2100" dirty="0">
                <a:latin typeface="Calibri" pitchFamily="34" charset="0"/>
              </a:rPr>
            </a:br>
            <a:r>
              <a:rPr lang="cs-CZ" sz="2100" dirty="0" smtClean="0">
                <a:solidFill>
                  <a:schemeClr val="tx1"/>
                </a:solidFill>
                <a:latin typeface="Calibri" pitchFamily="34" charset="0"/>
              </a:rPr>
              <a:t> Vysoká škola technická a ekonomická v Českých Budějovicích </a:t>
            </a:r>
            <a:r>
              <a:rPr lang="cs-CZ" sz="2100" dirty="0" smtClean="0">
                <a:latin typeface="Calibri" pitchFamily="34" charset="0"/>
              </a:rPr>
              <a:t/>
            </a:r>
            <a:br>
              <a:rPr lang="cs-CZ" sz="2100" dirty="0" smtClean="0">
                <a:latin typeface="Calibri" pitchFamily="34" charset="0"/>
              </a:rPr>
            </a:br>
            <a:r>
              <a:rPr lang="cs-CZ" sz="2100" dirty="0">
                <a:latin typeface="Calibri" pitchFamily="34" charset="0"/>
              </a:rPr>
              <a:t/>
            </a:r>
            <a:br>
              <a:rPr lang="cs-CZ" sz="2100" dirty="0">
                <a:latin typeface="Calibri" pitchFamily="34" charset="0"/>
              </a:rPr>
            </a:br>
            <a:r>
              <a:rPr lang="cs-CZ" sz="2400" i="1" dirty="0" smtClean="0"/>
              <a:t> Ústav technicko - technologický </a:t>
            </a:r>
            <a:r>
              <a:rPr lang="cs-CZ" sz="21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cs-CZ" sz="2100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cs-CZ" sz="21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5445224"/>
            <a:ext cx="3816424" cy="1296144"/>
          </a:xfrm>
        </p:spPr>
        <p:txBody>
          <a:bodyPr>
            <a:normAutofit/>
          </a:bodyPr>
          <a:lstStyle/>
          <a:p>
            <a:pPr marR="0" algn="l">
              <a:lnSpc>
                <a:spcPct val="90000"/>
              </a:lnSpc>
            </a:pPr>
            <a:r>
              <a:rPr lang="cs-CZ" sz="1900" b="1" dirty="0" smtClean="0">
                <a:solidFill>
                  <a:schemeClr val="tx1"/>
                </a:solidFill>
                <a:latin typeface="Calibri" pitchFamily="34" charset="0"/>
              </a:rPr>
              <a:t>Autor: Bc. Milan Kocourek</a:t>
            </a:r>
          </a:p>
          <a:p>
            <a:pPr marR="0" algn="l">
              <a:lnSpc>
                <a:spcPct val="90000"/>
              </a:lnSpc>
            </a:pPr>
            <a:r>
              <a:rPr lang="cs-CZ" sz="1900" b="1" dirty="0" smtClean="0">
                <a:solidFill>
                  <a:schemeClr val="tx1"/>
                </a:solidFill>
                <a:latin typeface="Calibri" pitchFamily="34" charset="0"/>
              </a:rPr>
              <a:t>Vedoucí práce: Ing. Jiří Čejka, Ph.D</a:t>
            </a:r>
          </a:p>
          <a:p>
            <a:pPr marR="0" algn="l">
              <a:lnSpc>
                <a:spcPct val="90000"/>
              </a:lnSpc>
            </a:pPr>
            <a:r>
              <a:rPr lang="cs-CZ" sz="1900" b="1" dirty="0" smtClean="0">
                <a:solidFill>
                  <a:schemeClr val="tx1"/>
                </a:solidFill>
                <a:latin typeface="Calibri" pitchFamily="34" charset="0"/>
              </a:rPr>
              <a:t>Oponent práce: Ing. Marek Kocánek</a:t>
            </a:r>
          </a:p>
          <a:p>
            <a:pPr marR="0" algn="l">
              <a:lnSpc>
                <a:spcPct val="90000"/>
              </a:lnSpc>
            </a:pPr>
            <a:r>
              <a:rPr lang="cs-CZ" sz="1900" b="1" dirty="0" smtClean="0">
                <a:solidFill>
                  <a:schemeClr val="tx1"/>
                </a:solidFill>
                <a:latin typeface="Calibri" pitchFamily="34" charset="0"/>
              </a:rPr>
              <a:t>Rok odevzdání: červen 2017</a:t>
            </a: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51216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AF507438-7753-43E0-B8FC-AC1667EBCBE1}"/>
          </a:extLst>
        </p:spPr>
      </p:pic>
      <p:sp>
        <p:nvSpPr>
          <p:cNvPr id="5" name="Obdélník 4"/>
          <p:cNvSpPr/>
          <p:nvPr/>
        </p:nvSpPr>
        <p:spPr>
          <a:xfrm>
            <a:off x="683568" y="1988840"/>
            <a:ext cx="777686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100" b="1" dirty="0" smtClean="0"/>
              <a:t>OPTIMALIZACE DOPRAVNĚ TECHNOLOGICKÝCH OPATŘENÍ VEDOUCÍ </a:t>
            </a:r>
            <a:br>
              <a:rPr lang="cs-CZ" sz="3100" b="1" dirty="0" smtClean="0"/>
            </a:br>
            <a:r>
              <a:rPr lang="cs-CZ" sz="3100" b="1" dirty="0" smtClean="0"/>
              <a:t>KE SNÍŽENÍ KRIZOVÝCH SITUACÍ V SILNIČNÍ DOPRAVĚ V OKRESE </a:t>
            </a:r>
          </a:p>
          <a:p>
            <a:pPr algn="ctr"/>
            <a:r>
              <a:rPr lang="cs-CZ" sz="3100" b="1" dirty="0" smtClean="0"/>
              <a:t>ČESKÉ BUDĚJOVICE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jediné kritérium je stanoveno komplexně a to příčiny DN podle jejich závažnosti uvedené v příloze (nejzávažnější),</a:t>
            </a:r>
          </a:p>
          <a:p>
            <a:r>
              <a:rPr lang="cs-CZ" dirty="0" smtClean="0"/>
              <a:t>kritérium nebezpečných míst vychází z předchozích rozborů dopravních nehod na sledovaných úsecích,</a:t>
            </a:r>
          </a:p>
          <a:p>
            <a:r>
              <a:rPr lang="cs-CZ" smtClean="0"/>
              <a:t>kritérii </a:t>
            </a:r>
            <a:r>
              <a:rPr lang="cs-CZ" dirty="0" smtClean="0"/>
              <a:t>je hodnocen význam komunikace a dopravně technický stav komunikace,</a:t>
            </a:r>
          </a:p>
          <a:p>
            <a:r>
              <a:rPr lang="cs-CZ" dirty="0" smtClean="0"/>
              <a:t>pro výpočty jsem použil program MyChoice Beta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i="1" dirty="0" smtClean="0"/>
              <a:t>Stanovení a hodnocení kritérií</a:t>
            </a:r>
            <a:br>
              <a:rPr lang="cs-CZ" i="1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323528" y="69269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1" dirty="0" smtClean="0"/>
              <a:t>Výpočty multikriteriálního hodnocení variant programem MyChoice Beta</a:t>
            </a:r>
            <a:endParaRPr lang="cs-CZ" b="1" i="1" dirty="0"/>
          </a:p>
        </p:txBody>
      </p:sp>
      <p:sp>
        <p:nvSpPr>
          <p:cNvPr id="12" name="Obdélník 11"/>
          <p:cNvSpPr/>
          <p:nvPr/>
        </p:nvSpPr>
        <p:spPr>
          <a:xfrm>
            <a:off x="1043608" y="980728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(vložena data z následujících tabulek) 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395536" y="1484784"/>
            <a:ext cx="193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Typ silniční sítě</a:t>
            </a:r>
            <a:endParaRPr lang="cs-CZ" b="1" dirty="0"/>
          </a:p>
        </p:txBody>
      </p:sp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467544" y="1916832"/>
          <a:ext cx="8208911" cy="3494992"/>
        </p:xfrm>
        <a:graphic>
          <a:graphicData uri="http://schemas.openxmlformats.org/drawingml/2006/table">
            <a:tbl>
              <a:tblPr/>
              <a:tblGrid>
                <a:gridCol w="3672408"/>
                <a:gridCol w="1373439"/>
                <a:gridCol w="677800"/>
                <a:gridCol w="677800"/>
                <a:gridCol w="602489"/>
                <a:gridCol w="602489"/>
                <a:gridCol w="602486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Typ silniční</a:t>
                      </a:r>
                      <a:endParaRPr lang="cs-CZ" sz="20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Počet bodů</a:t>
                      </a:r>
                      <a:b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</a:br>
                      <a:endParaRPr lang="cs-CZ" sz="20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571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Základní silniční síť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20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Regionální tahy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857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Regionální tahy </a:t>
                      </a:r>
                      <a:r>
                        <a:rPr lang="cs-CZ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nadmístního </a:t>
                      </a: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významu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571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Nadregionální tahy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20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</a:rPr>
                        <a:t>Celkem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</a:rPr>
                        <a:t>10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</a:rPr>
                        <a:t>10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</a:rPr>
                        <a:t>7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</a:rPr>
                        <a:t>7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</a:rPr>
                        <a:t>10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</a:rPr>
                        <a:t>10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2915816" y="5877272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Číslice 1. – 5. označují vytypovaná krizová místa</a:t>
            </a:r>
            <a:endParaRPr lang="cs-CZ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323528" y="1268760"/>
          <a:ext cx="8496943" cy="3611880"/>
        </p:xfrm>
        <a:graphic>
          <a:graphicData uri="http://schemas.openxmlformats.org/drawingml/2006/table">
            <a:tbl>
              <a:tblPr/>
              <a:tblGrid>
                <a:gridCol w="3456384"/>
                <a:gridCol w="864096"/>
                <a:gridCol w="792088"/>
                <a:gridCol w="792088"/>
                <a:gridCol w="792088"/>
                <a:gridCol w="792088"/>
                <a:gridCol w="1008111"/>
              </a:tblGrid>
              <a:tr h="192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1.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2.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3.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4.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5.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baseline="30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Celkem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32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Počet nehod s následky na zdraví</a:t>
                      </a:r>
                      <a:endParaRPr lang="cs-CZ" sz="20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78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31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73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44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95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321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488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Počet usmrcených osob (stav do 24 hod.)</a:t>
                      </a:r>
                      <a:endParaRPr lang="cs-CZ" sz="20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9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7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7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29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488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Počet těžce zraněných osob (stav do 24 hod.)</a:t>
                      </a:r>
                      <a:endParaRPr lang="cs-CZ" sz="20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21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8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9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13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54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488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Počet lehce zraněných osob (stav do 24 hod.)</a:t>
                      </a:r>
                      <a:endParaRPr lang="cs-CZ" sz="20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106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44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105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71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136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462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53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Počet celkem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</a:rPr>
                        <a:t>214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</a:rPr>
                        <a:t>79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</a:rPr>
                        <a:t>191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</a:rPr>
                        <a:t>131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</a:rPr>
                        <a:t>252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</a:rPr>
                        <a:t>867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1763688" y="548680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Celkový počet nehod na všech krizových místech</a:t>
            </a:r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2843808" y="5229200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Číslice 1. – 5. označují vytypovaná krizová místa</a:t>
            </a:r>
            <a:endParaRPr lang="cs-CZ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467544" y="980728"/>
          <a:ext cx="8208912" cy="4907280"/>
        </p:xfrm>
        <a:graphic>
          <a:graphicData uri="http://schemas.openxmlformats.org/drawingml/2006/table">
            <a:tbl>
              <a:tblPr/>
              <a:tblGrid>
                <a:gridCol w="2376264"/>
                <a:gridCol w="1152128"/>
                <a:gridCol w="1296144"/>
                <a:gridCol w="1224136"/>
                <a:gridCol w="1224136"/>
                <a:gridCol w="936104"/>
              </a:tblGrid>
              <a:tr h="547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</a:rPr>
                        <a:t>Varianty - krizová místa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Šířka 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vozovky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Poloměr 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směr. oblouků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Nepřehledný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horizont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Rozhledové poměry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baseline="30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Celkem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547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Sil. I/3 Planá u Č. B. - hranice okr. Č. B.</a:t>
                      </a:r>
                      <a:endParaRPr lang="cs-CZ" sz="20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11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547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Sil. I/34 Lišov - Štěpánovice</a:t>
                      </a:r>
                      <a:r>
                        <a:rPr lang="cs-CZ" sz="2000" b="1" dirty="0">
                          <a:latin typeface="Times New Roman"/>
                          <a:ea typeface="Calibri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547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Sil. II/105 Č. B. - Týn nad Vltavou</a:t>
                      </a:r>
                      <a:endParaRPr lang="cs-CZ" sz="20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14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547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</a:rPr>
                        <a:t>Sil. E 55 Borek - Dynín</a:t>
                      </a: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endParaRPr lang="cs-CZ" sz="20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7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547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Sil. I/20 Dasný - hranice okresu Č. B.</a:t>
                      </a:r>
                      <a:endParaRPr lang="cs-CZ" sz="20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38650" algn="l"/>
                        </a:tabLs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9</a:t>
                      </a:r>
                      <a:endParaRPr lang="cs-CZ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273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Počet celkem</a:t>
                      </a:r>
                      <a:endParaRPr lang="cs-CZ" sz="20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Times New Roman"/>
                          <a:ea typeface="Calibri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683568" y="404664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Kritéria dopravně technického stavu komunikace</a:t>
            </a:r>
            <a:endParaRPr lang="cs-CZ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r>
              <a:rPr lang="cs-CZ" sz="2200" b="1" dirty="0" smtClean="0"/>
              <a:t>dominované a nedominované varianty</a:t>
            </a:r>
            <a:r>
              <a:rPr lang="cs-CZ" sz="2200" dirty="0" smtClean="0"/>
              <a:t>  přičemž platí,že</a:t>
            </a:r>
          </a:p>
          <a:p>
            <a:r>
              <a:rPr lang="cs-CZ" sz="2200" b="1" i="1" dirty="0" smtClean="0"/>
              <a:t>nedominovaná varianta</a:t>
            </a:r>
            <a:r>
              <a:rPr lang="cs-CZ" sz="2200" b="1" dirty="0" smtClean="0"/>
              <a:t>  </a:t>
            </a:r>
            <a:r>
              <a:rPr lang="cs-CZ" sz="2200" dirty="0" smtClean="0"/>
              <a:t>je tehdy, pokud k ní neexistuje žádná lepší varianta v tom smyslu, že by bylo možno některou hodnotu (či některé hodnoty) kritérií zlepšit, aniž by se hodnoty jiných kritérií zhoršily. </a:t>
            </a:r>
          </a:p>
          <a:p>
            <a:r>
              <a:rPr lang="cs-CZ" sz="2200" b="1" i="1" dirty="0" smtClean="0"/>
              <a:t>dominovaná varianta</a:t>
            </a:r>
            <a:r>
              <a:rPr lang="cs-CZ" sz="2200" b="1" dirty="0" smtClean="0"/>
              <a:t> </a:t>
            </a:r>
            <a:r>
              <a:rPr lang="cs-CZ" sz="2200" dirty="0" smtClean="0"/>
              <a:t>je tehdy, pokud k ní existuje taková varianta, která má všechny hodnoty kritérií alespoň stejně dobré a minimálně jednu hodnotu lepší. </a:t>
            </a:r>
          </a:p>
          <a:p>
            <a:r>
              <a:rPr lang="cs-CZ" sz="2200" dirty="0" smtClean="0"/>
              <a:t>Variantu považujeme za optimální, pokud je jedinou nedominovanou variantou ve výběru. Pokud je nedominovaných variant více, vybereme z nich jednu, kterou považujeme za reprezentativní a nazveme variantou kompromisní.</a:t>
            </a:r>
            <a:endParaRPr lang="cs-CZ" sz="2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Zvolená hodnotící metoda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31640" y="332656"/>
            <a:ext cx="5889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Dominované a nedominované varianty</a:t>
            </a:r>
            <a:endParaRPr lang="cs-CZ" sz="2400" b="1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187624" y="764704"/>
          <a:ext cx="6096000" cy="266752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569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Šířka 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vozovky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Poloměr 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směr. oblouků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Nepřehledný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horizont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Rozhledové poměry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569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Sil. I/3 Planá u Č. B. 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106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73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Sil. I/34 Lišov 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73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Sil. II/105 ČB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105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73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</a:rPr>
                        <a:t>Sil. E 55 Borek 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273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Sil. I/20 Dasný </a:t>
                      </a:r>
                      <a:endParaRPr lang="cs-CZ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Calibri"/>
                        </a:rPr>
                        <a:t>136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3501008"/>
            <a:ext cx="748883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Abych zjistil preferenční vztahy dvojic kritérií, přikročil jsem k metodě </a:t>
            </a:r>
            <a:r>
              <a:rPr kumimoji="0" lang="cs-CZ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párového srovnávání kritérií.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Přičemž platí:</a:t>
            </a:r>
            <a:endParaRPr kumimoji="0" lang="cs-CZ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šířka vozovky je důležitější než poloměr zatáčky,</a:t>
            </a:r>
            <a:endParaRPr kumimoji="0" lang="cs-CZ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rozhledové poměry jsou důležitější než šířka vozovky,</a:t>
            </a:r>
            <a:endParaRPr kumimoji="0" lang="cs-CZ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85738" marR="0" lvl="0" indent="-185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poloměr zatáčky je důležitější než rozhledové poměry a nepřehledný horizont,</a:t>
            </a:r>
            <a:endParaRPr kumimoji="0" lang="cs-CZ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85738" marR="0" lvl="0" indent="-185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nepřehledný horizont je důležitější než rozhledové poměry a šířka </a:t>
            </a:r>
            <a:r>
              <a:rPr kumimoji="0" lang="cs-CZ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vozovky </a:t>
            </a:r>
            <a:endParaRPr kumimoji="0" lang="cs-CZ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Zhodnocení návrhu</a:t>
            </a:r>
            <a:br>
              <a:rPr lang="cs-CZ" dirty="0" smtClean="0"/>
            </a:br>
            <a:r>
              <a:rPr lang="cs-CZ" sz="2400" dirty="0" smtClean="0">
                <a:solidFill>
                  <a:schemeClr val="tx1"/>
                </a:solidFill>
                <a:effectLst/>
              </a:rPr>
              <a:t>Kompromisní varianta TOPSIS </a:t>
            </a:r>
            <a:endParaRPr lang="cs-CZ" sz="24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46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/>
          <p:nvPr/>
        </p:nvGraphicFramePr>
        <p:xfrm>
          <a:off x="323528" y="1196752"/>
          <a:ext cx="842493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bdélník 2"/>
          <p:cNvSpPr/>
          <p:nvPr/>
        </p:nvSpPr>
        <p:spPr>
          <a:xfrm>
            <a:off x="323528" y="620688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Kompromisní varianta WSA</a:t>
            </a:r>
            <a:r>
              <a:rPr lang="cs-CZ" sz="2400" dirty="0" smtClean="0"/>
              <a:t> </a:t>
            </a:r>
            <a:endParaRPr lang="cs-CZ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404664"/>
            <a:ext cx="5027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Kompromisní varianta PATTERN </a:t>
            </a:r>
            <a:endParaRPr lang="cs-CZ" sz="2400" b="1" dirty="0"/>
          </a:p>
        </p:txBody>
      </p:sp>
      <p:graphicFrame>
        <p:nvGraphicFramePr>
          <p:cNvPr id="3" name="Graf 2"/>
          <p:cNvGraphicFramePr/>
          <p:nvPr/>
        </p:nvGraphicFramePr>
        <p:xfrm>
          <a:off x="467544" y="908720"/>
          <a:ext cx="820891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Aplikace výsledků v praxi</a:t>
            </a:r>
            <a:endParaRPr lang="cs-CZ" dirty="0"/>
          </a:p>
        </p:txBody>
      </p:sp>
      <p:pic>
        <p:nvPicPr>
          <p:cNvPr id="4" name="Obrázek 39" descr="https://email.seznam.cz/download/j/f0uwQ4OpNufARnSPPB9w5RCY0mFxiPguQ-NpvGX-PQozpPpArFJRuAA3yrkMw9ZFKU_i0Rc/150628_skutr-150x11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892861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fontScale="92500" lnSpcReduction="10000"/>
          </a:bodyPr>
          <a:lstStyle/>
          <a:p>
            <a:pPr lvl="8"/>
            <a:r>
              <a:rPr lang="cs-CZ" dirty="0" smtClean="0"/>
              <a:t>          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jkritičtějším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místo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je sil.I/34               	   mezi Lišovem a Štěpánovicema.</a:t>
            </a:r>
          </a:p>
          <a:p>
            <a:pPr lvl="8"/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   	   Vzhledem k technicko -      	  	   technologickému stavu je jedním z </a:t>
            </a:r>
          </a:p>
          <a:p>
            <a:pPr lvl="8"/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8"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	 opatření snížení rychlosti na 70 km/hod. a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změna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vodorovného dopravního značení. </a:t>
            </a:r>
          </a:p>
          <a:p>
            <a:pPr marL="228600" lvl="8">
              <a:buNone/>
            </a:pP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8"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„Narovnání“ komunikace a odstranění nepředleného horizontu je v kompetenci vlastníka a správce komunikace</a:t>
            </a:r>
          </a:p>
          <a:p>
            <a:pPr lvl="8"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Cíl práce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Řešení problému, postup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Představení praktické části práce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Popis průběhu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Výsledky 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Závěr 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obhajoby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Závěrečné shrnutí práce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V rámci multikriteriálního hodnocení </a:t>
            </a:r>
            <a:r>
              <a:rPr lang="cs-CZ" dirty="0" smtClean="0"/>
              <a:t>je nejoptimálnější  </a:t>
            </a:r>
            <a:r>
              <a:rPr lang="cs-CZ" dirty="0" smtClean="0"/>
              <a:t>metoda TOPSIS. Získaná data příčin dopravních nehod, nebezpečných míst, dopravně technického stavu komunikace vyhodnotil program MyChoice Beta. 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Z výsledků jsem stanovil pořadí kritických míst a nejhorším úsekem byla definována komunikace č. I/34 mezi Lišovem a obcí Štěpánovice a navrženo technologické opatření vedoucí k eliminaci dopravních nehod v daném </a:t>
            </a:r>
            <a:r>
              <a:rPr lang="cs-CZ" dirty="0" smtClean="0"/>
              <a:t>úseku.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Výsledek hodnocení potvrdil praktické zkušenosti v daném úseku a z tohoto pohledu jsem výsledek hodnocení očekával</a:t>
            </a:r>
            <a:r>
              <a:rPr lang="cs-CZ" dirty="0" smtClean="0"/>
              <a:t>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 smtClean="0"/>
              <a:t>praxi tyto zjištěné skutečnosti budou předány vedoucím článkům PČR pro další využití a přijetí </a:t>
            </a:r>
            <a:r>
              <a:rPr lang="cs-CZ" dirty="0" smtClean="0"/>
              <a:t>opatření.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b="1" dirty="0" smtClean="0"/>
              <a:t>Děkuji za pozornost</a:t>
            </a:r>
          </a:p>
          <a:p>
            <a:pPr algn="ctr">
              <a:buNone/>
            </a:pPr>
            <a:r>
              <a:rPr lang="cs-CZ" b="1" dirty="0" smtClean="0"/>
              <a:t>Bc. Milan Kocourek</a:t>
            </a:r>
          </a:p>
          <a:p>
            <a:pPr algn="ctr"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navrhnout technologická opatření vedoucí ke snížení krizových situací a nehodovosti v silniční dopravě v daném regionu,</a:t>
            </a:r>
          </a:p>
          <a:p>
            <a:r>
              <a:rPr lang="cs-CZ" dirty="0" smtClean="0"/>
              <a:t>dílčím cílem je vyhodnotit příčiny nehodovosti v okrese České Budějovice,</a:t>
            </a:r>
          </a:p>
          <a:p>
            <a:pPr lvl="0"/>
            <a:r>
              <a:rPr lang="cs-CZ" dirty="0" smtClean="0"/>
              <a:t>stanovení kritických míst a analýza krizových situací,</a:t>
            </a:r>
          </a:p>
          <a:p>
            <a:r>
              <a:rPr lang="cs-CZ" dirty="0" smtClean="0"/>
              <a:t>analýza dopravně-technologická problematika nebezpečných míst,</a:t>
            </a:r>
          </a:p>
          <a:p>
            <a:pPr lvl="0"/>
            <a:r>
              <a:rPr lang="cs-CZ" dirty="0" smtClean="0"/>
              <a:t>analýza nejkritičtějšího místa a navržení opatření vedoucí k eliminaci dopravních nehod v daném úseku,</a:t>
            </a:r>
          </a:p>
          <a:p>
            <a:r>
              <a:rPr lang="cs-CZ" dirty="0" smtClean="0"/>
              <a:t>metodou vícekriteriálního hodnocení variant zhodnotím závažnosti případů na nebezpečných místech, </a:t>
            </a:r>
          </a:p>
          <a:p>
            <a:r>
              <a:rPr lang="cs-CZ" dirty="0" smtClean="0"/>
              <a:t>přínosem je využití získaných poznatků v praxi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Řešený dopravní problém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67544" y="1196752"/>
            <a:ext cx="806489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Pojmy současného stavu :</a:t>
            </a:r>
          </a:p>
          <a:p>
            <a:endParaRPr lang="cs-CZ" sz="1600" dirty="0" smtClean="0"/>
          </a:p>
          <a:p>
            <a:r>
              <a:rPr lang="cs-CZ" sz="1600" b="1" dirty="0" smtClean="0"/>
              <a:t>Místo častých dopravních nehod - </a:t>
            </a:r>
            <a:r>
              <a:rPr lang="cs-CZ" sz="1600" dirty="0" smtClean="0"/>
              <a:t>takové místo, na kterém došlo k většímu počtu dopravních nehod, než je stanoveno ve výběrovém kritériu.</a:t>
            </a:r>
          </a:p>
          <a:p>
            <a:endParaRPr lang="cs-CZ" sz="1600" dirty="0" smtClean="0"/>
          </a:p>
          <a:p>
            <a:r>
              <a:rPr lang="cs-CZ" sz="1600" b="1" dirty="0" smtClean="0"/>
              <a:t>Úsek častých dopravních nehod - </a:t>
            </a:r>
            <a:r>
              <a:rPr lang="cs-CZ" sz="1600" dirty="0" smtClean="0"/>
              <a:t>takový úsek, kde na vzdálenost větší než 250 m dochází ke kumulaci míst častých dopravních nehod. </a:t>
            </a:r>
          </a:p>
          <a:p>
            <a:endParaRPr lang="cs-CZ" sz="1600" dirty="0" smtClean="0"/>
          </a:p>
          <a:p>
            <a:r>
              <a:rPr lang="cs-CZ" sz="1600" b="1" dirty="0" smtClean="0"/>
              <a:t>Nebezpečné místo - </a:t>
            </a:r>
            <a:r>
              <a:rPr lang="cs-CZ" sz="1600" dirty="0" smtClean="0"/>
              <a:t>takové, jehož nehodovost je pod stanovenými hraničními hodnotami výběrového kritéria, ale přesto vykazují potenciálně stejná rizika možného vzniku nehody.</a:t>
            </a:r>
          </a:p>
          <a:p>
            <a:endParaRPr lang="cs-CZ" sz="1600" dirty="0" smtClean="0"/>
          </a:p>
          <a:p>
            <a:r>
              <a:rPr lang="cs-CZ" sz="1600" b="1" dirty="0" smtClean="0"/>
              <a:t>Bezpečnost dopravy </a:t>
            </a:r>
            <a:r>
              <a:rPr lang="cs-CZ" sz="1600" dirty="0" smtClean="0"/>
              <a:t>je narušována základními </a:t>
            </a:r>
            <a:r>
              <a:rPr lang="cs-CZ" sz="1600" smtClean="0"/>
              <a:t>prvky:</a:t>
            </a:r>
          </a:p>
          <a:p>
            <a:endParaRPr lang="cs-CZ" sz="1600" dirty="0" smtClean="0"/>
          </a:p>
          <a:p>
            <a:pPr lvl="0">
              <a:buFont typeface="Wingdings" pitchFamily="2" charset="2"/>
              <a:buChar char="ü"/>
            </a:pPr>
            <a:r>
              <a:rPr lang="cs-CZ" sz="1600" dirty="0" smtClean="0"/>
              <a:t>selhání lidského činitele (nejčastější prvek),</a:t>
            </a:r>
          </a:p>
          <a:p>
            <a:pPr marL="185738" lvl="0" indent="-185738">
              <a:buFont typeface="Wingdings" pitchFamily="2" charset="2"/>
              <a:buChar char="ü"/>
            </a:pPr>
            <a:r>
              <a:rPr lang="cs-CZ" sz="1600" dirty="0" smtClean="0"/>
              <a:t>selhání dopravního prostředku (výkon řidiče je ovlivněn stavem a konstrukcí vozidla),</a:t>
            </a:r>
          </a:p>
          <a:p>
            <a:pPr lvl="0">
              <a:buFont typeface="Wingdings" pitchFamily="2" charset="2"/>
              <a:buChar char="ü"/>
            </a:pPr>
            <a:r>
              <a:rPr lang="cs-CZ" sz="1600" dirty="0" smtClean="0"/>
              <a:t>stav prostředí,</a:t>
            </a:r>
          </a:p>
          <a:p>
            <a:pPr lvl="0">
              <a:buFont typeface="Wingdings" pitchFamily="2" charset="2"/>
              <a:buChar char="ü"/>
            </a:pPr>
            <a:r>
              <a:rPr lang="cs-CZ" sz="1600" dirty="0" smtClean="0"/>
              <a:t>vedlejší faktor (reklamní poutače, akce v blízkosti komunikace)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40466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1. krizové místo (I/3) </a:t>
            </a:r>
            <a:r>
              <a:rPr lang="cs-CZ" sz="1600" dirty="0" smtClean="0"/>
              <a:t>Planá u Českých Budějovic – hranice okresu v k.o. Římov</a:t>
            </a:r>
            <a:endParaRPr lang="cs-CZ" sz="1600" dirty="0"/>
          </a:p>
        </p:txBody>
      </p:sp>
      <p:pic>
        <p:nvPicPr>
          <p:cNvPr id="4" name="Obrázek 1"/>
          <p:cNvPicPr/>
          <p:nvPr/>
        </p:nvPicPr>
        <p:blipFill rotWithShape="1">
          <a:blip r:embed="rId2" cstate="print"/>
          <a:srcRect l="38451" t="42007" r="36432" b="34675"/>
          <a:stretch/>
        </p:blipFill>
        <p:spPr bwMode="auto">
          <a:xfrm>
            <a:off x="251520" y="836712"/>
            <a:ext cx="4824536" cy="294322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graphicFrame>
        <p:nvGraphicFramePr>
          <p:cNvPr id="5" name="Graf 4"/>
          <p:cNvGraphicFramePr/>
          <p:nvPr/>
        </p:nvGraphicFramePr>
        <p:xfrm>
          <a:off x="4283968" y="39330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bdélník 5"/>
          <p:cNvSpPr/>
          <p:nvPr/>
        </p:nvSpPr>
        <p:spPr>
          <a:xfrm>
            <a:off x="5292080" y="1124744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Úsek silnice s nepřehlednými zatáčkami a sníženými výhledovými poměry. V rovných úsecích je komunikace ve směru od Českého Krumlova vedena v jednom pruhu, od Českých Budějovic ve dvou pruzích,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23528" y="4221088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Dle statistiky PČR je příčinou DN nepřizpůsobení rychlosti stavu a povaze vozovky a nesprávný způsob jízdy spolu s předjížděním.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/>
          <p:cNvPicPr/>
          <p:nvPr/>
        </p:nvPicPr>
        <p:blipFill rotWithShape="1">
          <a:blip r:embed="rId2" cstate="print"/>
          <a:srcRect l="23986" t="38385" r="45334" b="32317"/>
          <a:stretch/>
        </p:blipFill>
        <p:spPr bwMode="auto">
          <a:xfrm>
            <a:off x="395536" y="908720"/>
            <a:ext cx="4536504" cy="2520280"/>
          </a:xfrm>
          <a:prstGeom prst="rect">
            <a:avLst/>
          </a:prstGeom>
          <a:ln w="9525" cap="flat" cmpd="sng" algn="ctr">
            <a:solidFill>
              <a:srgbClr val="ED7D31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/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23528" y="476672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2. krizové místo (I/34)	</a:t>
            </a:r>
            <a:r>
              <a:rPr lang="cs-CZ" dirty="0" smtClean="0"/>
              <a:t>Lišov - Štěpánovice </a:t>
            </a:r>
            <a:endParaRPr lang="cs-CZ" dirty="0"/>
          </a:p>
        </p:txBody>
      </p:sp>
      <p:graphicFrame>
        <p:nvGraphicFramePr>
          <p:cNvPr id="4" name="Graf 3"/>
          <p:cNvGraphicFramePr/>
          <p:nvPr/>
        </p:nvGraphicFramePr>
        <p:xfrm>
          <a:off x="4211960" y="3861048"/>
          <a:ext cx="4572000" cy="271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bdélník 4"/>
          <p:cNvSpPr/>
          <p:nvPr/>
        </p:nvSpPr>
        <p:spPr>
          <a:xfrm>
            <a:off x="5292080" y="836712"/>
            <a:ext cx="3456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Komunikace je  zde úzká, klikatá a tím nepřehledná. V tomto úseku je velmi hustý provoz nákladní dopravy </a:t>
            </a:r>
            <a:r>
              <a:rPr lang="cs-CZ" smtClean="0"/>
              <a:t>jelikož Jihočeský </a:t>
            </a:r>
            <a:r>
              <a:rPr lang="cs-CZ" dirty="0" smtClean="0"/>
              <a:t>kraj sousedí s krajem Vysočinou, který byl v minulosti součástí kraje a podnikatelská sféra má tímto směrem vazby na místní podniky. 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95536" y="3861048"/>
            <a:ext cx="3528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 této části není omezení rychlosti jízdy a vodorovné dopravní značení umožňující předjíždění i v místech, kde jsou nevyhovující rozhledové poměry a tato skutečnost je příčinou DN.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332656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3. krizové místo (II/105)</a:t>
            </a:r>
            <a:r>
              <a:rPr lang="cs-CZ" dirty="0" smtClean="0"/>
              <a:t>       České Budějovice -Týn nad Vltavou </a:t>
            </a:r>
            <a:endParaRPr lang="cs-CZ" dirty="0"/>
          </a:p>
        </p:txBody>
      </p:sp>
      <p:pic>
        <p:nvPicPr>
          <p:cNvPr id="3" name="Obrázek 10"/>
          <p:cNvPicPr/>
          <p:nvPr/>
        </p:nvPicPr>
        <p:blipFill rotWithShape="1">
          <a:blip r:embed="rId2" cstate="print"/>
          <a:srcRect l="24634" t="38360" r="45769" b="32539"/>
          <a:stretch/>
        </p:blipFill>
        <p:spPr bwMode="auto">
          <a:xfrm>
            <a:off x="323528" y="764704"/>
            <a:ext cx="4392488" cy="2664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/>
            </a:ext>
          </a:extLst>
        </p:spPr>
      </p:pic>
      <p:graphicFrame>
        <p:nvGraphicFramePr>
          <p:cNvPr id="4" name="Graf 3"/>
          <p:cNvGraphicFramePr/>
          <p:nvPr/>
        </p:nvGraphicFramePr>
        <p:xfrm>
          <a:off x="4211960" y="378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bdélník 4"/>
          <p:cNvSpPr/>
          <p:nvPr/>
        </p:nvSpPr>
        <p:spPr>
          <a:xfrm>
            <a:off x="4932040" y="908720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Charakteristikou pro komunikaci je její umístění z velké části mezi lesním porostem, komunikace je relativně „rovná“ a to svádí řidiče k rychlé jízdě. Nejvíce využívaná je v </a:t>
            </a:r>
            <a:r>
              <a:rPr lang="cs-CZ" smtClean="0"/>
              <a:t>letních měsících, </a:t>
            </a:r>
            <a:r>
              <a:rPr lang="cs-CZ" dirty="0" smtClean="0"/>
              <a:t>vzhledem k navštěvovanému zámku Hluboká nad Vltavou.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95536" y="4221088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Příčinou DN je především rychlost a riskantní předjíždění což neumožňuje řidičům reagovat na lesním zvěř a výjezd vozidel z lesních cest na komunikaci.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33265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4. krizové místo (E55)	</a:t>
            </a:r>
            <a:r>
              <a:rPr lang="cs-CZ" dirty="0" smtClean="0"/>
              <a:t> Borek – Dynín </a:t>
            </a:r>
            <a:endParaRPr lang="cs-CZ" dirty="0"/>
          </a:p>
        </p:txBody>
      </p:sp>
      <p:pic>
        <p:nvPicPr>
          <p:cNvPr id="3" name="Obrázek 5"/>
          <p:cNvPicPr/>
          <p:nvPr/>
        </p:nvPicPr>
        <p:blipFill rotWithShape="1">
          <a:blip r:embed="rId2" cstate="print"/>
          <a:srcRect l="23468" t="37638" r="46391" b="32559"/>
          <a:stretch/>
        </p:blipFill>
        <p:spPr bwMode="auto">
          <a:xfrm>
            <a:off x="251521" y="836713"/>
            <a:ext cx="4608512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/>
            </a:ext>
          </a:extLst>
        </p:spPr>
      </p:pic>
      <p:graphicFrame>
        <p:nvGraphicFramePr>
          <p:cNvPr id="4" name="Graf 3"/>
          <p:cNvGraphicFramePr/>
          <p:nvPr/>
        </p:nvGraphicFramePr>
        <p:xfrm>
          <a:off x="4139952" y="37890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bdélník 4"/>
          <p:cNvSpPr/>
          <p:nvPr/>
        </p:nvSpPr>
        <p:spPr>
          <a:xfrm>
            <a:off x="395536" y="4149080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 toho vyplývá, že převážně příčinou DN je překročení dovolené rychlosti jízdy spolu s nesprávným způsobem předjíždění.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963047" y="980728"/>
            <a:ext cx="37854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 tomto úseku je plánovaná dálnice, ale v období kterým se zabýváme, byla komunikace plně průjezdná bez omezení. Vzhledem ke svým parametrům svádí k nebezpečnému předjíždění v relativně přehledných místech 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26064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5. krizové místo (I/20)</a:t>
            </a:r>
            <a:r>
              <a:rPr lang="cs-CZ" dirty="0" smtClean="0"/>
              <a:t> 	Českých Budějovic - Dasný</a:t>
            </a:r>
            <a:endParaRPr lang="cs-CZ" dirty="0"/>
          </a:p>
        </p:txBody>
      </p:sp>
      <p:pic>
        <p:nvPicPr>
          <p:cNvPr id="3" name="Obrázek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 l="24140" t="39155" r="45106" b="33068"/>
          <a:stretch/>
        </p:blipFill>
        <p:spPr bwMode="auto">
          <a:xfrm>
            <a:off x="395536" y="836712"/>
            <a:ext cx="4032448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/>
            </a:ext>
          </a:extLst>
        </p:spPr>
      </p:pic>
      <p:graphicFrame>
        <p:nvGraphicFramePr>
          <p:cNvPr id="4" name="Graf 3"/>
          <p:cNvGraphicFramePr/>
          <p:nvPr/>
        </p:nvGraphicFramePr>
        <p:xfrm>
          <a:off x="4139952" y="3861048"/>
          <a:ext cx="4572000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bdélník 4"/>
          <p:cNvSpPr/>
          <p:nvPr/>
        </p:nvSpPr>
        <p:spPr>
          <a:xfrm>
            <a:off x="4499992" y="1052736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Charakteristickým rysem je velký výskyt vozidel, jedoucích směrem na Německo. Úsekem prochází nedostačující dvouproudová, komunikace na které se vytvářejí kongesce vlivem vysokého počtu LKW. Nepřehledné zatáčky jsou v obci Dasný a Češnovice.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95536" y="3933056"/>
            <a:ext cx="3528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Ze statistiky PČR je v tomto úseku příčinou DN riskantní způsob jízdy a nesprávné předjíždění, kdy se řidiči osobních vozidel snaží předjet i více vozidel LKW najednou.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484</TotalTime>
  <Words>1098</Words>
  <Application>Microsoft Office PowerPoint</Application>
  <PresentationFormat>Předvádění na obrazovce (4:3)</PresentationFormat>
  <Paragraphs>389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Shluk</vt:lpstr>
      <vt:lpstr>           Vysoká škola technická a ekonomická v Českých Budějovicích    Ústav technicko - technologický  </vt:lpstr>
      <vt:lpstr>Osnova obhajoby</vt:lpstr>
      <vt:lpstr>Cíl práce</vt:lpstr>
      <vt:lpstr>Řešený dopravní problém</vt:lpstr>
      <vt:lpstr>Snímek 5</vt:lpstr>
      <vt:lpstr>Snímek 6</vt:lpstr>
      <vt:lpstr>Snímek 7</vt:lpstr>
      <vt:lpstr>Snímek 8</vt:lpstr>
      <vt:lpstr>Snímek 9</vt:lpstr>
      <vt:lpstr>Stanovení a hodnocení kritérií </vt:lpstr>
      <vt:lpstr>Snímek 11</vt:lpstr>
      <vt:lpstr>Snímek 12</vt:lpstr>
      <vt:lpstr>Snímek 13</vt:lpstr>
      <vt:lpstr>Zvolená hodnotící metoda</vt:lpstr>
      <vt:lpstr>Snímek 15</vt:lpstr>
      <vt:lpstr>Zhodnocení návrhu Kompromisní varianta TOPSIS </vt:lpstr>
      <vt:lpstr>Snímek 17</vt:lpstr>
      <vt:lpstr>Snímek 18</vt:lpstr>
      <vt:lpstr>Aplikace výsledků v praxi</vt:lpstr>
      <vt:lpstr>Závěrečné shrnutí práce</vt:lpstr>
      <vt:lpstr>Snímek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v Českých Budějovicích</dc:title>
  <dc:creator>HP</dc:creator>
  <cp:lastModifiedBy>HP</cp:lastModifiedBy>
  <cp:revision>60</cp:revision>
  <dcterms:created xsi:type="dcterms:W3CDTF">2017-06-12T19:44:42Z</dcterms:created>
  <dcterms:modified xsi:type="dcterms:W3CDTF">2017-06-14T10:44:00Z</dcterms:modified>
</cp:coreProperties>
</file>