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5E3A-84CD-4C2F-980F-6B341585F70E}" type="datetimeFigureOut">
              <a:rPr lang="cs-CZ" smtClean="0"/>
              <a:t>14. 6. 2017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65A0-0C6A-4ECA-AD67-441DC168CADA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5E3A-84CD-4C2F-980F-6B341585F70E}" type="datetimeFigureOut">
              <a:rPr lang="cs-CZ" smtClean="0"/>
              <a:t>14. 6. 2017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65A0-0C6A-4ECA-AD67-441DC168CADA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5E3A-84CD-4C2F-980F-6B341585F70E}" type="datetimeFigureOut">
              <a:rPr lang="cs-CZ" smtClean="0"/>
              <a:t>14. 6. 2017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65A0-0C6A-4ECA-AD67-441DC168CADA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5E3A-84CD-4C2F-980F-6B341585F70E}" type="datetimeFigureOut">
              <a:rPr lang="cs-CZ" smtClean="0"/>
              <a:t>14. 6. 2017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65A0-0C6A-4ECA-AD67-441DC168CADA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5E3A-84CD-4C2F-980F-6B341585F70E}" type="datetimeFigureOut">
              <a:rPr lang="cs-CZ" smtClean="0"/>
              <a:t>14. 6. 2017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65A0-0C6A-4ECA-AD67-441DC168CADA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5E3A-84CD-4C2F-980F-6B341585F70E}" type="datetimeFigureOut">
              <a:rPr lang="cs-CZ" smtClean="0"/>
              <a:t>14. 6. 2017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65A0-0C6A-4ECA-AD67-441DC168CADA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5E3A-84CD-4C2F-980F-6B341585F70E}" type="datetimeFigureOut">
              <a:rPr lang="cs-CZ" smtClean="0"/>
              <a:t>14. 6. 2017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65A0-0C6A-4ECA-AD67-441DC168CADA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5E3A-84CD-4C2F-980F-6B341585F70E}" type="datetimeFigureOut">
              <a:rPr lang="cs-CZ" smtClean="0"/>
              <a:t>14. 6. 2017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65A0-0C6A-4ECA-AD67-441DC168CADA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5E3A-84CD-4C2F-980F-6B341585F70E}" type="datetimeFigureOut">
              <a:rPr lang="cs-CZ" smtClean="0"/>
              <a:t>14. 6. 2017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65A0-0C6A-4ECA-AD67-441DC168CADA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5E3A-84CD-4C2F-980F-6B341585F70E}" type="datetimeFigureOut">
              <a:rPr lang="cs-CZ" smtClean="0"/>
              <a:t>14. 6. 2017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65A0-0C6A-4ECA-AD67-441DC168CADA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5E3A-84CD-4C2F-980F-6B341585F70E}" type="datetimeFigureOut">
              <a:rPr lang="cs-CZ" smtClean="0"/>
              <a:t>14. 6. 2017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65A0-0C6A-4ECA-AD67-441DC168CADA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5A95E3A-84CD-4C2F-980F-6B341585F70E}" type="datetimeFigureOut">
              <a:rPr lang="cs-CZ" smtClean="0"/>
              <a:t>14. 6. 2017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98665A0-0C6A-4ECA-AD67-441DC168CADA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7848600" cy="720080"/>
          </a:xfrm>
        </p:spPr>
        <p:txBody>
          <a:bodyPr/>
          <a:lstStyle/>
          <a:p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</a:rPr>
              <a:t>VYSOKÁ ŠKOLA TECHNICKÁ A EKONOMICKÁ </a:t>
            </a:r>
            <a:endParaRPr lang="cs-CZ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8700" y="4797152"/>
            <a:ext cx="7846640" cy="175260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Autor diplomové práce:		Bc. Jiří Jenne</a:t>
            </a:r>
          </a:p>
          <a:p>
            <a:r>
              <a:rPr lang="cs-CZ" dirty="0" smtClean="0"/>
              <a:t>Vedoucí diplomové práce:		</a:t>
            </a:r>
            <a:r>
              <a:rPr lang="cs-CZ" dirty="0"/>
              <a:t>Ing. </a:t>
            </a:r>
            <a:r>
              <a:rPr lang="cs-CZ" dirty="0"/>
              <a:t>Jiří Čejka, Ph.D.</a:t>
            </a:r>
            <a:endParaRPr lang="cs-CZ" dirty="0"/>
          </a:p>
          <a:p>
            <a:r>
              <a:rPr lang="cs-CZ" dirty="0" smtClean="0"/>
              <a:t>Oponent diplomové práce:		Ing. Marek Kocánek</a:t>
            </a:r>
          </a:p>
          <a:p>
            <a:r>
              <a:rPr lang="cs-CZ" dirty="0" smtClean="0"/>
              <a:t>České Budějovice, červen 2017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835696" y="1627148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</a:rPr>
              <a:t>Ústav </a:t>
            </a:r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</a:rPr>
              <a:t>technicko-technologický</a:t>
            </a:r>
            <a:endParaRPr lang="cs-CZ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204" y="1792228"/>
            <a:ext cx="1366252" cy="1366252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827584" y="3429000"/>
            <a:ext cx="76328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Řízení výrobního procesu a plánování výroby ráměčků forem z pohledu managementu firmy Wienerberger eurostroj spol. s.r.o.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1598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Dosažené výsledky a přínos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Hodnocení variant TOPSIS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Hodnocení variant WSA</a:t>
            </a:r>
          </a:p>
          <a:p>
            <a:endParaRPr lang="cs-CZ" dirty="0"/>
          </a:p>
        </p:txBody>
      </p:sp>
      <p:pic>
        <p:nvPicPr>
          <p:cNvPr id="4" name="Obrázek 3" descr="Tabulka 11 wsa hodnocení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539552" y="4509120"/>
            <a:ext cx="7272807" cy="1224136"/>
          </a:xfrm>
          <a:prstGeom prst="rect">
            <a:avLst/>
          </a:prstGeom>
        </p:spPr>
      </p:pic>
      <p:pic>
        <p:nvPicPr>
          <p:cNvPr id="5" name="Obrázek 4" descr="tabulka 9 TOPSIS pořadí.jpg"/>
          <p:cNvPicPr/>
          <p:nvPr/>
        </p:nvPicPr>
        <p:blipFill>
          <a:blip r:embed="rId3"/>
          <a:stretch>
            <a:fillRect/>
          </a:stretch>
        </p:blipFill>
        <p:spPr>
          <a:xfrm>
            <a:off x="559232" y="2132856"/>
            <a:ext cx="7253127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180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Závěrečné shrnutí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876800"/>
          </a:xfrm>
        </p:spPr>
        <p:txBody>
          <a:bodyPr/>
          <a:lstStyle/>
          <a:p>
            <a:r>
              <a:rPr lang="cs-CZ" dirty="0" smtClean="0"/>
              <a:t>Efektivita v plánování a řízení výroby</a:t>
            </a:r>
          </a:p>
          <a:p>
            <a:r>
              <a:rPr lang="cs-CZ" dirty="0" smtClean="0"/>
              <a:t>Optimální plánování zdrojů</a:t>
            </a:r>
          </a:p>
          <a:p>
            <a:r>
              <a:rPr lang="cs-CZ" dirty="0" smtClean="0"/>
              <a:t>Úspory ve výrobě</a:t>
            </a:r>
          </a:p>
          <a:p>
            <a:r>
              <a:rPr lang="cs-CZ" dirty="0" smtClean="0"/>
              <a:t>Včasné dodací a výrobní lhůty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0375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Odpovědi na otázky 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Otázka vedoucího diplomové práce:</a:t>
            </a:r>
          </a:p>
          <a:p>
            <a:endParaRPr lang="cs-CZ" dirty="0" smtClean="0"/>
          </a:p>
          <a:p>
            <a:r>
              <a:rPr lang="cs-CZ" dirty="0" smtClean="0"/>
              <a:t>„Je </a:t>
            </a:r>
            <a:r>
              <a:rPr lang="cs-CZ" dirty="0"/>
              <a:t>možné uvedený způsob hodnocení prostřednictvím metod </a:t>
            </a:r>
            <a:r>
              <a:rPr lang="cs-CZ" dirty="0" smtClean="0"/>
              <a:t>vícekriteriální </a:t>
            </a:r>
            <a:r>
              <a:rPr lang="cs-CZ" dirty="0"/>
              <a:t>analýzy využit i v jiných provozech </a:t>
            </a:r>
            <a:r>
              <a:rPr lang="cs-CZ" dirty="0" smtClean="0"/>
              <a:t>?“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3294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Odpovědi na otázky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Otázka </a:t>
            </a:r>
            <a:r>
              <a:rPr lang="cs-CZ" dirty="0" smtClean="0"/>
              <a:t>oponenta </a:t>
            </a:r>
            <a:r>
              <a:rPr lang="cs-CZ" dirty="0"/>
              <a:t>diplomové práce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r>
              <a:rPr lang="cs-CZ" dirty="0"/>
              <a:t>„ V diplomové práci se zmiňujete o systému pro plánování a řízení výroby Maggio. Uveďte prosím, které druhy SQL databází tento systém podporuje v současné </a:t>
            </a:r>
            <a:r>
              <a:rPr lang="cs-CZ" dirty="0" smtClean="0"/>
              <a:t>době?“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6266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924944"/>
            <a:ext cx="8229600" cy="99060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Děkuji za pozornost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918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Struktura prezentace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Motivace a důvody k řešení daného problému</a:t>
            </a:r>
          </a:p>
          <a:p>
            <a:r>
              <a:rPr lang="cs-CZ" dirty="0" smtClean="0"/>
              <a:t>Cíl práce</a:t>
            </a:r>
          </a:p>
          <a:p>
            <a:r>
              <a:rPr lang="cs-CZ" dirty="0" smtClean="0"/>
              <a:t>Společnost Wienerberger eurostroj spol. s.r.o.</a:t>
            </a:r>
          </a:p>
          <a:p>
            <a:r>
              <a:rPr lang="cs-CZ" dirty="0" smtClean="0"/>
              <a:t>Analýza problému</a:t>
            </a:r>
          </a:p>
          <a:p>
            <a:r>
              <a:rPr lang="cs-CZ" dirty="0" smtClean="0"/>
              <a:t>Použité metody</a:t>
            </a:r>
          </a:p>
          <a:p>
            <a:r>
              <a:rPr lang="cs-CZ" dirty="0" smtClean="0"/>
              <a:t>Dosažené výsledky a přínos práce</a:t>
            </a:r>
          </a:p>
          <a:p>
            <a:r>
              <a:rPr lang="cs-CZ" dirty="0" smtClean="0"/>
              <a:t>Závěrečné shrnutí</a:t>
            </a:r>
          </a:p>
          <a:p>
            <a:r>
              <a:rPr lang="cs-CZ" dirty="0" smtClean="0"/>
              <a:t>Odpovědi na otázky vedoucího a oponenta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6840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Motivace a důvody k řešení daného problému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003232" cy="2548880"/>
          </a:xfrm>
        </p:spPr>
        <p:txBody>
          <a:bodyPr/>
          <a:lstStyle/>
          <a:p>
            <a:r>
              <a:rPr lang="cs-CZ" dirty="0" smtClean="0"/>
              <a:t>Zájem o společnost Wienerberger eurostroj spol. s.r.o.</a:t>
            </a:r>
          </a:p>
          <a:p>
            <a:r>
              <a:rPr lang="cs-CZ" dirty="0" smtClean="0"/>
              <a:t>Řešení daného problému</a:t>
            </a:r>
          </a:p>
          <a:p>
            <a:r>
              <a:rPr lang="cs-CZ" dirty="0" smtClean="0"/>
              <a:t>Využití získaných znalostí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6297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Cíl práce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147248" cy="2836912"/>
          </a:xfrm>
        </p:spPr>
        <p:txBody>
          <a:bodyPr/>
          <a:lstStyle/>
          <a:p>
            <a:r>
              <a:rPr lang="cs-CZ" dirty="0" smtClean="0"/>
              <a:t>Hlavním cílem diplomové práce </a:t>
            </a:r>
            <a:r>
              <a:rPr lang="cs-CZ" dirty="0"/>
              <a:t>je zhodnocení a analyzování výrobního procesu společnosti Wienerberger eurostroj spol. s.r.o. a to z pohledu managementu společnosti při plánování a řízení výroby rámečků </a:t>
            </a:r>
            <a:r>
              <a:rPr lang="cs-CZ" dirty="0" smtClean="0"/>
              <a:t>forem včetně následného navržení řešení pro </a:t>
            </a:r>
            <a:r>
              <a:rPr lang="cs-CZ" dirty="0"/>
              <a:t>zvýšení efektivity řízení a plánování </a:t>
            </a:r>
            <a:r>
              <a:rPr lang="cs-CZ" dirty="0" smtClean="0"/>
              <a:t>výroby v podniku.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786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Společnost Wienerberger eurostroj spol. s.r.o.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19256" cy="2836912"/>
          </a:xfrm>
        </p:spPr>
        <p:txBody>
          <a:bodyPr/>
          <a:lstStyle/>
          <a:p>
            <a:r>
              <a:rPr lang="cs-CZ" dirty="0" smtClean="0"/>
              <a:t>Sídlo společnosti: Plachého 28, České Budějovice</a:t>
            </a:r>
          </a:p>
          <a:p>
            <a:r>
              <a:rPr lang="cs-CZ" dirty="0" smtClean="0"/>
              <a:t>Sídlo provozovny: Dobrovodská 129, České Budějovice</a:t>
            </a:r>
          </a:p>
          <a:p>
            <a:r>
              <a:rPr lang="cs-CZ" dirty="0" smtClean="0"/>
              <a:t>Vznik provozovny: 24. února 1995</a:t>
            </a:r>
          </a:p>
          <a:p>
            <a:r>
              <a:rPr lang="cs-CZ" dirty="0" smtClean="0"/>
              <a:t>Právní forma: společnost s ručením omezeným</a:t>
            </a:r>
          </a:p>
          <a:p>
            <a:r>
              <a:rPr lang="cs-CZ" dirty="0" smtClean="0"/>
              <a:t>Předmět podnikání: výroba, obchod a služby neuvedené </a:t>
            </a:r>
            <a:r>
              <a:rPr lang="cs-CZ" dirty="0"/>
              <a:t>v přílohách 1 až 3 živnostenského zákona</a:t>
            </a:r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3394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Analýza problému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147248" cy="2908920"/>
          </a:xfrm>
        </p:spPr>
        <p:txBody>
          <a:bodyPr/>
          <a:lstStyle/>
          <a:p>
            <a:r>
              <a:rPr lang="cs-CZ" dirty="0" smtClean="0"/>
              <a:t>Analýza současného stavu</a:t>
            </a:r>
          </a:p>
          <a:p>
            <a:r>
              <a:rPr lang="cs-CZ" dirty="0" smtClean="0"/>
              <a:t>Řízení a plánování výroby ve společnosti Wienerberger eurostroj spol. s.r.o.</a:t>
            </a:r>
          </a:p>
          <a:p>
            <a:r>
              <a:rPr lang="cs-CZ" dirty="0" smtClean="0"/>
              <a:t>Informační systém ve společnosti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7319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Použité metody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Metody sběru dat a informací:</a:t>
            </a:r>
          </a:p>
          <a:p>
            <a:pPr>
              <a:buFontTx/>
              <a:buChar char="-"/>
            </a:pPr>
            <a:r>
              <a:rPr lang="cs-CZ" dirty="0" smtClean="0"/>
              <a:t>rozhovoru, pozorování, sběr dat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Metody vyhodnocení dat:</a:t>
            </a:r>
          </a:p>
          <a:p>
            <a:pPr>
              <a:buFontTx/>
              <a:buChar char="-"/>
            </a:pPr>
            <a:r>
              <a:rPr lang="cs-CZ" dirty="0" smtClean="0"/>
              <a:t>dedukce, analýzy, syntéza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Matematické vyhodnocení dat:</a:t>
            </a:r>
          </a:p>
          <a:p>
            <a:pPr marL="0" indent="0">
              <a:buNone/>
            </a:pPr>
            <a:r>
              <a:rPr lang="cs-CZ" dirty="0" smtClean="0"/>
              <a:t>- metody stanovení vah kritérií, metoda TOPSIS, metoda WSA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9310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Dosažené výsledky a přínos práce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Nový systém pro podporu plánování a řízení výroby</a:t>
            </a:r>
          </a:p>
          <a:p>
            <a:endParaRPr lang="cs-CZ" dirty="0"/>
          </a:p>
        </p:txBody>
      </p:sp>
      <p:pic>
        <p:nvPicPr>
          <p:cNvPr id="4" name="Obrázek 3" descr="obr 6 - ukázka plánovacího modulu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683568" y="2204864"/>
            <a:ext cx="7056784" cy="2520280"/>
          </a:xfrm>
          <a:prstGeom prst="rect">
            <a:avLst/>
          </a:prstGeom>
        </p:spPr>
      </p:pic>
      <p:pic>
        <p:nvPicPr>
          <p:cNvPr id="5" name="Obrázek 4" descr="obr - 7 ukázka plánovacího modulu 1.jpg"/>
          <p:cNvPicPr/>
          <p:nvPr/>
        </p:nvPicPr>
        <p:blipFill>
          <a:blip r:embed="rId3"/>
          <a:stretch>
            <a:fillRect/>
          </a:stretch>
        </p:blipFill>
        <p:spPr>
          <a:xfrm>
            <a:off x="683568" y="4725144"/>
            <a:ext cx="5939790" cy="1953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775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Dosažené výsledky a přínos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Pořízení odváděcích prvků</a:t>
            </a:r>
            <a:endParaRPr lang="cs-CZ" dirty="0"/>
          </a:p>
        </p:txBody>
      </p:sp>
      <p:pic>
        <p:nvPicPr>
          <p:cNvPr id="4" name="Obrázek 3" descr="obr 9 - ukázka terminálu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755576" y="2132856"/>
            <a:ext cx="7776864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734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320</Words>
  <Application>Microsoft Office PowerPoint</Application>
  <PresentationFormat>Předvádění na obrazovce (4:3)</PresentationFormat>
  <Paragraphs>66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Přehlednost</vt:lpstr>
      <vt:lpstr>VYSOKÁ ŠKOLA TECHNICKÁ A EKONOMICKÁ </vt:lpstr>
      <vt:lpstr>Struktura prezentace</vt:lpstr>
      <vt:lpstr>Motivace a důvody k řešení daného problému</vt:lpstr>
      <vt:lpstr>Cíl práce</vt:lpstr>
      <vt:lpstr>Společnost Wienerberger eurostroj spol. s.r.o.</vt:lpstr>
      <vt:lpstr>Analýza problému</vt:lpstr>
      <vt:lpstr>Použité metody</vt:lpstr>
      <vt:lpstr>Dosažené výsledky a přínos práce</vt:lpstr>
      <vt:lpstr>Dosažené výsledky a přínos práce</vt:lpstr>
      <vt:lpstr>Dosažené výsledky a přínos práce</vt:lpstr>
      <vt:lpstr>Závěrečné shrnutí</vt:lpstr>
      <vt:lpstr>Odpovědi na otázky </vt:lpstr>
      <vt:lpstr>Odpovědi na otázky 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</dc:title>
  <dc:creator>Petra</dc:creator>
  <cp:lastModifiedBy>Petra</cp:lastModifiedBy>
  <cp:revision>14</cp:revision>
  <dcterms:created xsi:type="dcterms:W3CDTF">2017-06-14T07:09:43Z</dcterms:created>
  <dcterms:modified xsi:type="dcterms:W3CDTF">2017-06-14T08:13:42Z</dcterms:modified>
</cp:coreProperties>
</file>