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21" autoAdjust="0"/>
  </p:normalViewPr>
  <p:slideViewPr>
    <p:cSldViewPr>
      <p:cViewPr varScale="1">
        <p:scale>
          <a:sx n="103" d="100"/>
          <a:sy n="103" d="100"/>
        </p:scale>
        <p:origin x="-1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3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3">
                      <a:shade val="50000"/>
                      <a:shade val="51000"/>
                      <a:satMod val="130000"/>
                    </a:schemeClr>
                  </a:gs>
                  <a:gs pos="80000">
                    <a:schemeClr val="accent3">
                      <a:shade val="50000"/>
                      <a:shade val="93000"/>
                      <a:satMod val="130000"/>
                    </a:schemeClr>
                  </a:gs>
                  <a:gs pos="100000">
                    <a:schemeClr val="accent3">
                      <a:shade val="5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hade val="70000"/>
                      <a:shade val="51000"/>
                      <a:satMod val="130000"/>
                    </a:schemeClr>
                  </a:gs>
                  <a:gs pos="80000">
                    <a:schemeClr val="accent3">
                      <a:shade val="70000"/>
                      <a:shade val="93000"/>
                      <a:satMod val="130000"/>
                    </a:schemeClr>
                  </a:gs>
                  <a:gs pos="100000">
                    <a:schemeClr val="accent3">
                      <a:shade val="7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90000"/>
                      <a:shade val="51000"/>
                      <a:satMod val="130000"/>
                    </a:schemeClr>
                  </a:gs>
                  <a:gs pos="80000">
                    <a:schemeClr val="accent3">
                      <a:shade val="90000"/>
                      <a:shade val="93000"/>
                      <a:satMod val="130000"/>
                    </a:schemeClr>
                  </a:gs>
                  <a:gs pos="100000">
                    <a:schemeClr val="accent3">
                      <a:shade val="9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3">
                      <a:tint val="90000"/>
                      <a:shade val="51000"/>
                      <a:satMod val="130000"/>
                    </a:schemeClr>
                  </a:gs>
                  <a:gs pos="80000">
                    <a:schemeClr val="accent3">
                      <a:tint val="90000"/>
                      <a:shade val="93000"/>
                      <a:satMod val="130000"/>
                    </a:schemeClr>
                  </a:gs>
                  <a:gs pos="100000">
                    <a:schemeClr val="accent3">
                      <a:tint val="9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3">
                      <a:tint val="70000"/>
                      <a:shade val="51000"/>
                      <a:satMod val="130000"/>
                    </a:schemeClr>
                  </a:gs>
                  <a:gs pos="80000">
                    <a:schemeClr val="accent3">
                      <a:tint val="70000"/>
                      <a:shade val="93000"/>
                      <a:satMod val="130000"/>
                    </a:schemeClr>
                  </a:gs>
                  <a:gs pos="100000">
                    <a:schemeClr val="accent3">
                      <a:tint val="7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hade val="51000"/>
                      <a:satMod val="130000"/>
                    </a:schemeClr>
                  </a:gs>
                  <a:gs pos="80000">
                    <a:schemeClr val="accent3">
                      <a:tint val="50000"/>
                      <a:shade val="93000"/>
                      <a:satMod val="130000"/>
                    </a:schemeClr>
                  </a:gs>
                  <a:gs pos="100000">
                    <a:schemeClr val="accent3">
                      <a:tint val="5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List1!$A$2:$A$7</c:f>
              <c:strCache>
                <c:ptCount val="6"/>
                <c:pt idx="0">
                  <c:v>Náklady na pohonné hmoty</c:v>
                </c:pt>
                <c:pt idx="1">
                  <c:v>Náklady na opravy a údržbu</c:v>
                </c:pt>
                <c:pt idx="2">
                  <c:v>Náklady na pneumatiky tahače</c:v>
                </c:pt>
                <c:pt idx="3">
                  <c:v>Náklady na pneumatiky návěsu</c:v>
                </c:pt>
                <c:pt idx="4">
                  <c:v>Nákady na oleje</c:v>
                </c:pt>
                <c:pt idx="5">
                  <c:v>Mzdové náklady na osobu</c:v>
                </c:pt>
              </c:strCache>
            </c:strRef>
          </c:cat>
          <c:val>
            <c:numRef>
              <c:f>List1!$B$2:$B$7</c:f>
              <c:numCache>
                <c:formatCode>#,##0</c:formatCode>
                <c:ptCount val="6"/>
                <c:pt idx="0">
                  <c:v>952000</c:v>
                </c:pt>
                <c:pt idx="1">
                  <c:v>300000</c:v>
                </c:pt>
                <c:pt idx="2" formatCode="General">
                  <c:v>90000</c:v>
                </c:pt>
                <c:pt idx="3" formatCode="General">
                  <c:v>72000</c:v>
                </c:pt>
                <c:pt idx="4" formatCode="General">
                  <c:v>7600</c:v>
                </c:pt>
                <c:pt idx="5">
                  <c:v>266226.40000000002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3">
                      <a:shade val="50000"/>
                      <a:shade val="51000"/>
                      <a:satMod val="130000"/>
                    </a:schemeClr>
                  </a:gs>
                  <a:gs pos="80000">
                    <a:schemeClr val="accent3">
                      <a:shade val="50000"/>
                      <a:shade val="93000"/>
                      <a:satMod val="130000"/>
                    </a:schemeClr>
                  </a:gs>
                  <a:gs pos="100000">
                    <a:schemeClr val="accent3">
                      <a:shade val="5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hade val="70000"/>
                      <a:shade val="51000"/>
                      <a:satMod val="130000"/>
                    </a:schemeClr>
                  </a:gs>
                  <a:gs pos="80000">
                    <a:schemeClr val="accent3">
                      <a:shade val="70000"/>
                      <a:shade val="93000"/>
                      <a:satMod val="130000"/>
                    </a:schemeClr>
                  </a:gs>
                  <a:gs pos="100000">
                    <a:schemeClr val="accent3">
                      <a:shade val="7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90000"/>
                      <a:shade val="51000"/>
                      <a:satMod val="130000"/>
                    </a:schemeClr>
                  </a:gs>
                  <a:gs pos="80000">
                    <a:schemeClr val="accent3">
                      <a:shade val="90000"/>
                      <a:shade val="93000"/>
                      <a:satMod val="130000"/>
                    </a:schemeClr>
                  </a:gs>
                  <a:gs pos="100000">
                    <a:schemeClr val="accent3">
                      <a:shade val="9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3">
                      <a:tint val="90000"/>
                      <a:shade val="51000"/>
                      <a:satMod val="130000"/>
                    </a:schemeClr>
                  </a:gs>
                  <a:gs pos="80000">
                    <a:schemeClr val="accent3">
                      <a:tint val="90000"/>
                      <a:shade val="93000"/>
                      <a:satMod val="130000"/>
                    </a:schemeClr>
                  </a:gs>
                  <a:gs pos="100000">
                    <a:schemeClr val="accent3">
                      <a:tint val="9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3">
                      <a:tint val="70000"/>
                      <a:shade val="51000"/>
                      <a:satMod val="130000"/>
                    </a:schemeClr>
                  </a:gs>
                  <a:gs pos="80000">
                    <a:schemeClr val="accent3">
                      <a:tint val="70000"/>
                      <a:shade val="93000"/>
                      <a:satMod val="130000"/>
                    </a:schemeClr>
                  </a:gs>
                  <a:gs pos="100000">
                    <a:schemeClr val="accent3">
                      <a:tint val="7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hade val="51000"/>
                      <a:satMod val="130000"/>
                    </a:schemeClr>
                  </a:gs>
                  <a:gs pos="80000">
                    <a:schemeClr val="accent3">
                      <a:tint val="50000"/>
                      <a:shade val="93000"/>
                      <a:satMod val="130000"/>
                    </a:schemeClr>
                  </a:gs>
                  <a:gs pos="100000">
                    <a:schemeClr val="accent3">
                      <a:tint val="5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2"/>
              <c:layout>
                <c:manualLayout>
                  <c:x val="-0.12731481481481483"/>
                  <c:y val="5.555555555555555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8901916311197597"/>
                  <c:y val="-8.6580912923074696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1822149481723951E-2"/>
                  <c:y val="3.673094582185491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List1!$A$2:$A$7</c:f>
              <c:strCache>
                <c:ptCount val="6"/>
                <c:pt idx="0">
                  <c:v>Náklady na pohonné hmoty</c:v>
                </c:pt>
                <c:pt idx="1">
                  <c:v>Náklady na opravy a údržbu</c:v>
                </c:pt>
                <c:pt idx="2">
                  <c:v>Náklady na pneumatiky tahače</c:v>
                </c:pt>
                <c:pt idx="3">
                  <c:v>Náklady na pneumatiky návěsu</c:v>
                </c:pt>
                <c:pt idx="4">
                  <c:v>Nákady na oleje</c:v>
                </c:pt>
                <c:pt idx="5">
                  <c:v>Mzdové náklady na osobu</c:v>
                </c:pt>
              </c:strCache>
            </c:strRef>
          </c:cat>
          <c:val>
            <c:numRef>
              <c:f>List1!$B$2:$B$7</c:f>
              <c:numCache>
                <c:formatCode>#,##0</c:formatCode>
                <c:ptCount val="6"/>
                <c:pt idx="0">
                  <c:v>952000</c:v>
                </c:pt>
                <c:pt idx="1">
                  <c:v>300000</c:v>
                </c:pt>
                <c:pt idx="2" formatCode="General">
                  <c:v>90000</c:v>
                </c:pt>
                <c:pt idx="3" formatCode="General">
                  <c:v>72000</c:v>
                </c:pt>
                <c:pt idx="4" formatCode="General">
                  <c:v>7600</c:v>
                </c:pt>
                <c:pt idx="5" formatCode="General">
                  <c:v>266226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5CAC75-F5CA-4EDE-91C3-1186C21CD906}" type="datetimeFigureOut">
              <a:rPr lang="cs-CZ" smtClean="0"/>
              <a:t>14.06.2017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42C96F-E13B-4215-9C0C-4009C1B5F0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5CAC75-F5CA-4EDE-91C3-1186C21CD906}" type="datetimeFigureOut">
              <a:rPr lang="cs-CZ" smtClean="0"/>
              <a:t>14.06.2017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2C96F-E13B-4215-9C0C-4009C1B5F0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5CAC75-F5CA-4EDE-91C3-1186C21CD906}" type="datetimeFigureOut">
              <a:rPr lang="cs-CZ" smtClean="0"/>
              <a:t>14.06.2017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2C96F-E13B-4215-9C0C-4009C1B5F0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5CAC75-F5CA-4EDE-91C3-1186C21CD906}" type="datetimeFigureOut">
              <a:rPr lang="cs-CZ" smtClean="0"/>
              <a:t>14.06.2017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2C96F-E13B-4215-9C0C-4009C1B5F01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5CAC75-F5CA-4EDE-91C3-1186C21CD906}" type="datetimeFigureOut">
              <a:rPr lang="cs-CZ" smtClean="0"/>
              <a:t>14.06.2017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2C96F-E13B-4215-9C0C-4009C1B5F01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5CAC75-F5CA-4EDE-91C3-1186C21CD906}" type="datetimeFigureOut">
              <a:rPr lang="cs-CZ" smtClean="0"/>
              <a:t>14.06.2017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2C96F-E13B-4215-9C0C-4009C1B5F01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5CAC75-F5CA-4EDE-91C3-1186C21CD906}" type="datetimeFigureOut">
              <a:rPr lang="cs-CZ" smtClean="0"/>
              <a:t>14.06.2017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2C96F-E13B-4215-9C0C-4009C1B5F01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5CAC75-F5CA-4EDE-91C3-1186C21CD906}" type="datetimeFigureOut">
              <a:rPr lang="cs-CZ" smtClean="0"/>
              <a:t>14.06.2017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2C96F-E13B-4215-9C0C-4009C1B5F01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5CAC75-F5CA-4EDE-91C3-1186C21CD906}" type="datetimeFigureOut">
              <a:rPr lang="cs-CZ" smtClean="0"/>
              <a:t>14.06.2017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2C96F-E13B-4215-9C0C-4009C1B5F0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D5CAC75-F5CA-4EDE-91C3-1186C21CD906}" type="datetimeFigureOut">
              <a:rPr lang="cs-CZ" smtClean="0"/>
              <a:t>14.06.2017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42C96F-E13B-4215-9C0C-4009C1B5F01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5CAC75-F5CA-4EDE-91C3-1186C21CD906}" type="datetimeFigureOut">
              <a:rPr lang="cs-CZ" smtClean="0"/>
              <a:t>14.06.2017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42C96F-E13B-4215-9C0C-4009C1B5F01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D5CAC75-F5CA-4EDE-91C3-1186C21CD906}" type="datetimeFigureOut">
              <a:rPr lang="cs-CZ" smtClean="0"/>
              <a:t>14.06.2017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E42C96F-E13B-4215-9C0C-4009C1B5F01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Racionalizace nákladových položek ve společnosti ČSAD JIHOTRANS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200" b="1" dirty="0"/>
              <a:t>Autor diplomové práce</a:t>
            </a:r>
            <a:r>
              <a:rPr lang="cs-CZ" sz="2200" b="1" dirty="0" smtClean="0"/>
              <a:t>: </a:t>
            </a:r>
            <a:r>
              <a:rPr lang="cs-CZ" sz="2200" dirty="0" smtClean="0"/>
              <a:t>Bc</a:t>
            </a:r>
            <a:r>
              <a:rPr lang="cs-CZ" sz="2200" dirty="0"/>
              <a:t>. Markéta Jelínková</a:t>
            </a:r>
          </a:p>
          <a:p>
            <a:r>
              <a:rPr lang="cs-CZ" sz="2200" b="1" dirty="0"/>
              <a:t>Vedoucí diplomové </a:t>
            </a:r>
            <a:r>
              <a:rPr lang="cs-CZ" sz="2200" b="1" dirty="0" smtClean="0"/>
              <a:t>práce: </a:t>
            </a:r>
            <a:r>
              <a:rPr lang="cs-CZ" sz="2200" dirty="0" smtClean="0"/>
              <a:t>Ing</a:t>
            </a:r>
            <a:r>
              <a:rPr lang="cs-CZ" sz="2200" dirty="0"/>
              <a:t>. Ondrej Stopka, PhD.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3114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Diskutujte </a:t>
            </a:r>
            <a:r>
              <a:rPr lang="cs-CZ" dirty="0"/>
              <a:t>o možnostech implementace navrhovaných změn ve vybrané </a:t>
            </a:r>
            <a:r>
              <a:rPr lang="cs-CZ" dirty="0" smtClean="0"/>
              <a:t>společnosti.</a:t>
            </a:r>
          </a:p>
          <a:p>
            <a:r>
              <a:rPr lang="cs-CZ" dirty="0" smtClean="0"/>
              <a:t>Existují </a:t>
            </a:r>
            <a:r>
              <a:rPr lang="cs-CZ" dirty="0"/>
              <a:t>i jiné možnosti pro minimalizaci nákladů na některé nákladové položky, např. využitím informačních systémů? Diskutujte o těchto možnostech.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od vedoucího DP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120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Sú </a:t>
            </a:r>
            <a:r>
              <a:rPr lang="cs-CZ" dirty="0" err="1"/>
              <a:t>prevádzkované</a:t>
            </a:r>
            <a:r>
              <a:rPr lang="cs-CZ" dirty="0"/>
              <a:t> </a:t>
            </a:r>
            <a:r>
              <a:rPr lang="cs-CZ" dirty="0" err="1"/>
              <a:t>vozidlá</a:t>
            </a:r>
            <a:r>
              <a:rPr lang="cs-CZ" dirty="0"/>
              <a:t> upravené </a:t>
            </a:r>
            <a:r>
              <a:rPr lang="cs-CZ" dirty="0" err="1"/>
              <a:t>pre</a:t>
            </a:r>
            <a:r>
              <a:rPr lang="cs-CZ" dirty="0"/>
              <a:t> palivo CNG, resp. LPG? </a:t>
            </a:r>
            <a:r>
              <a:rPr lang="cs-CZ" dirty="0" err="1"/>
              <a:t>Ak</a:t>
            </a:r>
            <a:r>
              <a:rPr lang="cs-CZ" dirty="0"/>
              <a:t> </a:t>
            </a:r>
            <a:r>
              <a:rPr lang="cs-CZ" dirty="0" err="1"/>
              <a:t>nie</a:t>
            </a:r>
            <a:r>
              <a:rPr lang="cs-CZ" dirty="0"/>
              <a:t>, </a:t>
            </a:r>
            <a:r>
              <a:rPr lang="cs-CZ" dirty="0" err="1"/>
              <a:t>ako</a:t>
            </a:r>
            <a:r>
              <a:rPr lang="cs-CZ" dirty="0"/>
              <a:t> by </a:t>
            </a:r>
            <a:r>
              <a:rPr lang="cs-CZ" dirty="0" err="1"/>
              <a:t>ste</a:t>
            </a:r>
            <a:r>
              <a:rPr lang="cs-CZ" dirty="0"/>
              <a:t> </a:t>
            </a:r>
            <a:r>
              <a:rPr lang="cs-CZ" dirty="0" err="1"/>
              <a:t>finančne</a:t>
            </a:r>
            <a:r>
              <a:rPr lang="cs-CZ" dirty="0"/>
              <a:t> vyčíslili úsporu </a:t>
            </a:r>
            <a:r>
              <a:rPr lang="cs-CZ" dirty="0" err="1"/>
              <a:t>nákladov</a:t>
            </a:r>
            <a:r>
              <a:rPr lang="cs-CZ" dirty="0"/>
              <a:t> </a:t>
            </a:r>
            <a:r>
              <a:rPr lang="cs-CZ" dirty="0" err="1"/>
              <a:t>pri</a:t>
            </a:r>
            <a:r>
              <a:rPr lang="cs-CZ" dirty="0"/>
              <a:t> takto upravených </a:t>
            </a:r>
            <a:r>
              <a:rPr lang="cs-CZ" dirty="0" err="1" smtClean="0"/>
              <a:t>vozidlách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Medzi</a:t>
            </a:r>
            <a:r>
              <a:rPr lang="cs-CZ" dirty="0" smtClean="0"/>
              <a:t> </a:t>
            </a:r>
            <a:r>
              <a:rPr lang="cs-CZ" dirty="0"/>
              <a:t>Vaše návrhy </a:t>
            </a:r>
            <a:r>
              <a:rPr lang="cs-CZ" dirty="0" err="1"/>
              <a:t>patrí</a:t>
            </a:r>
            <a:r>
              <a:rPr lang="cs-CZ" dirty="0"/>
              <a:t> </a:t>
            </a:r>
            <a:r>
              <a:rPr lang="cs-CZ" dirty="0" err="1"/>
              <a:t>používanie</a:t>
            </a:r>
            <a:r>
              <a:rPr lang="cs-CZ" dirty="0"/>
              <a:t> </a:t>
            </a:r>
            <a:r>
              <a:rPr lang="cs-CZ" dirty="0" err="1"/>
              <a:t>kvalitných</a:t>
            </a:r>
            <a:r>
              <a:rPr lang="cs-CZ" dirty="0"/>
              <a:t> </a:t>
            </a:r>
            <a:r>
              <a:rPr lang="cs-CZ" dirty="0" err="1"/>
              <a:t>palív</a:t>
            </a:r>
            <a:r>
              <a:rPr lang="cs-CZ" dirty="0"/>
              <a:t> resp. motorových </a:t>
            </a:r>
            <a:r>
              <a:rPr lang="cs-CZ" dirty="0" err="1"/>
              <a:t>olejov</a:t>
            </a:r>
            <a:r>
              <a:rPr lang="cs-CZ" dirty="0"/>
              <a:t>, dokážete </a:t>
            </a:r>
            <a:r>
              <a:rPr lang="cs-CZ" dirty="0" err="1"/>
              <a:t>fi</a:t>
            </a:r>
            <a:r>
              <a:rPr lang="cs-CZ" dirty="0"/>
              <a:t>- </a:t>
            </a:r>
            <a:r>
              <a:rPr lang="cs-CZ" dirty="0" err="1"/>
              <a:t>nančne</a:t>
            </a:r>
            <a:r>
              <a:rPr lang="cs-CZ" dirty="0"/>
              <a:t> </a:t>
            </a:r>
            <a:r>
              <a:rPr lang="cs-CZ" dirty="0" err="1"/>
              <a:t>vyčísliť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vplyv úsporu </a:t>
            </a:r>
            <a:r>
              <a:rPr lang="cs-CZ" dirty="0" err="1"/>
              <a:t>nákladov</a:t>
            </a:r>
            <a:r>
              <a:rPr lang="cs-CZ" dirty="0"/>
              <a:t> </a:t>
            </a:r>
            <a:r>
              <a:rPr lang="cs-CZ" dirty="0" err="1"/>
              <a:t>pri</a:t>
            </a:r>
            <a:r>
              <a:rPr lang="cs-CZ" dirty="0"/>
              <a:t> </a:t>
            </a:r>
            <a:r>
              <a:rPr lang="cs-CZ" dirty="0" err="1"/>
              <a:t>údržbe</a:t>
            </a:r>
            <a:r>
              <a:rPr lang="cs-CZ" dirty="0"/>
              <a:t> resp. </a:t>
            </a:r>
            <a:r>
              <a:rPr lang="cs-CZ" dirty="0" err="1"/>
              <a:t>oprave</a:t>
            </a:r>
            <a:r>
              <a:rPr lang="cs-CZ" dirty="0"/>
              <a:t> </a:t>
            </a:r>
            <a:r>
              <a:rPr lang="cs-CZ" dirty="0" err="1"/>
              <a:t>vozidiel</a:t>
            </a:r>
            <a:r>
              <a:rPr lang="cs-CZ" dirty="0"/>
              <a:t>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od oponenta DP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857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3931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</a:p>
          <a:p>
            <a:r>
              <a:rPr lang="cs-CZ" dirty="0" smtClean="0"/>
              <a:t>Charakteristika společnosti</a:t>
            </a:r>
          </a:p>
          <a:p>
            <a:r>
              <a:rPr lang="cs-CZ" dirty="0" smtClean="0"/>
              <a:t>Použité metody</a:t>
            </a:r>
          </a:p>
          <a:p>
            <a:r>
              <a:rPr lang="cs-CZ" dirty="0" smtClean="0"/>
              <a:t>Návrh na minimalizaci nákladů</a:t>
            </a:r>
          </a:p>
          <a:p>
            <a:r>
              <a:rPr lang="cs-CZ" dirty="0"/>
              <a:t>Grafické </a:t>
            </a:r>
            <a:r>
              <a:rPr lang="cs-CZ" dirty="0" smtClean="0"/>
              <a:t>znázornění</a:t>
            </a:r>
          </a:p>
          <a:p>
            <a:r>
              <a:rPr lang="cs-CZ" dirty="0" smtClean="0"/>
              <a:t>Zhodnocení navrhovaných řešení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867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Cílem diplomové práce je provést analýzu nákladových položek ve společnosti ČSAD JIHOTRANS a následně navrhnout možnosti jejich racionalizace.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187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dopravní firma s dlouholetou tradicí, zabývající se oblastí silniční dopravy, logistických služeb a opravárenství, která se traduje od roku </a:t>
            </a:r>
            <a:r>
              <a:rPr lang="cs-CZ" sz="2400" dirty="0" smtClean="0"/>
              <a:t>1949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ěnuje se </a:t>
            </a:r>
            <a:r>
              <a:rPr lang="cs-CZ" sz="2400" dirty="0"/>
              <a:t>oborům podnikání v dopravě, jako je zejména veřejná silniční veřejná osobní a zájezdová doprava, silniční nákladní doprava tuzemská a zahraniční, logistické a spediční služby, opravárenské a servisní služby pro motoristy, dopravní techniku, pneuservisy, náhradní díly, čerpací stanice, emise, celní služby, tuzemská a mezinárodní přeprava kusových zásilek, logistika a řada dalších doplňkových služeb 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společnosti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205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Finanční analýza</a:t>
            </a:r>
          </a:p>
          <a:p>
            <a:r>
              <a:rPr lang="cs-CZ" dirty="0" smtClean="0"/>
              <a:t>Náklady na spotřebu PHM</a:t>
            </a:r>
          </a:p>
          <a:p>
            <a:r>
              <a:rPr lang="cs-CZ" dirty="0" smtClean="0"/>
              <a:t>Náklady na motorový olej</a:t>
            </a:r>
          </a:p>
          <a:p>
            <a:r>
              <a:rPr lang="cs-CZ" dirty="0" smtClean="0"/>
              <a:t>Náklady na převodový olej</a:t>
            </a:r>
          </a:p>
          <a:p>
            <a:r>
              <a:rPr lang="cs-CZ" dirty="0" smtClean="0"/>
              <a:t>Náklady na údržbu a opravy</a:t>
            </a:r>
          </a:p>
          <a:p>
            <a:r>
              <a:rPr lang="cs-CZ" dirty="0" smtClean="0"/>
              <a:t>Náklady na pneumatiky</a:t>
            </a:r>
          </a:p>
          <a:p>
            <a:r>
              <a:rPr lang="cs-CZ" dirty="0" smtClean="0"/>
              <a:t>Náklady na mýtné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metody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085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Kvalitní dodavatelé paliv</a:t>
            </a:r>
          </a:p>
          <a:p>
            <a:r>
              <a:rPr lang="cs-CZ" dirty="0" smtClean="0"/>
              <a:t>Zajištění plynulé jízdy řidičů</a:t>
            </a:r>
          </a:p>
          <a:p>
            <a:r>
              <a:rPr lang="cs-CZ" dirty="0" smtClean="0"/>
              <a:t>Využívat vozidla s nižší spotřebou</a:t>
            </a:r>
          </a:p>
          <a:p>
            <a:r>
              <a:rPr lang="cs-CZ" dirty="0" smtClean="0"/>
              <a:t>Obnova vozového parku</a:t>
            </a:r>
          </a:p>
          <a:p>
            <a:r>
              <a:rPr lang="cs-CZ" dirty="0" smtClean="0"/>
              <a:t>Pravidelná výměna olejů</a:t>
            </a:r>
          </a:p>
          <a:p>
            <a:r>
              <a:rPr lang="cs-CZ" dirty="0" smtClean="0"/>
              <a:t>Kvalitní výběr pneumatik</a:t>
            </a:r>
          </a:p>
          <a:p>
            <a:r>
              <a:rPr lang="cs-CZ" dirty="0" smtClean="0"/>
              <a:t>Pravidelné servisní prohlídky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na minimalizaci nákladů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425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Grafické znázornění v Kč bez DPH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8288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Grafické znázornění v %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6223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ejvyšší </a:t>
            </a:r>
            <a:r>
              <a:rPr lang="cs-CZ" dirty="0"/>
              <a:t>náklady společnost vydává na pohonné hmoty a náklady na opravy a </a:t>
            </a:r>
            <a:r>
              <a:rPr lang="cs-CZ" dirty="0" smtClean="0"/>
              <a:t>údržbu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Výběr vozidla</a:t>
            </a:r>
          </a:p>
          <a:p>
            <a:pPr>
              <a:buFontTx/>
              <a:buChar char="-"/>
            </a:pPr>
            <a:r>
              <a:rPr lang="cs-CZ" dirty="0" smtClean="0"/>
              <a:t>Plán čerpání PHM v cizích zemích</a:t>
            </a:r>
          </a:p>
          <a:p>
            <a:pPr>
              <a:buFontTx/>
              <a:buChar char="-"/>
            </a:pPr>
            <a:r>
              <a:rPr lang="cs-CZ" dirty="0" smtClean="0"/>
              <a:t>Styl jízdy řidičů – odborná školení</a:t>
            </a:r>
          </a:p>
          <a:p>
            <a:pPr>
              <a:buFontTx/>
              <a:buChar char="-"/>
            </a:pPr>
            <a:r>
              <a:rPr lang="cs-CZ" dirty="0" smtClean="0"/>
              <a:t>Pravidelné kontroly vozidel</a:t>
            </a:r>
          </a:p>
          <a:p>
            <a:r>
              <a:rPr lang="cs-CZ" dirty="0" smtClean="0"/>
              <a:t>Nejnižším </a:t>
            </a:r>
            <a:r>
              <a:rPr lang="cs-CZ" dirty="0"/>
              <a:t>nákladem </a:t>
            </a:r>
            <a:r>
              <a:rPr lang="cs-CZ" dirty="0" smtClean="0"/>
              <a:t>jsou náklady </a:t>
            </a:r>
            <a:r>
              <a:rPr lang="cs-CZ" dirty="0"/>
              <a:t>na spotřebu </a:t>
            </a:r>
            <a:r>
              <a:rPr lang="cs-CZ" dirty="0" smtClean="0"/>
              <a:t>olejů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Zhodnocení navrhovaných řešení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885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</TotalTime>
  <Words>360</Words>
  <Application>Microsoft Office PowerPoint</Application>
  <PresentationFormat>Předvádění na obrazovce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Shluk</vt:lpstr>
      <vt:lpstr>Racionalizace nákladových položek ve společnosti ČSAD JIHOTRANS </vt:lpstr>
      <vt:lpstr>Obsah prezentace</vt:lpstr>
      <vt:lpstr>Cíl práce</vt:lpstr>
      <vt:lpstr>Charakteristika společnosti</vt:lpstr>
      <vt:lpstr>Použité metody</vt:lpstr>
      <vt:lpstr>Návrh na minimalizaci nákladů</vt:lpstr>
      <vt:lpstr>Grafické znázornění v Kč bez DPH</vt:lpstr>
      <vt:lpstr>Grafické znázornění v %</vt:lpstr>
      <vt:lpstr>Zhodnocení navrhovaných řešení</vt:lpstr>
      <vt:lpstr>Otázky od vedoucího DP</vt:lpstr>
      <vt:lpstr>Otázky od oponenta DP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nákladových položek ve společnosti ČSAD JIHOTRANS</dc:title>
  <dc:creator>Markétka</dc:creator>
  <cp:lastModifiedBy>Markétka</cp:lastModifiedBy>
  <cp:revision>5</cp:revision>
  <dcterms:created xsi:type="dcterms:W3CDTF">2017-06-14T08:48:38Z</dcterms:created>
  <dcterms:modified xsi:type="dcterms:W3CDTF">2017-06-14T09:42:26Z</dcterms:modified>
</cp:coreProperties>
</file>