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23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1" r:id="rId12"/>
    <p:sldId id="267" r:id="rId13"/>
    <p:sldId id="270" r:id="rId14"/>
    <p:sldId id="268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74" d="100"/>
          <a:sy n="74" d="100"/>
        </p:scale>
        <p:origin x="5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2.bin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../embeddings/oleObject3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Doby trvání jednotlivých procesů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List1!$C$1</c:f>
              <c:strCache>
                <c:ptCount val="1"/>
                <c:pt idx="0">
                  <c:v>Míchání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List1!$A$2:$A$18</c:f>
              <c:strCache>
                <c:ptCount val="17"/>
                <c:pt idx="0">
                  <c:v>Koláč mák, tvaroh, povidla B 2ks 50g</c:v>
                </c:pt>
                <c:pt idx="1">
                  <c:v>Koláč meruňka, tvaroh/jablko B 2ks 100g</c:v>
                </c:pt>
                <c:pt idx="2">
                  <c:v>Koláč slezský ořech B 2ks 50g</c:v>
                </c:pt>
                <c:pt idx="3">
                  <c:v>Koláč slezký tvaroh B 2ks 50g</c:v>
                </c:pt>
                <c:pt idx="4">
                  <c:v>Koláč svatební tvaroh B 2 ks 50g</c:v>
                </c:pt>
                <c:pt idx="5">
                  <c:v>Makovka B 2ks 43g</c:v>
                </c:pt>
                <c:pt idx="6">
                  <c:v>Makovka B 2ks 72g</c:v>
                </c:pt>
                <c:pt idx="7">
                  <c:v>Rohlík sladký B 2ks 60g</c:v>
                </c:pt>
                <c:pt idx="8">
                  <c:v>Rohlík žmolenkový B 2ks 70g</c:v>
                </c:pt>
                <c:pt idx="9">
                  <c:v>Šáteček mák, tv., povidla B 2ks  50g</c:v>
                </c:pt>
                <c:pt idx="10">
                  <c:v>Kobliha ovocno - meruňková B 2ks 50g</c:v>
                </c:pt>
                <c:pt idx="11">
                  <c:v>Kobliha kakao-oříšková B 2ks 50g</c:v>
                </c:pt>
                <c:pt idx="12">
                  <c:v>Krémka B 2ks 50g</c:v>
                </c:pt>
                <c:pt idx="13">
                  <c:v>Vdolek bavorský B 2ks 50g</c:v>
                </c:pt>
                <c:pt idx="14">
                  <c:v>Konzumní chléb B 1200g,  450g</c:v>
                </c:pt>
                <c:pt idx="15">
                  <c:v>Konzumní chléb BK 1200g,  450g, 250g</c:v>
                </c:pt>
                <c:pt idx="16">
                  <c:v>Konzumní chléb BK 800g</c:v>
                </c:pt>
              </c:strCache>
            </c:strRef>
          </c:cat>
          <c:val>
            <c:numRef>
              <c:f>List1!$C$2:$C$18</c:f>
              <c:numCache>
                <c:formatCode>General</c:formatCode>
                <c:ptCount val="17"/>
                <c:pt idx="0">
                  <c:v>11</c:v>
                </c:pt>
                <c:pt idx="1">
                  <c:v>11</c:v>
                </c:pt>
                <c:pt idx="2">
                  <c:v>11</c:v>
                </c:pt>
                <c:pt idx="3">
                  <c:v>11</c:v>
                </c:pt>
                <c:pt idx="4">
                  <c:v>11</c:v>
                </c:pt>
                <c:pt idx="5">
                  <c:v>11</c:v>
                </c:pt>
                <c:pt idx="6">
                  <c:v>11</c:v>
                </c:pt>
                <c:pt idx="7">
                  <c:v>11</c:v>
                </c:pt>
                <c:pt idx="8">
                  <c:v>11</c:v>
                </c:pt>
                <c:pt idx="9">
                  <c:v>11</c:v>
                </c:pt>
                <c:pt idx="10">
                  <c:v>10</c:v>
                </c:pt>
                <c:pt idx="11">
                  <c:v>10</c:v>
                </c:pt>
                <c:pt idx="12">
                  <c:v>10</c:v>
                </c:pt>
                <c:pt idx="13">
                  <c:v>10</c:v>
                </c:pt>
                <c:pt idx="14">
                  <c:v>10</c:v>
                </c:pt>
                <c:pt idx="15">
                  <c:v>10</c:v>
                </c:pt>
                <c:pt idx="16">
                  <c:v>10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Zrání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List1!$A$2:$A$18</c:f>
              <c:strCache>
                <c:ptCount val="17"/>
                <c:pt idx="0">
                  <c:v>Koláč mák, tvaroh, povidla B 2ks 50g</c:v>
                </c:pt>
                <c:pt idx="1">
                  <c:v>Koláč meruňka, tvaroh/jablko B 2ks 100g</c:v>
                </c:pt>
                <c:pt idx="2">
                  <c:v>Koláč slezský ořech B 2ks 50g</c:v>
                </c:pt>
                <c:pt idx="3">
                  <c:v>Koláč slezký tvaroh B 2ks 50g</c:v>
                </c:pt>
                <c:pt idx="4">
                  <c:v>Koláč svatební tvaroh B 2 ks 50g</c:v>
                </c:pt>
                <c:pt idx="5">
                  <c:v>Makovka B 2ks 43g</c:v>
                </c:pt>
                <c:pt idx="6">
                  <c:v>Makovka B 2ks 72g</c:v>
                </c:pt>
                <c:pt idx="7">
                  <c:v>Rohlík sladký B 2ks 60g</c:v>
                </c:pt>
                <c:pt idx="8">
                  <c:v>Rohlík žmolenkový B 2ks 70g</c:v>
                </c:pt>
                <c:pt idx="9">
                  <c:v>Šáteček mák, tv., povidla B 2ks  50g</c:v>
                </c:pt>
                <c:pt idx="10">
                  <c:v>Kobliha ovocno - meruňková B 2ks 50g</c:v>
                </c:pt>
                <c:pt idx="11">
                  <c:v>Kobliha kakao-oříšková B 2ks 50g</c:v>
                </c:pt>
                <c:pt idx="12">
                  <c:v>Krémka B 2ks 50g</c:v>
                </c:pt>
                <c:pt idx="13">
                  <c:v>Vdolek bavorský B 2ks 50g</c:v>
                </c:pt>
                <c:pt idx="14">
                  <c:v>Konzumní chléb B 1200g,  450g</c:v>
                </c:pt>
                <c:pt idx="15">
                  <c:v>Konzumní chléb BK 1200g,  450g, 250g</c:v>
                </c:pt>
                <c:pt idx="16">
                  <c:v>Konzumní chléb BK 800g</c:v>
                </c:pt>
              </c:strCache>
            </c:strRef>
          </c:cat>
          <c:val>
            <c:numRef>
              <c:f>List1!$D$2:$D$18</c:f>
              <c:numCache>
                <c:formatCode>General</c:formatCode>
                <c:ptCount val="17"/>
                <c:pt idx="0">
                  <c:v>10</c:v>
                </c:pt>
                <c:pt idx="1">
                  <c:v>10</c:v>
                </c:pt>
                <c:pt idx="2">
                  <c:v>10</c:v>
                </c:pt>
                <c:pt idx="3">
                  <c:v>10</c:v>
                </c:pt>
                <c:pt idx="4">
                  <c:v>10</c:v>
                </c:pt>
                <c:pt idx="5">
                  <c:v>10</c:v>
                </c:pt>
                <c:pt idx="6">
                  <c:v>10</c:v>
                </c:pt>
                <c:pt idx="7">
                  <c:v>10</c:v>
                </c:pt>
                <c:pt idx="8">
                  <c:v>10</c:v>
                </c:pt>
                <c:pt idx="9">
                  <c:v>10</c:v>
                </c:pt>
                <c:pt idx="10">
                  <c:v>10</c:v>
                </c:pt>
                <c:pt idx="11">
                  <c:v>10</c:v>
                </c:pt>
                <c:pt idx="12">
                  <c:v>10</c:v>
                </c:pt>
                <c:pt idx="13">
                  <c:v>10</c:v>
                </c:pt>
                <c:pt idx="14">
                  <c:v>15</c:v>
                </c:pt>
                <c:pt idx="15">
                  <c:v>15</c:v>
                </c:pt>
                <c:pt idx="16">
                  <c:v>15</c:v>
                </c:pt>
              </c:numCache>
            </c:numRef>
          </c:val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Kynutí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List1!$A$2:$A$18</c:f>
              <c:strCache>
                <c:ptCount val="17"/>
                <c:pt idx="0">
                  <c:v>Koláč mák, tvaroh, povidla B 2ks 50g</c:v>
                </c:pt>
                <c:pt idx="1">
                  <c:v>Koláč meruňka, tvaroh/jablko B 2ks 100g</c:v>
                </c:pt>
                <c:pt idx="2">
                  <c:v>Koláč slezský ořech B 2ks 50g</c:v>
                </c:pt>
                <c:pt idx="3">
                  <c:v>Koláč slezký tvaroh B 2ks 50g</c:v>
                </c:pt>
                <c:pt idx="4">
                  <c:v>Koláč svatební tvaroh B 2 ks 50g</c:v>
                </c:pt>
                <c:pt idx="5">
                  <c:v>Makovka B 2ks 43g</c:v>
                </c:pt>
                <c:pt idx="6">
                  <c:v>Makovka B 2ks 72g</c:v>
                </c:pt>
                <c:pt idx="7">
                  <c:v>Rohlík sladký B 2ks 60g</c:v>
                </c:pt>
                <c:pt idx="8">
                  <c:v>Rohlík žmolenkový B 2ks 70g</c:v>
                </c:pt>
                <c:pt idx="9">
                  <c:v>Šáteček mák, tv., povidla B 2ks  50g</c:v>
                </c:pt>
                <c:pt idx="10">
                  <c:v>Kobliha ovocno - meruňková B 2ks 50g</c:v>
                </c:pt>
                <c:pt idx="11">
                  <c:v>Kobliha kakao-oříšková B 2ks 50g</c:v>
                </c:pt>
                <c:pt idx="12">
                  <c:v>Krémka B 2ks 50g</c:v>
                </c:pt>
                <c:pt idx="13">
                  <c:v>Vdolek bavorský B 2ks 50g</c:v>
                </c:pt>
                <c:pt idx="14">
                  <c:v>Konzumní chléb B 1200g,  450g</c:v>
                </c:pt>
                <c:pt idx="15">
                  <c:v>Konzumní chléb BK 1200g,  450g, 250g</c:v>
                </c:pt>
                <c:pt idx="16">
                  <c:v>Konzumní chléb BK 800g</c:v>
                </c:pt>
              </c:strCache>
            </c:strRef>
          </c:cat>
          <c:val>
            <c:numRef>
              <c:f>List1!$E$2:$E$18</c:f>
              <c:numCache>
                <c:formatCode>General</c:formatCode>
                <c:ptCount val="17"/>
                <c:pt idx="0">
                  <c:v>35</c:v>
                </c:pt>
                <c:pt idx="1">
                  <c:v>35</c:v>
                </c:pt>
                <c:pt idx="2">
                  <c:v>35</c:v>
                </c:pt>
                <c:pt idx="3">
                  <c:v>35</c:v>
                </c:pt>
                <c:pt idx="4">
                  <c:v>35</c:v>
                </c:pt>
                <c:pt idx="5">
                  <c:v>35</c:v>
                </c:pt>
                <c:pt idx="6">
                  <c:v>35</c:v>
                </c:pt>
                <c:pt idx="7">
                  <c:v>35</c:v>
                </c:pt>
                <c:pt idx="8">
                  <c:v>35</c:v>
                </c:pt>
                <c:pt idx="9">
                  <c:v>35</c:v>
                </c:pt>
                <c:pt idx="10">
                  <c:v>75</c:v>
                </c:pt>
                <c:pt idx="11">
                  <c:v>75</c:v>
                </c:pt>
                <c:pt idx="12">
                  <c:v>75</c:v>
                </c:pt>
                <c:pt idx="13">
                  <c:v>75</c:v>
                </c:pt>
                <c:pt idx="14">
                  <c:v>60</c:v>
                </c:pt>
                <c:pt idx="15">
                  <c:v>60</c:v>
                </c:pt>
                <c:pt idx="16">
                  <c:v>60</c:v>
                </c:pt>
              </c:numCache>
            </c:numRef>
          </c:val>
        </c:ser>
        <c:ser>
          <c:idx val="4"/>
          <c:order val="4"/>
          <c:tx>
            <c:strRef>
              <c:f>List1!$F$1</c:f>
              <c:strCache>
                <c:ptCount val="1"/>
                <c:pt idx="0">
                  <c:v>Tvarování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List1!$A$2:$A$18</c:f>
              <c:strCache>
                <c:ptCount val="17"/>
                <c:pt idx="0">
                  <c:v>Koláč mák, tvaroh, povidla B 2ks 50g</c:v>
                </c:pt>
                <c:pt idx="1">
                  <c:v>Koláč meruňka, tvaroh/jablko B 2ks 100g</c:v>
                </c:pt>
                <c:pt idx="2">
                  <c:v>Koláč slezský ořech B 2ks 50g</c:v>
                </c:pt>
                <c:pt idx="3">
                  <c:v>Koláč slezký tvaroh B 2ks 50g</c:v>
                </c:pt>
                <c:pt idx="4">
                  <c:v>Koláč svatební tvaroh B 2 ks 50g</c:v>
                </c:pt>
                <c:pt idx="5">
                  <c:v>Makovka B 2ks 43g</c:v>
                </c:pt>
                <c:pt idx="6">
                  <c:v>Makovka B 2ks 72g</c:v>
                </c:pt>
                <c:pt idx="7">
                  <c:v>Rohlík sladký B 2ks 60g</c:v>
                </c:pt>
                <c:pt idx="8">
                  <c:v>Rohlík žmolenkový B 2ks 70g</c:v>
                </c:pt>
                <c:pt idx="9">
                  <c:v>Šáteček mák, tv., povidla B 2ks  50g</c:v>
                </c:pt>
                <c:pt idx="10">
                  <c:v>Kobliha ovocno - meruňková B 2ks 50g</c:v>
                </c:pt>
                <c:pt idx="11">
                  <c:v>Kobliha kakao-oříšková B 2ks 50g</c:v>
                </c:pt>
                <c:pt idx="12">
                  <c:v>Krémka B 2ks 50g</c:v>
                </c:pt>
                <c:pt idx="13">
                  <c:v>Vdolek bavorský B 2ks 50g</c:v>
                </c:pt>
                <c:pt idx="14">
                  <c:v>Konzumní chléb B 1200g,  450g</c:v>
                </c:pt>
                <c:pt idx="15">
                  <c:v>Konzumní chléb BK 1200g,  450g, 250g</c:v>
                </c:pt>
                <c:pt idx="16">
                  <c:v>Konzumní chléb BK 800g</c:v>
                </c:pt>
              </c:strCache>
            </c:strRef>
          </c:cat>
          <c:val>
            <c:numRef>
              <c:f>List1!$F$2:$F$18</c:f>
              <c:numCache>
                <c:formatCode>General</c:formatCode>
                <c:ptCount val="17"/>
                <c:pt idx="0">
                  <c:v>30</c:v>
                </c:pt>
                <c:pt idx="1">
                  <c:v>30</c:v>
                </c:pt>
                <c:pt idx="2">
                  <c:v>30</c:v>
                </c:pt>
                <c:pt idx="3">
                  <c:v>30</c:v>
                </c:pt>
                <c:pt idx="4">
                  <c:v>30</c:v>
                </c:pt>
                <c:pt idx="5">
                  <c:v>40</c:v>
                </c:pt>
                <c:pt idx="6">
                  <c:v>40</c:v>
                </c:pt>
                <c:pt idx="7">
                  <c:v>40</c:v>
                </c:pt>
                <c:pt idx="8">
                  <c:v>40</c:v>
                </c:pt>
                <c:pt idx="9">
                  <c:v>60</c:v>
                </c:pt>
                <c:pt idx="10">
                  <c:v>12</c:v>
                </c:pt>
                <c:pt idx="11">
                  <c:v>12</c:v>
                </c:pt>
                <c:pt idx="12">
                  <c:v>12</c:v>
                </c:pt>
                <c:pt idx="13">
                  <c:v>12</c:v>
                </c:pt>
                <c:pt idx="14">
                  <c:v>20</c:v>
                </c:pt>
                <c:pt idx="15">
                  <c:v>20</c:v>
                </c:pt>
                <c:pt idx="16">
                  <c:v>15</c:v>
                </c:pt>
              </c:numCache>
            </c:numRef>
          </c:val>
        </c:ser>
        <c:ser>
          <c:idx val="5"/>
          <c:order val="5"/>
          <c:tx>
            <c:strRef>
              <c:f>List1!$G$1</c:f>
              <c:strCache>
                <c:ptCount val="1"/>
                <c:pt idx="0">
                  <c:v>Plnění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List1!$A$2:$A$18</c:f>
              <c:strCache>
                <c:ptCount val="17"/>
                <c:pt idx="0">
                  <c:v>Koláč mák, tvaroh, povidla B 2ks 50g</c:v>
                </c:pt>
                <c:pt idx="1">
                  <c:v>Koláč meruňka, tvaroh/jablko B 2ks 100g</c:v>
                </c:pt>
                <c:pt idx="2">
                  <c:v>Koláč slezský ořech B 2ks 50g</c:v>
                </c:pt>
                <c:pt idx="3">
                  <c:v>Koláč slezký tvaroh B 2ks 50g</c:v>
                </c:pt>
                <c:pt idx="4">
                  <c:v>Koláč svatební tvaroh B 2 ks 50g</c:v>
                </c:pt>
                <c:pt idx="5">
                  <c:v>Makovka B 2ks 43g</c:v>
                </c:pt>
                <c:pt idx="6">
                  <c:v>Makovka B 2ks 72g</c:v>
                </c:pt>
                <c:pt idx="7">
                  <c:v>Rohlík sladký B 2ks 60g</c:v>
                </c:pt>
                <c:pt idx="8">
                  <c:v>Rohlík žmolenkový B 2ks 70g</c:v>
                </c:pt>
                <c:pt idx="9">
                  <c:v>Šáteček mák, tv., povidla B 2ks  50g</c:v>
                </c:pt>
                <c:pt idx="10">
                  <c:v>Kobliha ovocno - meruňková B 2ks 50g</c:v>
                </c:pt>
                <c:pt idx="11">
                  <c:v>Kobliha kakao-oříšková B 2ks 50g</c:v>
                </c:pt>
                <c:pt idx="12">
                  <c:v>Krémka B 2ks 50g</c:v>
                </c:pt>
                <c:pt idx="13">
                  <c:v>Vdolek bavorský B 2ks 50g</c:v>
                </c:pt>
                <c:pt idx="14">
                  <c:v>Konzumní chléb B 1200g,  450g</c:v>
                </c:pt>
                <c:pt idx="15">
                  <c:v>Konzumní chléb BK 1200g,  450g, 250g</c:v>
                </c:pt>
                <c:pt idx="16">
                  <c:v>Konzumní chléb BK 800g</c:v>
                </c:pt>
              </c:strCache>
            </c:strRef>
          </c:cat>
          <c:val>
            <c:numRef>
              <c:f>List1!$G$2:$G$18</c:f>
              <c:numCache>
                <c:formatCode>General</c:formatCode>
                <c:ptCount val="17"/>
                <c:pt idx="0">
                  <c:v>40</c:v>
                </c:pt>
                <c:pt idx="1">
                  <c:v>40</c:v>
                </c:pt>
                <c:pt idx="2">
                  <c:v>40</c:v>
                </c:pt>
                <c:pt idx="3">
                  <c:v>40</c:v>
                </c:pt>
                <c:pt idx="4">
                  <c:v>40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60</c:v>
                </c:pt>
                <c:pt idx="10">
                  <c:v>60</c:v>
                </c:pt>
                <c:pt idx="11">
                  <c:v>60</c:v>
                </c:pt>
                <c:pt idx="12">
                  <c:v>70</c:v>
                </c:pt>
                <c:pt idx="13">
                  <c:v>50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</c:numCache>
            </c:numRef>
          </c:val>
        </c:ser>
        <c:ser>
          <c:idx val="6"/>
          <c:order val="6"/>
          <c:tx>
            <c:strRef>
              <c:f>List1!$H$1</c:f>
              <c:strCache>
                <c:ptCount val="1"/>
                <c:pt idx="0">
                  <c:v>Pečení 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List1!$A$2:$A$18</c:f>
              <c:strCache>
                <c:ptCount val="17"/>
                <c:pt idx="0">
                  <c:v>Koláč mák, tvaroh, povidla B 2ks 50g</c:v>
                </c:pt>
                <c:pt idx="1">
                  <c:v>Koláč meruňka, tvaroh/jablko B 2ks 100g</c:v>
                </c:pt>
                <c:pt idx="2">
                  <c:v>Koláč slezský ořech B 2ks 50g</c:v>
                </c:pt>
                <c:pt idx="3">
                  <c:v>Koláč slezký tvaroh B 2ks 50g</c:v>
                </c:pt>
                <c:pt idx="4">
                  <c:v>Koláč svatební tvaroh B 2 ks 50g</c:v>
                </c:pt>
                <c:pt idx="5">
                  <c:v>Makovka B 2ks 43g</c:v>
                </c:pt>
                <c:pt idx="6">
                  <c:v>Makovka B 2ks 72g</c:v>
                </c:pt>
                <c:pt idx="7">
                  <c:v>Rohlík sladký B 2ks 60g</c:v>
                </c:pt>
                <c:pt idx="8">
                  <c:v>Rohlík žmolenkový B 2ks 70g</c:v>
                </c:pt>
                <c:pt idx="9">
                  <c:v>Šáteček mák, tv., povidla B 2ks  50g</c:v>
                </c:pt>
                <c:pt idx="10">
                  <c:v>Kobliha ovocno - meruňková B 2ks 50g</c:v>
                </c:pt>
                <c:pt idx="11">
                  <c:v>Kobliha kakao-oříšková B 2ks 50g</c:v>
                </c:pt>
                <c:pt idx="12">
                  <c:v>Krémka B 2ks 50g</c:v>
                </c:pt>
                <c:pt idx="13">
                  <c:v>Vdolek bavorský B 2ks 50g</c:v>
                </c:pt>
                <c:pt idx="14">
                  <c:v>Konzumní chléb B 1200g,  450g</c:v>
                </c:pt>
                <c:pt idx="15">
                  <c:v>Konzumní chléb BK 1200g,  450g, 250g</c:v>
                </c:pt>
                <c:pt idx="16">
                  <c:v>Konzumní chléb BK 800g</c:v>
                </c:pt>
              </c:strCache>
            </c:strRef>
          </c:cat>
          <c:val>
            <c:numRef>
              <c:f>List1!$H$2:$H$18</c:f>
              <c:numCache>
                <c:formatCode>General</c:formatCode>
                <c:ptCount val="17"/>
                <c:pt idx="0">
                  <c:v>8</c:v>
                </c:pt>
                <c:pt idx="1">
                  <c:v>9</c:v>
                </c:pt>
                <c:pt idx="2">
                  <c:v>8</c:v>
                </c:pt>
                <c:pt idx="3">
                  <c:v>8</c:v>
                </c:pt>
                <c:pt idx="4">
                  <c:v>8</c:v>
                </c:pt>
                <c:pt idx="5">
                  <c:v>6</c:v>
                </c:pt>
                <c:pt idx="6">
                  <c:v>8</c:v>
                </c:pt>
                <c:pt idx="7">
                  <c:v>7</c:v>
                </c:pt>
                <c:pt idx="8">
                  <c:v>7</c:v>
                </c:pt>
                <c:pt idx="9">
                  <c:v>13</c:v>
                </c:pt>
                <c:pt idx="10">
                  <c:v>50</c:v>
                </c:pt>
                <c:pt idx="11">
                  <c:v>50</c:v>
                </c:pt>
                <c:pt idx="12">
                  <c:v>45</c:v>
                </c:pt>
                <c:pt idx="13">
                  <c:v>45</c:v>
                </c:pt>
                <c:pt idx="14">
                  <c:v>44.5</c:v>
                </c:pt>
                <c:pt idx="15">
                  <c:v>44.5</c:v>
                </c:pt>
                <c:pt idx="16">
                  <c:v>43.5</c:v>
                </c:pt>
              </c:numCache>
            </c:numRef>
          </c:val>
        </c:ser>
        <c:ser>
          <c:idx val="7"/>
          <c:order val="7"/>
          <c:tx>
            <c:strRef>
              <c:f>List1!$I$1</c:f>
              <c:strCache>
                <c:ptCount val="1"/>
                <c:pt idx="0">
                  <c:v>Chladnutí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List1!$A$2:$A$18</c:f>
              <c:strCache>
                <c:ptCount val="17"/>
                <c:pt idx="0">
                  <c:v>Koláč mák, tvaroh, povidla B 2ks 50g</c:v>
                </c:pt>
                <c:pt idx="1">
                  <c:v>Koláč meruňka, tvaroh/jablko B 2ks 100g</c:v>
                </c:pt>
                <c:pt idx="2">
                  <c:v>Koláč slezský ořech B 2ks 50g</c:v>
                </c:pt>
                <c:pt idx="3">
                  <c:v>Koláč slezký tvaroh B 2ks 50g</c:v>
                </c:pt>
                <c:pt idx="4">
                  <c:v>Koláč svatební tvaroh B 2 ks 50g</c:v>
                </c:pt>
                <c:pt idx="5">
                  <c:v>Makovka B 2ks 43g</c:v>
                </c:pt>
                <c:pt idx="6">
                  <c:v>Makovka B 2ks 72g</c:v>
                </c:pt>
                <c:pt idx="7">
                  <c:v>Rohlík sladký B 2ks 60g</c:v>
                </c:pt>
                <c:pt idx="8">
                  <c:v>Rohlík žmolenkový B 2ks 70g</c:v>
                </c:pt>
                <c:pt idx="9">
                  <c:v>Šáteček mák, tv., povidla B 2ks  50g</c:v>
                </c:pt>
                <c:pt idx="10">
                  <c:v>Kobliha ovocno - meruňková B 2ks 50g</c:v>
                </c:pt>
                <c:pt idx="11">
                  <c:v>Kobliha kakao-oříšková B 2ks 50g</c:v>
                </c:pt>
                <c:pt idx="12">
                  <c:v>Krémka B 2ks 50g</c:v>
                </c:pt>
                <c:pt idx="13">
                  <c:v>Vdolek bavorský B 2ks 50g</c:v>
                </c:pt>
                <c:pt idx="14">
                  <c:v>Konzumní chléb B 1200g,  450g</c:v>
                </c:pt>
                <c:pt idx="15">
                  <c:v>Konzumní chléb BK 1200g,  450g, 250g</c:v>
                </c:pt>
                <c:pt idx="16">
                  <c:v>Konzumní chléb BK 800g</c:v>
                </c:pt>
              </c:strCache>
            </c:strRef>
          </c:cat>
          <c:val>
            <c:numRef>
              <c:f>List1!$I$2:$I$18</c:f>
              <c:numCache>
                <c:formatCode>General</c:formatCode>
                <c:ptCount val="17"/>
                <c:pt idx="0">
                  <c:v>40</c:v>
                </c:pt>
                <c:pt idx="1">
                  <c:v>40</c:v>
                </c:pt>
                <c:pt idx="2">
                  <c:v>40</c:v>
                </c:pt>
                <c:pt idx="3">
                  <c:v>40</c:v>
                </c:pt>
                <c:pt idx="4">
                  <c:v>40</c:v>
                </c:pt>
                <c:pt idx="5">
                  <c:v>35</c:v>
                </c:pt>
                <c:pt idx="6">
                  <c:v>40</c:v>
                </c:pt>
                <c:pt idx="7">
                  <c:v>35</c:v>
                </c:pt>
                <c:pt idx="8">
                  <c:v>35</c:v>
                </c:pt>
                <c:pt idx="9">
                  <c:v>40</c:v>
                </c:pt>
                <c:pt idx="10">
                  <c:v>45</c:v>
                </c:pt>
                <c:pt idx="11">
                  <c:v>45</c:v>
                </c:pt>
                <c:pt idx="12">
                  <c:v>35</c:v>
                </c:pt>
                <c:pt idx="13">
                  <c:v>35</c:v>
                </c:pt>
                <c:pt idx="14">
                  <c:v>180</c:v>
                </c:pt>
                <c:pt idx="15">
                  <c:v>180</c:v>
                </c:pt>
                <c:pt idx="16">
                  <c:v>180</c:v>
                </c:pt>
              </c:numCache>
            </c:numRef>
          </c:val>
        </c:ser>
        <c:ser>
          <c:idx val="8"/>
          <c:order val="8"/>
          <c:tx>
            <c:strRef>
              <c:f>List1!$J$1</c:f>
              <c:strCache>
                <c:ptCount val="1"/>
                <c:pt idx="0">
                  <c:v>Balení a krájení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List1!$A$2:$A$18</c:f>
              <c:strCache>
                <c:ptCount val="17"/>
                <c:pt idx="0">
                  <c:v>Koláč mák, tvaroh, povidla B 2ks 50g</c:v>
                </c:pt>
                <c:pt idx="1">
                  <c:v>Koláč meruňka, tvaroh/jablko B 2ks 100g</c:v>
                </c:pt>
                <c:pt idx="2">
                  <c:v>Koláč slezský ořech B 2ks 50g</c:v>
                </c:pt>
                <c:pt idx="3">
                  <c:v>Koláč slezký tvaroh B 2ks 50g</c:v>
                </c:pt>
                <c:pt idx="4">
                  <c:v>Koláč svatební tvaroh B 2 ks 50g</c:v>
                </c:pt>
                <c:pt idx="5">
                  <c:v>Makovka B 2ks 43g</c:v>
                </c:pt>
                <c:pt idx="6">
                  <c:v>Makovka B 2ks 72g</c:v>
                </c:pt>
                <c:pt idx="7">
                  <c:v>Rohlík sladký B 2ks 60g</c:v>
                </c:pt>
                <c:pt idx="8">
                  <c:v>Rohlík žmolenkový B 2ks 70g</c:v>
                </c:pt>
                <c:pt idx="9">
                  <c:v>Šáteček mák, tv., povidla B 2ks  50g</c:v>
                </c:pt>
                <c:pt idx="10">
                  <c:v>Kobliha ovocno - meruňková B 2ks 50g</c:v>
                </c:pt>
                <c:pt idx="11">
                  <c:v>Kobliha kakao-oříšková B 2ks 50g</c:v>
                </c:pt>
                <c:pt idx="12">
                  <c:v>Krémka B 2ks 50g</c:v>
                </c:pt>
                <c:pt idx="13">
                  <c:v>Vdolek bavorský B 2ks 50g</c:v>
                </c:pt>
                <c:pt idx="14">
                  <c:v>Konzumní chléb B 1200g,  450g</c:v>
                </c:pt>
                <c:pt idx="15">
                  <c:v>Konzumní chléb BK 1200g,  450g, 250g</c:v>
                </c:pt>
                <c:pt idx="16">
                  <c:v>Konzumní chléb BK 800g</c:v>
                </c:pt>
              </c:strCache>
            </c:strRef>
          </c:cat>
          <c:val>
            <c:numRef>
              <c:f>List1!$J$2:$J$18</c:f>
              <c:numCache>
                <c:formatCode>General</c:formatCode>
                <c:ptCount val="17"/>
                <c:pt idx="0">
                  <c:v>30</c:v>
                </c:pt>
                <c:pt idx="1">
                  <c:v>30</c:v>
                </c:pt>
                <c:pt idx="2">
                  <c:v>30</c:v>
                </c:pt>
                <c:pt idx="3">
                  <c:v>30</c:v>
                </c:pt>
                <c:pt idx="4">
                  <c:v>30</c:v>
                </c:pt>
                <c:pt idx="5">
                  <c:v>40</c:v>
                </c:pt>
                <c:pt idx="6">
                  <c:v>40</c:v>
                </c:pt>
                <c:pt idx="7">
                  <c:v>40</c:v>
                </c:pt>
                <c:pt idx="8">
                  <c:v>20</c:v>
                </c:pt>
                <c:pt idx="9">
                  <c:v>30</c:v>
                </c:pt>
                <c:pt idx="10">
                  <c:v>40</c:v>
                </c:pt>
                <c:pt idx="11">
                  <c:v>40</c:v>
                </c:pt>
                <c:pt idx="12">
                  <c:v>30</c:v>
                </c:pt>
                <c:pt idx="13">
                  <c:v>25</c:v>
                </c:pt>
                <c:pt idx="14">
                  <c:v>50</c:v>
                </c:pt>
                <c:pt idx="15">
                  <c:v>40</c:v>
                </c:pt>
                <c:pt idx="16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8778400"/>
        <c:axId val="158778960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List1!$B$1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List1!$A$2:$A$18</c15:sqref>
                        </c15:formulaRef>
                      </c:ext>
                    </c:extLst>
                    <c:strCache>
                      <c:ptCount val="17"/>
                      <c:pt idx="0">
                        <c:v>Koláč mák, tvaroh, povidla B 2ks 50g</c:v>
                      </c:pt>
                      <c:pt idx="1">
                        <c:v>Koláč meruňka, tvaroh/jablko B 2ks 100g</c:v>
                      </c:pt>
                      <c:pt idx="2">
                        <c:v>Koláč slezský ořech B 2ks 50g</c:v>
                      </c:pt>
                      <c:pt idx="3">
                        <c:v>Koláč slezký tvaroh B 2ks 50g</c:v>
                      </c:pt>
                      <c:pt idx="4">
                        <c:v>Koláč svatební tvaroh B 2 ks 50g</c:v>
                      </c:pt>
                      <c:pt idx="5">
                        <c:v>Makovka B 2ks 43g</c:v>
                      </c:pt>
                      <c:pt idx="6">
                        <c:v>Makovka B 2ks 72g</c:v>
                      </c:pt>
                      <c:pt idx="7">
                        <c:v>Rohlík sladký B 2ks 60g</c:v>
                      </c:pt>
                      <c:pt idx="8">
                        <c:v>Rohlík žmolenkový B 2ks 70g</c:v>
                      </c:pt>
                      <c:pt idx="9">
                        <c:v>Šáteček mák, tv., povidla B 2ks  50g</c:v>
                      </c:pt>
                      <c:pt idx="10">
                        <c:v>Kobliha ovocno - meruňková B 2ks 50g</c:v>
                      </c:pt>
                      <c:pt idx="11">
                        <c:v>Kobliha kakao-oříšková B 2ks 50g</c:v>
                      </c:pt>
                      <c:pt idx="12">
                        <c:v>Krémka B 2ks 50g</c:v>
                      </c:pt>
                      <c:pt idx="13">
                        <c:v>Vdolek bavorský B 2ks 50g</c:v>
                      </c:pt>
                      <c:pt idx="14">
                        <c:v>Konzumní chléb B 1200g,  450g</c:v>
                      </c:pt>
                      <c:pt idx="15">
                        <c:v>Konzumní chléb BK 1200g,  450g, 250g</c:v>
                      </c:pt>
                      <c:pt idx="16">
                        <c:v>Konzumní chléb BK 800g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List1!$B$2:$B$18</c15:sqref>
                        </c15:formulaRef>
                      </c:ext>
                    </c:extLst>
                    <c:numCache>
                      <c:formatCode>General</c:formatCode>
                      <c:ptCount val="17"/>
                    </c:numCache>
                  </c:numRef>
                </c:val>
              </c15:ser>
            </c15:filteredBarSeries>
          </c:ext>
        </c:extLst>
      </c:barChart>
      <c:catAx>
        <c:axId val="158778400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Výrobky</a:t>
                </a:r>
              </a:p>
              <a:p>
                <a:pPr>
                  <a:defRPr/>
                </a:pPr>
                <a:endParaRPr lang="cs-CZ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58778960"/>
        <c:crosses val="autoZero"/>
        <c:auto val="1"/>
        <c:lblAlgn val="ctr"/>
        <c:lblOffset val="100"/>
        <c:noMultiLvlLbl val="0"/>
      </c:catAx>
      <c:valAx>
        <c:axId val="15877896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Doba</a:t>
                </a:r>
                <a:r>
                  <a:rPr lang="cs-CZ" baseline="0"/>
                  <a:t> trvání jednotlivých činností </a:t>
                </a:r>
              </a:p>
              <a:p>
                <a:pPr>
                  <a:defRPr/>
                </a:pPr>
                <a:r>
                  <a:rPr lang="cs-CZ" baseline="0"/>
                  <a:t>v minutách</a:t>
                </a:r>
              </a:p>
              <a:p>
                <a:pPr>
                  <a:defRPr/>
                </a:pPr>
                <a:endParaRPr lang="cs-CZ"/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cs-CZ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5877840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Doby trvání jednotlivých procesů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List1!$C$1</c:f>
              <c:strCache>
                <c:ptCount val="1"/>
                <c:pt idx="0">
                  <c:v>Míchání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List1!$A$2:$A$18</c:f>
              <c:strCache>
                <c:ptCount val="3"/>
                <c:pt idx="0">
                  <c:v>Konzumní chléb B 1200g,  450g</c:v>
                </c:pt>
                <c:pt idx="1">
                  <c:v>Konzumní chléb BK 1200g,  450g, 250g</c:v>
                </c:pt>
                <c:pt idx="2">
                  <c:v>Konzumní chléb BK 800g</c:v>
                </c:pt>
              </c:strCache>
            </c:strRef>
          </c:cat>
          <c:val>
            <c:numRef>
              <c:f>List1!$C$2:$C$18</c:f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Zrání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List1!$A$2:$A$18</c:f>
              <c:strCache>
                <c:ptCount val="3"/>
                <c:pt idx="0">
                  <c:v>Konzumní chléb B 1200g,  450g</c:v>
                </c:pt>
                <c:pt idx="1">
                  <c:v>Konzumní chléb BK 1200g,  450g, 250g</c:v>
                </c:pt>
                <c:pt idx="2">
                  <c:v>Konzumní chléb BK 800g</c:v>
                </c:pt>
              </c:strCache>
            </c:strRef>
          </c:cat>
          <c:val>
            <c:numRef>
              <c:f>List1!$D$2:$D$18</c:f>
            </c:numRef>
          </c:val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Kynutí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List1!$A$2:$A$18</c:f>
              <c:strCache>
                <c:ptCount val="3"/>
                <c:pt idx="0">
                  <c:v>Konzumní chléb B 1200g,  450g</c:v>
                </c:pt>
                <c:pt idx="1">
                  <c:v>Konzumní chléb BK 1200g,  450g, 250g</c:v>
                </c:pt>
                <c:pt idx="2">
                  <c:v>Konzumní chléb BK 800g</c:v>
                </c:pt>
              </c:strCache>
            </c:strRef>
          </c:cat>
          <c:val>
            <c:numRef>
              <c:f>List1!$E$2:$E$18</c:f>
            </c:numRef>
          </c:val>
        </c:ser>
        <c:ser>
          <c:idx val="4"/>
          <c:order val="4"/>
          <c:tx>
            <c:strRef>
              <c:f>List1!$F$1</c:f>
              <c:strCache>
                <c:ptCount val="1"/>
                <c:pt idx="0">
                  <c:v>Tvarování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List1!$A$2:$A$18</c:f>
              <c:strCache>
                <c:ptCount val="3"/>
                <c:pt idx="0">
                  <c:v>Konzumní chléb B 1200g,  450g</c:v>
                </c:pt>
                <c:pt idx="1">
                  <c:v>Konzumní chléb BK 1200g,  450g, 250g</c:v>
                </c:pt>
                <c:pt idx="2">
                  <c:v>Konzumní chléb BK 800g</c:v>
                </c:pt>
              </c:strCache>
            </c:strRef>
          </c:cat>
          <c:val>
            <c:numRef>
              <c:f>List1!$F$2:$F$18</c:f>
            </c:numRef>
          </c:val>
        </c:ser>
        <c:ser>
          <c:idx val="5"/>
          <c:order val="5"/>
          <c:tx>
            <c:strRef>
              <c:f>List1!$G$1</c:f>
              <c:strCache>
                <c:ptCount val="1"/>
                <c:pt idx="0">
                  <c:v>Plnění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List1!$A$2:$A$18</c:f>
              <c:strCache>
                <c:ptCount val="3"/>
                <c:pt idx="0">
                  <c:v>Konzumní chléb B 1200g,  450g</c:v>
                </c:pt>
                <c:pt idx="1">
                  <c:v>Konzumní chléb BK 1200g,  450g, 250g</c:v>
                </c:pt>
                <c:pt idx="2">
                  <c:v>Konzumní chléb BK 800g</c:v>
                </c:pt>
              </c:strCache>
            </c:strRef>
          </c:cat>
          <c:val>
            <c:numRef>
              <c:f>List1!$G$2:$G$18</c:f>
            </c:numRef>
          </c:val>
        </c:ser>
        <c:ser>
          <c:idx val="6"/>
          <c:order val="6"/>
          <c:tx>
            <c:strRef>
              <c:f>List1!$H$1</c:f>
              <c:strCache>
                <c:ptCount val="1"/>
                <c:pt idx="0">
                  <c:v>Pečení 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List1!$A$2:$A$18</c:f>
              <c:strCache>
                <c:ptCount val="3"/>
                <c:pt idx="0">
                  <c:v>Konzumní chléb B 1200g,  450g</c:v>
                </c:pt>
                <c:pt idx="1">
                  <c:v>Konzumní chléb BK 1200g,  450g, 250g</c:v>
                </c:pt>
                <c:pt idx="2">
                  <c:v>Konzumní chléb BK 800g</c:v>
                </c:pt>
              </c:strCache>
            </c:strRef>
          </c:cat>
          <c:val>
            <c:numRef>
              <c:f>List1!$H$2:$H$18</c:f>
            </c:numRef>
          </c:val>
        </c:ser>
        <c:ser>
          <c:idx val="7"/>
          <c:order val="7"/>
          <c:tx>
            <c:strRef>
              <c:f>List1!$I$1</c:f>
              <c:strCache>
                <c:ptCount val="1"/>
                <c:pt idx="0">
                  <c:v>Balení a krájení + 1 stroj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List1!$A$2:$A$18</c:f>
              <c:strCache>
                <c:ptCount val="3"/>
                <c:pt idx="0">
                  <c:v>Konzumní chléb B 1200g,  450g</c:v>
                </c:pt>
                <c:pt idx="1">
                  <c:v>Konzumní chléb BK 1200g,  450g, 250g</c:v>
                </c:pt>
                <c:pt idx="2">
                  <c:v>Konzumní chléb BK 800g</c:v>
                </c:pt>
              </c:strCache>
            </c:strRef>
          </c:cat>
          <c:val>
            <c:numRef>
              <c:f>List1!$I$2:$I$18</c:f>
              <c:numCache>
                <c:formatCode>General</c:formatCode>
                <c:ptCount val="3"/>
                <c:pt idx="0">
                  <c:v>25</c:v>
                </c:pt>
                <c:pt idx="1">
                  <c:v>20</c:v>
                </c:pt>
                <c:pt idx="2">
                  <c:v>25</c:v>
                </c:pt>
              </c:numCache>
            </c:numRef>
          </c:val>
        </c:ser>
        <c:ser>
          <c:idx val="8"/>
          <c:order val="8"/>
          <c:tx>
            <c:strRef>
              <c:f>List1!$J$1</c:f>
              <c:strCache>
                <c:ptCount val="1"/>
                <c:pt idx="0">
                  <c:v>Balení a krájení původní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List1!$A$2:$A$18</c:f>
              <c:strCache>
                <c:ptCount val="3"/>
                <c:pt idx="0">
                  <c:v>Konzumní chléb B 1200g,  450g</c:v>
                </c:pt>
                <c:pt idx="1">
                  <c:v>Konzumní chléb BK 1200g,  450g, 250g</c:v>
                </c:pt>
                <c:pt idx="2">
                  <c:v>Konzumní chléb BK 800g</c:v>
                </c:pt>
              </c:strCache>
            </c:strRef>
          </c:cat>
          <c:val>
            <c:numRef>
              <c:f>List1!$J$2:$J$18</c:f>
              <c:numCache>
                <c:formatCode>General</c:formatCode>
                <c:ptCount val="3"/>
                <c:pt idx="0">
                  <c:v>50</c:v>
                </c:pt>
                <c:pt idx="1">
                  <c:v>40</c:v>
                </c:pt>
                <c:pt idx="2">
                  <c:v>50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59303312"/>
        <c:axId val="159303872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List1!$B$1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cat>
                  <c:strRef>
                    <c:extLst>
                      <c:ext uri="{02D57815-91ED-43cb-92C2-25804820EDAC}">
                        <c15:formulaRef>
                          <c15:sqref>List1!$A$2:$A$18</c15:sqref>
                        </c15:formulaRef>
                      </c:ext>
                    </c:extLst>
                    <c:strCache>
                      <c:ptCount val="3"/>
                      <c:pt idx="0">
                        <c:v>Konzumní chléb B 1200g,  450g</c:v>
                      </c:pt>
                      <c:pt idx="1">
                        <c:v>Konzumní chléb BK 1200g,  450g, 250g</c:v>
                      </c:pt>
                      <c:pt idx="2">
                        <c:v>Konzumní chléb BK 800g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List1!$B$2:$B$18</c15:sqref>
                        </c15:formulaRef>
                      </c:ext>
                    </c:extLst>
                    <c:numCache>
                      <c:formatCode>General</c:formatCode>
                      <c:ptCount val="3"/>
                    </c:numCache>
                  </c:numRef>
                </c:val>
              </c15:ser>
            </c15:filteredBarSeries>
          </c:ext>
        </c:extLst>
      </c:barChart>
      <c:catAx>
        <c:axId val="159303312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Výrobky</a:t>
                </a:r>
              </a:p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59303872"/>
        <c:crosses val="autoZero"/>
        <c:auto val="1"/>
        <c:lblAlgn val="ctr"/>
        <c:lblOffset val="100"/>
        <c:noMultiLvlLbl val="0"/>
      </c:catAx>
      <c:valAx>
        <c:axId val="15930387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Doba</a:t>
                </a:r>
                <a:r>
                  <a:rPr lang="cs-CZ" baseline="0"/>
                  <a:t> trvání jednotlivých činností </a:t>
                </a:r>
              </a:p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 baseline="0"/>
                  <a:t>v minutách</a:t>
                </a:r>
              </a:p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rich>
          </c:tx>
          <c:layout>
            <c:manualLayout>
              <c:xMode val="edge"/>
              <c:yMode val="edge"/>
              <c:x val="0"/>
              <c:y val="1.2938119614463504E-2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5930331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cs-CZ"/>
              <a:t>Časové zázornění</a:t>
            </a:r>
            <a:r>
              <a:rPr lang="cs-CZ" baseline="0"/>
              <a:t> průběhu výroby před a po optimalizaci</a:t>
            </a:r>
            <a:endParaRPr lang="cs-CZ"/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1"/>
          <c:order val="1"/>
          <c:tx>
            <c:strRef>
              <c:f>List1!$C$1</c:f>
              <c:strCache>
                <c:ptCount val="1"/>
                <c:pt idx="0">
                  <c:v>Balení a krájení původní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List1!$A$2:$A$4</c:f>
              <c:strCache>
                <c:ptCount val="3"/>
                <c:pt idx="0">
                  <c:v>Chléb konzumní B a BK</c:v>
                </c:pt>
                <c:pt idx="1">
                  <c:v>Jemné pečivo</c:v>
                </c:pt>
                <c:pt idx="2">
                  <c:v>Smažené pečivo</c:v>
                </c:pt>
              </c:strCache>
            </c:strRef>
          </c:cat>
          <c:val>
            <c:numRef>
              <c:f>List1!$C$2:$C$4</c:f>
              <c:numCache>
                <c:formatCode>General</c:formatCode>
                <c:ptCount val="3"/>
                <c:pt idx="0">
                  <c:v>140</c:v>
                </c:pt>
                <c:pt idx="1">
                  <c:v>190</c:v>
                </c:pt>
                <c:pt idx="2">
                  <c:v>190</c:v>
                </c:pt>
              </c:numCache>
            </c:numRef>
          </c:val>
        </c:ser>
        <c:ser>
          <c:idx val="2"/>
          <c:order val="2"/>
          <c:tx>
            <c:strRef>
              <c:f>List1!$D$1</c:f>
              <c:strCache>
                <c:ptCount val="1"/>
                <c:pt idx="0">
                  <c:v>Balení a krájení stroj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List1!$A$2:$A$4</c:f>
              <c:strCache>
                <c:ptCount val="3"/>
                <c:pt idx="0">
                  <c:v>Chléb konzumní B a BK</c:v>
                </c:pt>
                <c:pt idx="1">
                  <c:v>Jemné pečivo</c:v>
                </c:pt>
                <c:pt idx="2">
                  <c:v>Smažené pečivo</c:v>
                </c:pt>
              </c:strCache>
            </c:strRef>
          </c:cat>
          <c:val>
            <c:numRef>
              <c:f>List1!$D$2:$D$4</c:f>
              <c:numCache>
                <c:formatCode>General</c:formatCode>
                <c:ptCount val="3"/>
                <c:pt idx="0">
                  <c:v>70</c:v>
                </c:pt>
                <c:pt idx="1">
                  <c:v>107</c:v>
                </c:pt>
                <c:pt idx="2">
                  <c:v>135</c:v>
                </c:pt>
              </c:numCache>
            </c:numRef>
          </c:val>
        </c:ser>
        <c:ser>
          <c:idx val="3"/>
          <c:order val="3"/>
          <c:tx>
            <c:strRef>
              <c:f>List1!$E$1</c:f>
              <c:strCache>
                <c:ptCount val="1"/>
                <c:pt idx="0">
                  <c:v>Plnění původní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List1!$A$2:$A$4</c:f>
              <c:strCache>
                <c:ptCount val="3"/>
                <c:pt idx="0">
                  <c:v>Chléb konzumní B a BK</c:v>
                </c:pt>
                <c:pt idx="1">
                  <c:v>Jemné pečivo</c:v>
                </c:pt>
                <c:pt idx="2">
                  <c:v>Smažené pečivo</c:v>
                </c:pt>
              </c:strCache>
            </c:strRef>
          </c:cat>
          <c:val>
            <c:numRef>
              <c:f>List1!$E$2:$E$4</c:f>
              <c:numCache>
                <c:formatCode>General</c:formatCode>
                <c:ptCount val="3"/>
                <c:pt idx="2">
                  <c:v>240</c:v>
                </c:pt>
              </c:numCache>
            </c:numRef>
          </c:val>
        </c:ser>
        <c:ser>
          <c:idx val="4"/>
          <c:order val="4"/>
          <c:tx>
            <c:strRef>
              <c:f>List1!$F$1</c:f>
              <c:strCache>
                <c:ptCount val="1"/>
                <c:pt idx="0">
                  <c:v>Plnění strojně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List1!$A$2:$A$4</c:f>
              <c:strCache>
                <c:ptCount val="3"/>
                <c:pt idx="0">
                  <c:v>Chléb konzumní B a BK</c:v>
                </c:pt>
                <c:pt idx="1">
                  <c:v>Jemné pečivo</c:v>
                </c:pt>
                <c:pt idx="2">
                  <c:v>Smažené pečivo</c:v>
                </c:pt>
              </c:strCache>
            </c:strRef>
          </c:cat>
          <c:val>
            <c:numRef>
              <c:f>List1!$F$2:$F$4</c:f>
              <c:numCache>
                <c:formatCode>General</c:formatCode>
                <c:ptCount val="3"/>
                <c:pt idx="2">
                  <c:v>133</c:v>
                </c:pt>
              </c:numCache>
            </c:numRef>
          </c:val>
        </c:ser>
        <c:ser>
          <c:idx val="5"/>
          <c:order val="5"/>
          <c:tx>
            <c:strRef>
              <c:f>List1!$G$1</c:f>
              <c:strCache>
                <c:ptCount val="1"/>
                <c:pt idx="0">
                  <c:v>Pečení (smažení) původní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List1!$A$2:$A$4</c:f>
              <c:strCache>
                <c:ptCount val="3"/>
                <c:pt idx="0">
                  <c:v>Chléb konzumní B a BK</c:v>
                </c:pt>
                <c:pt idx="1">
                  <c:v>Jemné pečivo</c:v>
                </c:pt>
                <c:pt idx="2">
                  <c:v>Smažené pečivo</c:v>
                </c:pt>
              </c:strCache>
            </c:strRef>
          </c:cat>
          <c:val>
            <c:numRef>
              <c:f>List1!$G$2:$G$4</c:f>
              <c:numCache>
                <c:formatCode>General</c:formatCode>
                <c:ptCount val="3"/>
                <c:pt idx="2">
                  <c:v>190</c:v>
                </c:pt>
              </c:numCache>
            </c:numRef>
          </c:val>
        </c:ser>
        <c:ser>
          <c:idx val="6"/>
          <c:order val="6"/>
          <c:tx>
            <c:strRef>
              <c:f>List1!$H$1</c:f>
              <c:strCache>
                <c:ptCount val="1"/>
                <c:pt idx="0">
                  <c:v>pečení(smažení) stroj navíc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List1!$A$2:$A$4</c:f>
              <c:strCache>
                <c:ptCount val="3"/>
                <c:pt idx="0">
                  <c:v>Chléb konzumní B a BK</c:v>
                </c:pt>
                <c:pt idx="1">
                  <c:v>Jemné pečivo</c:v>
                </c:pt>
                <c:pt idx="2">
                  <c:v>Smažené pečivo</c:v>
                </c:pt>
              </c:strCache>
            </c:strRef>
          </c:cat>
          <c:val>
            <c:numRef>
              <c:f>List1!$H$2:$H$4</c:f>
              <c:numCache>
                <c:formatCode>General</c:formatCode>
                <c:ptCount val="3"/>
                <c:pt idx="2">
                  <c:v>96</c:v>
                </c:pt>
              </c:numCache>
            </c:numRef>
          </c:val>
        </c:ser>
        <c:ser>
          <c:idx val="7"/>
          <c:order val="7"/>
          <c:tx>
            <c:strRef>
              <c:f>List1!$I$1</c:f>
              <c:strCache>
                <c:ptCount val="1"/>
                <c:pt idx="0">
                  <c:v>Tvarování původní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List1!$A$2:$A$4</c:f>
              <c:strCache>
                <c:ptCount val="3"/>
                <c:pt idx="0">
                  <c:v>Chléb konzumní B a BK</c:v>
                </c:pt>
                <c:pt idx="1">
                  <c:v>Jemné pečivo</c:v>
                </c:pt>
                <c:pt idx="2">
                  <c:v>Smažené pečivo</c:v>
                </c:pt>
              </c:strCache>
            </c:strRef>
          </c:cat>
          <c:val>
            <c:numRef>
              <c:f>List1!$I$2:$I$4</c:f>
              <c:numCache>
                <c:formatCode>General</c:formatCode>
                <c:ptCount val="3"/>
                <c:pt idx="1">
                  <c:v>130</c:v>
                </c:pt>
              </c:numCache>
            </c:numRef>
          </c:val>
        </c:ser>
        <c:ser>
          <c:idx val="8"/>
          <c:order val="8"/>
          <c:tx>
            <c:strRef>
              <c:f>List1!$J$1</c:f>
              <c:strCache>
                <c:ptCount val="1"/>
                <c:pt idx="0">
                  <c:v>Tvarování strojní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cs-CZ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List1!$A$2:$A$4</c:f>
              <c:strCache>
                <c:ptCount val="3"/>
                <c:pt idx="0">
                  <c:v>Chléb konzumní B a BK</c:v>
                </c:pt>
                <c:pt idx="1">
                  <c:v>Jemné pečivo</c:v>
                </c:pt>
                <c:pt idx="2">
                  <c:v>Smažené pečivo</c:v>
                </c:pt>
              </c:strCache>
            </c:strRef>
          </c:cat>
          <c:val>
            <c:numRef>
              <c:f>List1!$J$2:$J$4</c:f>
              <c:numCache>
                <c:formatCode>General</c:formatCode>
                <c:ptCount val="3"/>
                <c:pt idx="1">
                  <c:v>65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59659104"/>
        <c:axId val="159659664"/>
        <c:extLst>
          <c:ext xmlns:c15="http://schemas.microsoft.com/office/drawing/2012/chart" uri="{02D57815-91ED-43cb-92C2-25804820EDAC}">
            <c15:filteredBa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List1!$B$1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solidFill>
                    <a:schemeClr val="accent1"/>
                  </a:solidFill>
                  <a:ln>
                    <a:noFill/>
                  </a:ln>
                  <a:effectLst/>
                </c:spPr>
                <c:invertIfNegative val="0"/>
                <c:dLbls>
                  <c:spPr>
                    <a:noFill/>
                    <a:ln>
                      <a:noFill/>
                    </a:ln>
                    <a:effectLst/>
                  </c:spPr>
                  <c:txPr>
                    <a:bodyPr rot="0" spcFirstLastPara="1" vertOverflow="ellipsis" vert="horz" wrap="square" lIns="38100" tIns="19050" rIns="38100" bIns="19050" anchor="ctr" anchorCtr="1">
                      <a:spAutoFit/>
                    </a:bodyPr>
                    <a:lstStyle/>
                    <a:p>
                      <a:pPr>
                        <a:defRPr sz="900" b="0" i="0" u="none" strike="noStrike" kern="1200" baseline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ea typeface="+mn-ea"/>
                          <a:cs typeface="+mn-cs"/>
                        </a:defRPr>
                      </a:pPr>
                      <a:endParaRPr lang="cs-CZ"/>
                    </a:p>
                  </c:txPr>
                  <c:dLblPos val="outEnd"/>
                  <c:showLegendKey val="0"/>
                  <c:showVal val="1"/>
                  <c:showCatName val="0"/>
                  <c:showSerName val="0"/>
                  <c:showPercent val="0"/>
                  <c:showBubbleSize val="0"/>
                  <c:showLeaderLines val="0"/>
                  <c:extLst>
                    <c:ext uri="{CE6537A1-D6FC-4f65-9D91-7224C49458BB}">
                      <c15:showLeaderLines val="1"/>
                      <c15:leaderLines>
                        <c:spPr>
                          <a:ln w="9525" cap="flat" cmpd="sng" algn="ctr">
                            <a:solidFill>
                              <a:schemeClr val="tx1">
                                <a:lumMod val="35000"/>
                                <a:lumOff val="65000"/>
                              </a:schemeClr>
                            </a:solidFill>
                            <a:round/>
                          </a:ln>
                          <a:effectLst/>
                        </c:spPr>
                      </c15:leaderLines>
                    </c:ext>
                  </c:extLst>
                </c:dLbls>
                <c:cat>
                  <c:strRef>
                    <c:extLst>
                      <c:ext uri="{02D57815-91ED-43cb-92C2-25804820EDAC}">
                        <c15:formulaRef>
                          <c15:sqref>List1!$A$2:$A$4</c15:sqref>
                        </c15:formulaRef>
                      </c:ext>
                    </c:extLst>
                    <c:strCache>
                      <c:ptCount val="3"/>
                      <c:pt idx="0">
                        <c:v>Chléb konzumní B a BK</c:v>
                      </c:pt>
                      <c:pt idx="1">
                        <c:v>Jemné pečivo</c:v>
                      </c:pt>
                      <c:pt idx="2">
                        <c:v>Smažené pečivo</c:v>
                      </c:pt>
                    </c:strCache>
                  </c:strRef>
                </c:cat>
                <c:val>
                  <c:numRef>
                    <c:extLst>
                      <c:ext uri="{02D57815-91ED-43cb-92C2-25804820EDAC}">
                        <c15:formulaRef>
                          <c15:sqref>List1!$B$2:$B$4</c15:sqref>
                        </c15:formulaRef>
                      </c:ext>
                    </c:extLst>
                    <c:numCache>
                      <c:formatCode>General</c:formatCode>
                      <c:ptCount val="3"/>
                    </c:numCache>
                  </c:numRef>
                </c:val>
              </c15:ser>
            </c15:filteredBarSeries>
          </c:ext>
        </c:extLst>
      </c:barChart>
      <c:catAx>
        <c:axId val="159659104"/>
        <c:scaling>
          <c:orientation val="minMax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Produkty</a:t>
                </a:r>
                <a:endParaRPr lang="en-US"/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59659664"/>
        <c:crosses val="autoZero"/>
        <c:auto val="1"/>
        <c:lblAlgn val="ctr"/>
        <c:lblOffset val="100"/>
        <c:noMultiLvlLbl val="0"/>
      </c:catAx>
      <c:valAx>
        <c:axId val="1596596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cs-CZ"/>
                  <a:t>ČAS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5965910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cs-CZ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968ABE-CCCB-4F50-B628-060B21120EA3}" type="datetimeFigureOut">
              <a:rPr lang="cs-CZ" smtClean="0"/>
              <a:t>13.6.2017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553BB4-9D68-4187-9C1D-8378EF6710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21115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2435B4-8849-4415-820E-E5FD6A696CC0}" type="datetime1">
              <a:rPr lang="en-US" smtClean="0"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88014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6FD92-A3DE-404B-B64F-AF4EE0F4CA76}" type="datetime1">
              <a:rPr lang="en-US" smtClean="0"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453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6FD92-A3DE-404B-B64F-AF4EE0F4CA76}" type="datetime1">
              <a:rPr lang="en-US" smtClean="0"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241523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6FD92-A3DE-404B-B64F-AF4EE0F4CA76}" type="datetime1">
              <a:rPr lang="en-US" smtClean="0"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3202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6FD92-A3DE-404B-B64F-AF4EE0F4CA76}" type="datetime1">
              <a:rPr lang="en-US" smtClean="0"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236337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6FD92-A3DE-404B-B64F-AF4EE0F4CA76}" type="datetime1">
              <a:rPr lang="en-US" smtClean="0"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321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2CA407-E66D-4393-820A-DEF8480D49AA}" type="datetime1">
              <a:rPr lang="en-US" smtClean="0"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78574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CE43B-971F-47B5-AF6D-8B3588CA35B7}" type="datetime1">
              <a:rPr lang="en-US" smtClean="0"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2170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95B7A-149F-45B0-9B2F-279C52F0A077}" type="datetime1">
              <a:rPr lang="en-US" smtClean="0"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49552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55FFB8-6965-4F6E-9904-5EBFA491537A}" type="datetime1">
              <a:rPr lang="en-US" smtClean="0"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91778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062A27-A982-41E9-8DD2-6532D6E9136A}" type="datetime1">
              <a:rPr lang="en-US" smtClean="0"/>
              <a:t>6/13/2017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7001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DFAC98-E507-432B-886E-715AF680B8F4}" type="datetime1">
              <a:rPr lang="en-US" smtClean="0"/>
              <a:t>6/13/2017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14441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56FD92-A3DE-404B-B64F-AF4EE0F4CA76}" type="datetime1">
              <a:rPr lang="en-US" smtClean="0"/>
              <a:t>6/13/2017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8580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3801B-5F43-4F16-931A-6010AA891183}" type="datetime1">
              <a:rPr lang="en-US" smtClean="0"/>
              <a:t>6/13/2017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79624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6F0B8F-99AF-4F77-B5EB-525D08057539}" type="datetime1">
              <a:rPr lang="en-US" smtClean="0"/>
              <a:t>6/13/2017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3640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421F9B-71B2-4DD9-8D89-F902C814AB97}" type="datetime1">
              <a:rPr lang="en-US" smtClean="0"/>
              <a:t>6/13/2017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87125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56FD92-A3DE-404B-B64F-AF4EE0F4CA76}" type="datetime1">
              <a:rPr lang="en-US" smtClean="0"/>
              <a:t>6/13/2017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8157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  <p:sldLayoutId id="2147483735" r:id="rId12"/>
    <p:sldLayoutId id="2147483736" r:id="rId13"/>
    <p:sldLayoutId id="2147483737" r:id="rId14"/>
    <p:sldLayoutId id="2147483738" r:id="rId15"/>
    <p:sldLayoutId id="2147483739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845348" y="734007"/>
            <a:ext cx="8428654" cy="2613919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200" b="1" dirty="0"/>
              <a:t/>
            </a:r>
            <a:br>
              <a:rPr lang="cs-CZ" sz="3200" b="1" dirty="0"/>
            </a:br>
            <a:r>
              <a:rPr lang="cs-CZ" sz="3200" b="1" dirty="0"/>
              <a:t>Vysoká škola technická a ekonomická </a:t>
            </a:r>
            <a:br>
              <a:rPr lang="cs-CZ" sz="3200" b="1" dirty="0"/>
            </a:br>
            <a:r>
              <a:rPr lang="cs-CZ" sz="3200" b="1" dirty="0"/>
              <a:t>Ústav </a:t>
            </a:r>
            <a:r>
              <a:rPr lang="cs-CZ" sz="3200" b="1" dirty="0" err="1"/>
              <a:t>technicko-technologický</a:t>
            </a:r>
            <a:r>
              <a:rPr lang="cs-CZ" sz="3200" b="1" dirty="0"/>
              <a:t/>
            </a:r>
            <a:br>
              <a:rPr lang="cs-CZ" sz="3200" b="1" dirty="0"/>
            </a:br>
            <a:r>
              <a:rPr lang="cs-CZ" sz="3200" b="1" dirty="0"/>
              <a:t/>
            </a:r>
            <a:br>
              <a:rPr lang="cs-CZ" sz="3200" b="1" dirty="0"/>
            </a:br>
            <a:r>
              <a:rPr lang="cs-CZ" sz="3200" b="1" dirty="0" smtClean="0"/>
              <a:t>Logistický a výrobní proces ve firmě PENAM, a.s.</a:t>
            </a:r>
            <a:endParaRPr lang="cs-CZ" sz="32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20377" y="4635551"/>
            <a:ext cx="7766936" cy="1615959"/>
          </a:xfrm>
        </p:spPr>
        <p:txBody>
          <a:bodyPr>
            <a:noAutofit/>
          </a:bodyPr>
          <a:lstStyle/>
          <a:p>
            <a:pPr algn="l"/>
            <a:r>
              <a:rPr lang="cs-CZ" sz="2000" dirty="0">
                <a:solidFill>
                  <a:schemeClr val="tx1"/>
                </a:solidFill>
              </a:rPr>
              <a:t>Obhajoba diplomové práce</a:t>
            </a:r>
          </a:p>
          <a:p>
            <a:pPr algn="l"/>
            <a:r>
              <a:rPr lang="cs-CZ" sz="2000" dirty="0">
                <a:solidFill>
                  <a:schemeClr val="tx1"/>
                </a:solidFill>
              </a:rPr>
              <a:t>autor diplomové práce: Bc. </a:t>
            </a:r>
            <a:r>
              <a:rPr lang="cs-CZ" sz="2000" dirty="0" smtClean="0">
                <a:solidFill>
                  <a:schemeClr val="tx1"/>
                </a:solidFill>
              </a:rPr>
              <a:t>Markéta Černíková</a:t>
            </a:r>
            <a:endParaRPr lang="cs-CZ" sz="2000" dirty="0">
              <a:solidFill>
                <a:schemeClr val="tx1"/>
              </a:solidFill>
            </a:endParaRPr>
          </a:p>
          <a:p>
            <a:pPr algn="l"/>
            <a:r>
              <a:rPr lang="cs-CZ" sz="2000" dirty="0">
                <a:solidFill>
                  <a:schemeClr val="tx1"/>
                </a:solidFill>
              </a:rPr>
              <a:t>vedoucí diplomové práce: doc. Ing. Rudolf Kampf, Ph.D.</a:t>
            </a:r>
          </a:p>
          <a:p>
            <a:pPr algn="l"/>
            <a:r>
              <a:rPr lang="cs-CZ" sz="2000" dirty="0">
                <a:solidFill>
                  <a:schemeClr val="tx1"/>
                </a:solidFill>
              </a:rPr>
              <a:t>červen </a:t>
            </a:r>
            <a:r>
              <a:rPr lang="cs-CZ" sz="2000" dirty="0" smtClean="0">
                <a:solidFill>
                  <a:schemeClr val="tx1"/>
                </a:solidFill>
              </a:rPr>
              <a:t>2017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28213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334851"/>
            <a:ext cx="8596668" cy="1313645"/>
          </a:xfrm>
        </p:spPr>
        <p:txBody>
          <a:bodyPr>
            <a:normAutofit/>
          </a:bodyPr>
          <a:lstStyle/>
          <a:p>
            <a:r>
              <a:rPr lang="cs-CZ" b="1" dirty="0" smtClean="0"/>
              <a:t>POROVÁNÍ ČASOVÝCH OS VŠECH PROCESŮ PŘED A PO OPTIMALIZACI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0060" y="1774224"/>
            <a:ext cx="8751215" cy="3673540"/>
          </a:xfrm>
        </p:spPr>
        <p:txBody>
          <a:bodyPr/>
          <a:lstStyle/>
          <a:p>
            <a:r>
              <a:rPr lang="cs-CZ" dirty="0" smtClean="0"/>
              <a:t>Původní časová osa procesů a osa po optimalizaci u všech procesů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  <a:p>
            <a:pPr marL="0" indent="0">
              <a:buNone/>
            </a:pPr>
            <a:endParaRPr lang="cs-CZ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10</a:t>
            </a:fld>
            <a:endParaRPr lang="en-US" dirty="0"/>
          </a:p>
        </p:txBody>
      </p:sp>
      <p:pic>
        <p:nvPicPr>
          <p:cNvPr id="8" name="Obrázek 7" descr="C:\Users\Asus\Desktop\časová osa po dokončení procesů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060" y="4172754"/>
            <a:ext cx="8465518" cy="2446988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C:\Users\Asus\Desktop\časová osa komplet druhů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8795" y="2087547"/>
            <a:ext cx="7611868" cy="208520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491015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ČASOVÉ ZNÁZORNĚNÍ PRŮBĚHU VÝROBY PŘED A PO OPTIMALIZACI PROCESŮ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Grafické znázornění výrobků před a po optimalizaci procesů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Graf 4"/>
          <p:cNvGraphicFramePr/>
          <p:nvPr>
            <p:extLst>
              <p:ext uri="{D42A27DB-BD31-4B8C-83A1-F6EECF244321}">
                <p14:modId xmlns:p14="http://schemas.microsoft.com/office/powerpoint/2010/main" val="2409667191"/>
              </p:ext>
            </p:extLst>
          </p:nvPr>
        </p:nvGraphicFramePr>
        <p:xfrm>
          <a:off x="1223493" y="2833351"/>
          <a:ext cx="6735651" cy="36962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084895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40229"/>
          </a:xfrm>
        </p:spPr>
        <p:txBody>
          <a:bodyPr>
            <a:normAutofit/>
          </a:bodyPr>
          <a:lstStyle/>
          <a:p>
            <a:r>
              <a:rPr lang="cs-CZ" b="1" dirty="0"/>
              <a:t>ZHODNOCENÍ NAVRHNUTÝCH ŘEŠENÍ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764406"/>
            <a:ext cx="8596668" cy="4954982"/>
          </a:xfrm>
        </p:spPr>
        <p:txBody>
          <a:bodyPr>
            <a:normAutofit fontScale="92500" lnSpcReduction="10000"/>
          </a:bodyPr>
          <a:lstStyle/>
          <a:p>
            <a:r>
              <a:rPr lang="cs-CZ" sz="2000" dirty="0">
                <a:solidFill>
                  <a:schemeClr val="tx1"/>
                </a:solidFill>
              </a:rPr>
              <a:t>Původní výrobní doba </a:t>
            </a:r>
            <a:r>
              <a:rPr lang="cs-CZ" sz="2000" dirty="0" smtClean="0">
                <a:solidFill>
                  <a:schemeClr val="tx1"/>
                </a:solidFill>
              </a:rPr>
              <a:t>u všech druhů výrobků v procesu balení, krájení, tvarování, plnění, pečení: 1080 </a:t>
            </a:r>
            <a:r>
              <a:rPr lang="cs-CZ" sz="2000" dirty="0">
                <a:solidFill>
                  <a:schemeClr val="tx1"/>
                </a:solidFill>
              </a:rPr>
              <a:t>minut</a:t>
            </a:r>
          </a:p>
          <a:p>
            <a:r>
              <a:rPr lang="cs-CZ" sz="2000" dirty="0">
                <a:solidFill>
                  <a:schemeClr val="tx1"/>
                </a:solidFill>
              </a:rPr>
              <a:t>Optimalizovaná výrobní doba </a:t>
            </a:r>
            <a:r>
              <a:rPr lang="cs-CZ" sz="2000" dirty="0" smtClean="0">
                <a:solidFill>
                  <a:schemeClr val="tx1"/>
                </a:solidFill>
              </a:rPr>
              <a:t>všech druhů výrobků u procesů </a:t>
            </a:r>
            <a:r>
              <a:rPr lang="cs-CZ" sz="2000" dirty="0">
                <a:solidFill>
                  <a:schemeClr val="tx1"/>
                </a:solidFill>
              </a:rPr>
              <a:t>balení, krájení, tvarování, </a:t>
            </a:r>
            <a:r>
              <a:rPr lang="cs-CZ" sz="2000" dirty="0" smtClean="0">
                <a:solidFill>
                  <a:schemeClr val="tx1"/>
                </a:solidFill>
              </a:rPr>
              <a:t>plnění: 606 minut</a:t>
            </a:r>
          </a:p>
          <a:p>
            <a:r>
              <a:rPr lang="cs-CZ" sz="2000" b="1" u="sng" dirty="0" smtClean="0">
                <a:solidFill>
                  <a:schemeClr val="tx1"/>
                </a:solidFill>
              </a:rPr>
              <a:t>Zkrácení výroby u všech procesů výše uvedených jemné pečivo B + smažené pečivo B + chléb konzumní B a BK o 474 minut</a:t>
            </a:r>
          </a:p>
          <a:p>
            <a:r>
              <a:rPr lang="cs-CZ" sz="2000" b="1" u="sng" dirty="0" smtClean="0">
                <a:solidFill>
                  <a:schemeClr val="tx1"/>
                </a:solidFill>
              </a:rPr>
              <a:t>Jemné pečivo B proces balení a tvarování původně 320 minut na 172 minut</a:t>
            </a:r>
          </a:p>
          <a:p>
            <a:r>
              <a:rPr lang="cs-CZ" sz="2000" b="1" u="sng" dirty="0" smtClean="0">
                <a:solidFill>
                  <a:schemeClr val="tx1"/>
                </a:solidFill>
              </a:rPr>
              <a:t>Smažené pečivo B u procesů balení, pečení(smažení), plnění původně 620 minut na 364 minut</a:t>
            </a:r>
          </a:p>
          <a:p>
            <a:r>
              <a:rPr lang="cs-CZ" sz="2000" b="1" u="sng" dirty="0" smtClean="0">
                <a:solidFill>
                  <a:schemeClr val="tx1"/>
                </a:solidFill>
              </a:rPr>
              <a:t>Chléb konzumní B a BK u procesu balení a krájení původně 140 minut na 70 minut</a:t>
            </a:r>
            <a:endParaRPr lang="cs-CZ" sz="2000" b="1" u="sng" dirty="0">
              <a:solidFill>
                <a:schemeClr val="tx1"/>
              </a:solidFill>
            </a:endParaRPr>
          </a:p>
          <a:p>
            <a:r>
              <a:rPr lang="cs-CZ" sz="2000" dirty="0">
                <a:solidFill>
                  <a:schemeClr val="tx1"/>
                </a:solidFill>
              </a:rPr>
              <a:t>Výnosnost dané investice: </a:t>
            </a:r>
            <a:r>
              <a:rPr lang="cs-CZ" sz="2000" b="1" dirty="0" smtClean="0">
                <a:solidFill>
                  <a:schemeClr val="tx1"/>
                </a:solidFill>
              </a:rPr>
              <a:t>53,7 </a:t>
            </a:r>
            <a:r>
              <a:rPr lang="cs-CZ" sz="2000" b="1" dirty="0">
                <a:solidFill>
                  <a:schemeClr val="tx1"/>
                </a:solidFill>
              </a:rPr>
              <a:t>% ―&gt; výnosnost zisková</a:t>
            </a:r>
          </a:p>
          <a:p>
            <a:r>
              <a:rPr lang="cs-CZ" sz="2000" dirty="0" smtClean="0">
                <a:solidFill>
                  <a:schemeClr val="tx1"/>
                </a:solidFill>
              </a:rPr>
              <a:t>Doba </a:t>
            </a:r>
            <a:r>
              <a:rPr lang="cs-CZ" sz="2000" dirty="0">
                <a:solidFill>
                  <a:schemeClr val="tx1"/>
                </a:solidFill>
              </a:rPr>
              <a:t>návratnosti investice: </a:t>
            </a:r>
            <a:r>
              <a:rPr lang="cs-CZ" sz="2000" b="1" dirty="0" smtClean="0">
                <a:solidFill>
                  <a:schemeClr val="tx1"/>
                </a:solidFill>
              </a:rPr>
              <a:t>0,65% roku (237 dní) </a:t>
            </a:r>
            <a:r>
              <a:rPr lang="cs-CZ" sz="2000" b="1" dirty="0">
                <a:solidFill>
                  <a:schemeClr val="tx1"/>
                </a:solidFill>
              </a:rPr>
              <a:t>―&gt; návratnost příznivá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620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07962" y="2960915"/>
            <a:ext cx="8596668" cy="1320800"/>
          </a:xfrm>
        </p:spPr>
        <p:txBody>
          <a:bodyPr>
            <a:normAutofit/>
          </a:bodyPr>
          <a:lstStyle/>
          <a:p>
            <a:pPr algn="ctr"/>
            <a:r>
              <a:rPr lang="cs-CZ" sz="5400" b="1" dirty="0"/>
              <a:t>DĚKUJI ZA POZORNOST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5662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DOPLŇUJÍCÍ DOTAZY VEDOUCÍHO DIPLOMOVÉ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977227"/>
            <a:ext cx="8596668" cy="3880773"/>
          </a:xfrm>
        </p:spPr>
        <p:txBody>
          <a:bodyPr/>
          <a:lstStyle/>
          <a:p>
            <a:r>
              <a:rPr lang="es-ES" sz="2000" dirty="0">
                <a:solidFill>
                  <a:schemeClr val="tx1"/>
                </a:solidFill>
              </a:rPr>
              <a:t>Bude práce aplikovaná ve firmě?</a:t>
            </a:r>
            <a:endParaRPr lang="cs-CZ" sz="2000" dirty="0">
              <a:solidFill>
                <a:schemeClr val="tx1"/>
              </a:solidFill>
            </a:endParaRPr>
          </a:p>
          <a:p>
            <a:r>
              <a:rPr lang="cs-CZ" sz="2000" dirty="0">
                <a:solidFill>
                  <a:schemeClr val="tx1"/>
                </a:solidFill>
              </a:rPr>
              <a:t>Jaký je rozdíl mezi metodou CPM a </a:t>
            </a:r>
            <a:r>
              <a:rPr lang="cs-CZ" sz="2000" dirty="0" smtClean="0">
                <a:solidFill>
                  <a:schemeClr val="tx1"/>
                </a:solidFill>
              </a:rPr>
              <a:t>PERT, v kontextu práce?</a:t>
            </a:r>
            <a:endParaRPr lang="cs-CZ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4474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DOPLŇUJÍCÍ DOTAZY OPONENTA DIPLOMOVÉ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3037667"/>
            <a:ext cx="8596668" cy="3880773"/>
          </a:xfrm>
        </p:spPr>
        <p:txBody>
          <a:bodyPr/>
          <a:lstStyle/>
          <a:p>
            <a:r>
              <a:rPr lang="cs-CZ" sz="2000" dirty="0" smtClean="0">
                <a:solidFill>
                  <a:schemeClr val="tx1"/>
                </a:solidFill>
              </a:rPr>
              <a:t>Jakým způsobem byly stanoveny mzdové náklady v tabulce 7?</a:t>
            </a:r>
            <a:endParaRPr lang="cs-CZ" sz="2000" dirty="0">
              <a:solidFill>
                <a:schemeClr val="tx1"/>
              </a:solidFill>
            </a:endParaRPr>
          </a:p>
          <a:p>
            <a:r>
              <a:rPr lang="cs-CZ" sz="2000" dirty="0" smtClean="0">
                <a:solidFill>
                  <a:schemeClr val="tx1"/>
                </a:solidFill>
              </a:rPr>
              <a:t>Budou Vaše návrhy v praxi realizovány?</a:t>
            </a:r>
            <a:endParaRPr lang="cs-CZ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53340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CÍL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38074"/>
            <a:ext cx="8596668" cy="388077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400" dirty="0"/>
              <a:t>Cílem diplomové práce je navýšení objemu výroby vybraných druhů výrobků za pomocí optimalizace logistických a výrobních procesů ve firmě </a:t>
            </a:r>
            <a:r>
              <a:rPr lang="cs-CZ" sz="2400" dirty="0" err="1"/>
              <a:t>Penam</a:t>
            </a:r>
            <a:r>
              <a:rPr lang="cs-CZ" sz="2400" dirty="0"/>
              <a:t>, a.s. v Českých Budějovicích.</a:t>
            </a:r>
          </a:p>
          <a:p>
            <a:pPr>
              <a:lnSpc>
                <a:spcPct val="150000"/>
              </a:lnSpc>
            </a:pPr>
            <a:endParaRPr lang="cs-CZ" sz="2400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78070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3" y="609600"/>
            <a:ext cx="8727923" cy="653143"/>
          </a:xfrm>
        </p:spPr>
        <p:txBody>
          <a:bodyPr>
            <a:normAutofit/>
          </a:bodyPr>
          <a:lstStyle/>
          <a:p>
            <a:r>
              <a:rPr lang="cs-CZ" sz="3200" b="1" dirty="0"/>
              <a:t>PŘEDSTAVENÍ SPOLEČNOSTI </a:t>
            </a:r>
            <a:r>
              <a:rPr lang="cs-CZ" sz="3200" b="1" dirty="0" smtClean="0"/>
              <a:t>PENAM, a.s.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3" y="1656736"/>
            <a:ext cx="8596668" cy="3880773"/>
          </a:xfrm>
        </p:spPr>
        <p:txBody>
          <a:bodyPr/>
          <a:lstStyle/>
          <a:p>
            <a:r>
              <a:rPr lang="cs-CZ" sz="2400" dirty="0">
                <a:solidFill>
                  <a:schemeClr val="tx1"/>
                </a:solidFill>
              </a:rPr>
              <a:t>Historie společnosti</a:t>
            </a:r>
          </a:p>
          <a:p>
            <a:r>
              <a:rPr lang="cs-CZ" sz="2400" dirty="0">
                <a:solidFill>
                  <a:schemeClr val="tx1"/>
                </a:solidFill>
              </a:rPr>
              <a:t>Základní údaje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AutoShape 2" descr="Výsledok vyhľadávania obrázkov pre dopyt penam a.s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sp>
        <p:nvSpPr>
          <p:cNvPr id="8" name="AutoShape 6" descr="Výsledok vyhľadávania obrázkov pre dopyt penam a.s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cs-CZ"/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3358" y="2585500"/>
            <a:ext cx="4739425" cy="29520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16492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78024"/>
          </a:xfrm>
        </p:spPr>
        <p:txBody>
          <a:bodyPr>
            <a:normAutofit/>
          </a:bodyPr>
          <a:lstStyle/>
          <a:p>
            <a:r>
              <a:rPr lang="cs-CZ" b="1" dirty="0"/>
              <a:t>METODY SÍŤOVÉ ANALÝZY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277346"/>
            <a:ext cx="8596668" cy="3880773"/>
          </a:xfrm>
        </p:spPr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cs-CZ" sz="2000" b="1" dirty="0">
                <a:solidFill>
                  <a:schemeClr val="tx1"/>
                </a:solidFill>
              </a:rPr>
              <a:t>Metoda CPM </a:t>
            </a:r>
            <a:r>
              <a:rPr lang="cs-CZ" sz="2000" dirty="0">
                <a:solidFill>
                  <a:schemeClr val="tx1"/>
                </a:solidFill>
              </a:rPr>
              <a:t>- jejím cílem je stanovení doby trvání projektu na základě délky tzv. kritické cesty. Metoda CPM umožňuje usnadnit efektivní časovou koordinaci dílčích, vzájemně na sebe navazujících činností v rámci projektu.</a:t>
            </a:r>
          </a:p>
          <a:p>
            <a:pPr marL="0" indent="0">
              <a:buNone/>
            </a:pP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14270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796348" cy="1038896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ANALÝZA SOUČASNÉHO ČASOVÉHO PRŮBĚHU VÝROBY VE </a:t>
            </a:r>
            <a:r>
              <a:rPr lang="cs-CZ" b="1" dirty="0" smtClean="0"/>
              <a:t>FIRMĚ PENAM, a.s..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1648496"/>
            <a:ext cx="8596668" cy="4893971"/>
          </a:xfrm>
        </p:spPr>
        <p:txBody>
          <a:bodyPr>
            <a:normAutofit/>
          </a:bodyPr>
          <a:lstStyle/>
          <a:p>
            <a:r>
              <a:rPr lang="cs-CZ" sz="2000" dirty="0">
                <a:solidFill>
                  <a:schemeClr val="tx1"/>
                </a:solidFill>
              </a:rPr>
              <a:t>Analýza časových průběhů </a:t>
            </a:r>
            <a:r>
              <a:rPr lang="cs-CZ" sz="2000" dirty="0" smtClean="0">
                <a:solidFill>
                  <a:schemeClr val="tx1"/>
                </a:solidFill>
              </a:rPr>
              <a:t>jemného B, smaženého pečiva B a chleba konzumního B a BK</a:t>
            </a:r>
            <a:endParaRPr lang="cs-CZ" sz="20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5</a:t>
            </a:fld>
            <a:endParaRPr lang="en-US" dirty="0"/>
          </a:p>
        </p:txBody>
      </p:sp>
      <p:sp>
        <p:nvSpPr>
          <p:cNvPr id="8" name="Obdélník 7"/>
          <p:cNvSpPr/>
          <p:nvPr/>
        </p:nvSpPr>
        <p:spPr>
          <a:xfrm>
            <a:off x="1440180" y="5897880"/>
            <a:ext cx="815340" cy="37367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graphicFrame>
        <p:nvGraphicFramePr>
          <p:cNvPr id="9" name="Graf 8"/>
          <p:cNvGraphicFramePr/>
          <p:nvPr>
            <p:extLst>
              <p:ext uri="{D42A27DB-BD31-4B8C-83A1-F6EECF244321}">
                <p14:modId xmlns:p14="http://schemas.microsoft.com/office/powerpoint/2010/main" val="2789728576"/>
              </p:ext>
            </p:extLst>
          </p:nvPr>
        </p:nvGraphicFramePr>
        <p:xfrm>
          <a:off x="677334" y="2472744"/>
          <a:ext cx="8389393" cy="393374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91192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55906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DEFINOVÁNÍ KRITICKÉ CESTY PROSTŘEDNICTVÍM SW MICROSOFT PROJECT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677334" y="1790163"/>
            <a:ext cx="8596668" cy="4616324"/>
          </a:xfrm>
        </p:spPr>
        <p:txBody>
          <a:bodyPr>
            <a:normAutofit/>
          </a:bodyPr>
          <a:lstStyle/>
          <a:p>
            <a:r>
              <a:rPr lang="cs-CZ" sz="2000" dirty="0">
                <a:solidFill>
                  <a:schemeClr val="tx1"/>
                </a:solidFill>
              </a:rPr>
              <a:t>Představení softwaru</a:t>
            </a:r>
          </a:p>
          <a:p>
            <a:r>
              <a:rPr lang="cs-CZ" sz="2000" dirty="0">
                <a:solidFill>
                  <a:schemeClr val="tx1"/>
                </a:solidFill>
              </a:rPr>
              <a:t>Reálná časová osa současného stavu výroby</a:t>
            </a:r>
          </a:p>
          <a:p>
            <a:pPr marL="0" indent="0">
              <a:buNone/>
            </a:pP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6</a:t>
            </a:fld>
            <a:endParaRPr lang="en-US" dirty="0"/>
          </a:p>
        </p:txBody>
      </p:sp>
      <p:pic>
        <p:nvPicPr>
          <p:cNvPr id="8" name="Obrázek 7" descr="C:\Users\Asus\Desktop\časová osa komplet druhů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1673" y="2923504"/>
            <a:ext cx="8012847" cy="29879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30681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53143"/>
          </a:xfrm>
        </p:spPr>
        <p:txBody>
          <a:bodyPr>
            <a:normAutofit/>
          </a:bodyPr>
          <a:lstStyle/>
          <a:p>
            <a:r>
              <a:rPr lang="cs-CZ" b="1" dirty="0"/>
              <a:t>ZJIŠTĚNÍ VÝCHOZÍ KRITICKÉ CESTY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27570" y="1320834"/>
            <a:ext cx="8596668" cy="3880773"/>
          </a:xfrm>
        </p:spPr>
        <p:txBody>
          <a:bodyPr>
            <a:normAutofit/>
          </a:bodyPr>
          <a:lstStyle/>
          <a:p>
            <a:r>
              <a:rPr lang="cs-CZ" sz="2000" b="1" dirty="0" smtClean="0">
                <a:solidFill>
                  <a:schemeClr val="tx1"/>
                </a:solidFill>
              </a:rPr>
              <a:t>Chléb konzumní B a BK</a:t>
            </a:r>
            <a:endParaRPr lang="cs-CZ" sz="2000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cs-CZ" sz="2000" b="1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7</a:t>
            </a:fld>
            <a:endParaRPr lang="en-US" dirty="0"/>
          </a:p>
        </p:txBody>
      </p:sp>
      <p:pic>
        <p:nvPicPr>
          <p:cNvPr id="6" name="Obrázek 5" descr="C:\Users\Asus\Desktop\Ganntův diagram současný chléb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7127" y="1931831"/>
            <a:ext cx="7972022" cy="447465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596935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283335"/>
            <a:ext cx="8596668" cy="1182965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KRITICKÁ CESTA </a:t>
            </a:r>
            <a:r>
              <a:rPr lang="cs-CZ" b="1" dirty="0" smtClean="0"/>
              <a:t>PŘIDÁNÍ DALŠÍHO BALICÍHO STROJE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1494" y="1466301"/>
            <a:ext cx="9062508" cy="4575062"/>
          </a:xfrm>
        </p:spPr>
        <p:txBody>
          <a:bodyPr/>
          <a:lstStyle/>
          <a:p>
            <a:r>
              <a:rPr lang="cs-CZ" dirty="0" smtClean="0">
                <a:solidFill>
                  <a:schemeClr val="tx1"/>
                </a:solidFill>
              </a:rPr>
              <a:t>Po optimalizaci procesu balení a krájení chléb konzumní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8</a:t>
            </a:fld>
            <a:endParaRPr lang="en-US" dirty="0"/>
          </a:p>
        </p:txBody>
      </p:sp>
      <p:pic>
        <p:nvPicPr>
          <p:cNvPr id="6" name="Obrázek 5" descr="C:\Users\Asus\Desktop\Ganntův diagram chléb konzumní po opt. balení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333" y="2034862"/>
            <a:ext cx="7913329" cy="43716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60309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77334" y="386366"/>
            <a:ext cx="8596668" cy="1544034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TRVÁNÍ PROCESU BALENÍ A KRÁJENÍ</a:t>
            </a:r>
            <a:br>
              <a:rPr lang="cs-CZ" b="1" dirty="0" smtClean="0"/>
            </a:br>
            <a:r>
              <a:rPr lang="cs-CZ" b="1" dirty="0" smtClean="0"/>
              <a:t>PO OPTIMALIZACI PŘIDÁNÍM BALICÍHO STROJE</a:t>
            </a:r>
            <a:br>
              <a:rPr lang="cs-CZ" b="1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150059"/>
          </a:xfrm>
        </p:spPr>
        <p:txBody>
          <a:bodyPr>
            <a:normAutofit/>
          </a:bodyPr>
          <a:lstStyle/>
          <a:p>
            <a:r>
              <a:rPr lang="cs-CZ" sz="2000" dirty="0" smtClean="0">
                <a:solidFill>
                  <a:schemeClr val="tx1"/>
                </a:solidFill>
              </a:rPr>
              <a:t>Balení a krájení chléb konzumní</a:t>
            </a:r>
            <a:endParaRPr lang="cs-CZ" sz="2000" dirty="0">
              <a:solidFill>
                <a:schemeClr val="tx1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7" name="Graf 6"/>
          <p:cNvGraphicFramePr/>
          <p:nvPr>
            <p:extLst>
              <p:ext uri="{D42A27DB-BD31-4B8C-83A1-F6EECF244321}">
                <p14:modId xmlns:p14="http://schemas.microsoft.com/office/powerpoint/2010/main" val="3101613729"/>
              </p:ext>
            </p:extLst>
          </p:nvPr>
        </p:nvGraphicFramePr>
        <p:xfrm>
          <a:off x="1416676" y="2730321"/>
          <a:ext cx="6965324" cy="33110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77720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seta">
  <a:themeElements>
    <a:clrScheme name="Červeno-oranžová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Faseta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set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238</TotalTime>
  <Words>441</Words>
  <Application>Microsoft Office PowerPoint</Application>
  <PresentationFormat>Širokoúhlá obrazovka</PresentationFormat>
  <Paragraphs>73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0" baseType="lpstr">
      <vt:lpstr>Arial</vt:lpstr>
      <vt:lpstr>Calibri</vt:lpstr>
      <vt:lpstr>Trebuchet MS</vt:lpstr>
      <vt:lpstr>Wingdings 3</vt:lpstr>
      <vt:lpstr>Faseta</vt:lpstr>
      <vt:lpstr> Vysoká škola technická a ekonomická  Ústav technicko-technologický  Logistický a výrobní proces ve firmě PENAM, a.s.</vt:lpstr>
      <vt:lpstr>CÍL PRÁCE</vt:lpstr>
      <vt:lpstr>PŘEDSTAVENÍ SPOLEČNOSTI PENAM, a.s.</vt:lpstr>
      <vt:lpstr>METODY SÍŤOVÉ ANALÝZY</vt:lpstr>
      <vt:lpstr>ANALÝZA SOUČASNÉHO ČASOVÉHO PRŮBĚHU VÝROBY VE FIRMĚ PENAM, a.s..</vt:lpstr>
      <vt:lpstr>DEFINOVÁNÍ KRITICKÉ CESTY PROSTŘEDNICTVÍM SW MICROSOFT PROJECT</vt:lpstr>
      <vt:lpstr>ZJIŠTĚNÍ VÝCHOZÍ KRITICKÉ CESTY </vt:lpstr>
      <vt:lpstr>KRITICKÁ CESTA PŘIDÁNÍ DALŠÍHO BALICÍHO STROJE</vt:lpstr>
      <vt:lpstr>TRVÁNÍ PROCESU BALENÍ A KRÁJENÍ PO OPTIMALIZACI PŘIDÁNÍM BALICÍHO STROJE </vt:lpstr>
      <vt:lpstr>POROVÁNÍ ČASOVÝCH OS VŠECH PROCESŮ PŘED A PO OPTIMALIZACI</vt:lpstr>
      <vt:lpstr>ČASOVÉ ZNÁZORNĚNÍ PRŮBĚHU VÝROBY PŘED A PO OPTIMALIZACI PROCESŮ</vt:lpstr>
      <vt:lpstr>ZHODNOCENÍ NAVRHNUTÝCH ŘEŠENÍ</vt:lpstr>
      <vt:lpstr>DĚKUJI ZA POZORNOST</vt:lpstr>
      <vt:lpstr>DOPLŇUJÍCÍ DOTAZY VEDOUCÍHO DIPLOMOVÉ PRÁCE</vt:lpstr>
      <vt:lpstr>DOPLŇUJÍCÍ DOTAZY OPONENTA DIPLOMOVÉ PRÁCE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Logistický a výrobní proces ve firmě PENAM, a.s.</dc:title>
  <dc:creator>efik</dc:creator>
  <cp:lastModifiedBy>Asus</cp:lastModifiedBy>
  <cp:revision>26</cp:revision>
  <dcterms:created xsi:type="dcterms:W3CDTF">2016-06-06T18:39:48Z</dcterms:created>
  <dcterms:modified xsi:type="dcterms:W3CDTF">2017-06-13T19:31:46Z</dcterms:modified>
</cp:coreProperties>
</file>