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A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ŽV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Vážené výsledné skóre</c:v>
                </c:pt>
                <c:pt idx="1">
                  <c:v>Skóre zvolené podnikem v intervalu (1-10) průměrná hodnota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7.76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VV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Vážené výsledné skóre</c:v>
                </c:pt>
                <c:pt idx="1">
                  <c:v>Skóre zvolené podnikem v intervalu (1-10) průměrná hodnota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6.72</c:v>
                </c:pt>
                <c:pt idx="1">
                  <c:v>6.5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PJ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Vážené výsledné skóre</c:v>
                </c:pt>
                <c:pt idx="1">
                  <c:v>Skóre zvolené podnikem v intervalu (1-10) průměrná hodnota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5.46</c:v>
                </c:pt>
                <c:pt idx="1">
                  <c:v>5.5</c:v>
                </c:pt>
              </c:numCache>
            </c:numRef>
          </c:val>
        </c:ser>
        <c:shape val="cylinder"/>
        <c:axId val="135065600"/>
        <c:axId val="135067136"/>
        <c:axId val="0"/>
      </c:bar3DChart>
      <c:catAx>
        <c:axId val="135065600"/>
        <c:scaling>
          <c:orientation val="minMax"/>
        </c:scaling>
        <c:axPos val="b"/>
        <c:tickLblPos val="nextTo"/>
        <c:crossAx val="135067136"/>
        <c:crosses val="autoZero"/>
        <c:auto val="1"/>
        <c:lblAlgn val="ctr"/>
        <c:lblOffset val="100"/>
      </c:catAx>
      <c:valAx>
        <c:axId val="135067136"/>
        <c:scaling>
          <c:orientation val="minMax"/>
        </c:scaling>
        <c:axPos val="l"/>
        <c:majorGridlines/>
        <c:numFmt formatCode="General" sourceLinked="1"/>
        <c:tickLblPos val="nextTo"/>
        <c:crossAx val="135065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RFID tagy</c:v>
                </c:pt>
              </c:strCache>
            </c:strRef>
          </c:tx>
          <c:cat>
            <c:strRef>
              <c:f>List1!$A$2</c:f>
              <c:strCache>
                <c:ptCount val="1"/>
                <c:pt idx="0">
                  <c:v>Pořadí 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0.48500000000000032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QR kódy</c:v>
                </c:pt>
              </c:strCache>
            </c:strRef>
          </c:tx>
          <c:cat>
            <c:strRef>
              <c:f>List1!$A$2</c:f>
              <c:strCache>
                <c:ptCount val="1"/>
                <c:pt idx="0">
                  <c:v>Pořadí 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0.35600000000000032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EAN kódy</c:v>
                </c:pt>
              </c:strCache>
            </c:strRef>
          </c:tx>
          <c:cat>
            <c:strRef>
              <c:f>List1!$A$2</c:f>
              <c:strCache>
                <c:ptCount val="1"/>
                <c:pt idx="0">
                  <c:v>Pořadí 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0.70900000000000063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Data Matrix</c:v>
                </c:pt>
              </c:strCache>
            </c:strRef>
          </c:tx>
          <c:cat>
            <c:strRef>
              <c:f>List1!$A$2</c:f>
              <c:strCache>
                <c:ptCount val="1"/>
                <c:pt idx="0">
                  <c:v>Pořadí 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0.127</c:v>
                </c:pt>
              </c:numCache>
            </c:numRef>
          </c:val>
        </c:ser>
        <c:shape val="cylinder"/>
        <c:axId val="105468288"/>
        <c:axId val="105469824"/>
        <c:axId val="0"/>
      </c:bar3DChart>
      <c:catAx>
        <c:axId val="105468288"/>
        <c:scaling>
          <c:orientation val="minMax"/>
        </c:scaling>
        <c:axPos val="b"/>
        <c:tickLblPos val="nextTo"/>
        <c:crossAx val="105469824"/>
        <c:crosses val="autoZero"/>
        <c:auto val="1"/>
        <c:lblAlgn val="ctr"/>
        <c:lblOffset val="100"/>
      </c:catAx>
      <c:valAx>
        <c:axId val="105469824"/>
        <c:scaling>
          <c:orientation val="minMax"/>
        </c:scaling>
        <c:axPos val="l"/>
        <c:majorGridlines/>
        <c:numFmt formatCode="General" sourceLinked="1"/>
        <c:tickLblPos val="nextTo"/>
        <c:crossAx val="105468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468" y="2660821"/>
            <a:ext cx="8144134" cy="1511860"/>
          </a:xfrm>
        </p:spPr>
        <p:txBody>
          <a:bodyPr/>
          <a:lstStyle/>
          <a:p>
            <a:pPr algn="ctr"/>
            <a:r>
              <a:rPr lang="cs-CZ" dirty="0" smtClean="0"/>
              <a:t>Využití technologie RFID ve vybrané společnosti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946" y="4670854"/>
            <a:ext cx="8144134" cy="2051221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Autor diplomové práce: Bc. Marek Domanský</a:t>
            </a:r>
          </a:p>
          <a:p>
            <a:pPr algn="l"/>
            <a:r>
              <a:rPr lang="cs-CZ" dirty="0" smtClean="0"/>
              <a:t>Vedoucí diplomové práce: doc. Ing. Ján </a:t>
            </a:r>
            <a:r>
              <a:rPr lang="cs-CZ" dirty="0" err="1" smtClean="0"/>
              <a:t>Ližbetin</a:t>
            </a:r>
            <a:r>
              <a:rPr lang="cs-CZ" dirty="0" smtClean="0"/>
              <a:t>, Ph.D </a:t>
            </a:r>
          </a:p>
          <a:p>
            <a:pPr algn="l"/>
            <a:r>
              <a:rPr lang="cs-CZ" dirty="0" smtClean="0"/>
              <a:t>Oponent diplomové práce: Ing. Vladislav </a:t>
            </a:r>
            <a:r>
              <a:rPr lang="cs-CZ" dirty="0" err="1" smtClean="0"/>
              <a:t>Zitrický</a:t>
            </a:r>
            <a:r>
              <a:rPr lang="cs-CZ" dirty="0" smtClean="0"/>
              <a:t>, Ph.D  </a:t>
            </a:r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České Budějovice, červen 2017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5707" y="247133"/>
            <a:ext cx="5939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Vysoká škola technická a ekonomická </a:t>
            </a:r>
            <a:br>
              <a:rPr lang="cs-CZ" sz="2000" dirty="0" smtClean="0"/>
            </a:br>
            <a:r>
              <a:rPr lang="cs-CZ" sz="2000" dirty="0" smtClean="0"/>
              <a:t>v Českých Budějovicích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>Ústav technicko-technologický</a:t>
            </a:r>
            <a:endParaRPr lang="cs-CZ" sz="2000" dirty="0"/>
          </a:p>
        </p:txBody>
      </p:sp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8603" y="2715825"/>
            <a:ext cx="1360187" cy="137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64475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2508" y="55158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u="sng" dirty="0" smtClean="0"/>
              <a:t>Komunikace –</a:t>
            </a:r>
          </a:p>
          <a:p>
            <a:pPr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- čtečka + pasivní tag -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- čtečka + aktivní tag - 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- frekvenční pracovní pásma -  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864" y="741772"/>
            <a:ext cx="4071965" cy="113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4723" y="2417797"/>
            <a:ext cx="4250046" cy="84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Výsledek obrázku pro Frekvenční pásma RF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6892" y="4020550"/>
            <a:ext cx="6708253" cy="2639743"/>
          </a:xfrm>
          <a:prstGeom prst="rect">
            <a:avLst/>
          </a:prstGeom>
          <a:noFill/>
        </p:spPr>
      </p:pic>
      <p:pic>
        <p:nvPicPr>
          <p:cNvPr id="6" name="Picture 2" descr="Výsledek obrázku pro rf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7716" y="802888"/>
            <a:ext cx="923582" cy="91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Výzkumný problém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679658" cy="359931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Výzkumný problém diplomové práce –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i="1" dirty="0" smtClean="0"/>
              <a:t>    </a:t>
            </a:r>
          </a:p>
          <a:p>
            <a:pPr>
              <a:buNone/>
            </a:pPr>
            <a:r>
              <a:rPr lang="cs-CZ" b="1" i="1" dirty="0" smtClean="0"/>
              <a:t>   Je technologie RFID využitelná, pro podnik Budvar n. p., stanovenými</a:t>
            </a:r>
            <a:br>
              <a:rPr lang="cs-CZ" b="1" i="1" dirty="0" smtClean="0"/>
            </a:br>
            <a:r>
              <a:rPr lang="cs-CZ" b="1" i="1" dirty="0" smtClean="0"/>
              <a:t> metodami a problematikou řešení  v diplomové práci?</a:t>
            </a:r>
            <a:endParaRPr lang="cs-CZ" dirty="0"/>
          </a:p>
        </p:txBody>
      </p:sp>
      <p:pic>
        <p:nvPicPr>
          <p:cNvPr id="26626" name="Picture 2" descr="Výsledek obrázku pro otazník"/>
          <p:cNvPicPr>
            <a:picLocks noChangeAspect="1" noChangeArrowheads="1"/>
          </p:cNvPicPr>
          <p:nvPr/>
        </p:nvPicPr>
        <p:blipFill>
          <a:blip r:embed="rId2"/>
          <a:srcRect l="17482" r="27182" b="791"/>
          <a:stretch>
            <a:fillRect/>
          </a:stretch>
        </p:blipFill>
        <p:spPr bwMode="auto">
          <a:xfrm>
            <a:off x="11071653" y="737287"/>
            <a:ext cx="576650" cy="103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Aplikace a využití technologie RFID </a:t>
            </a:r>
            <a:br>
              <a:rPr lang="cs-CZ" dirty="0" smtClean="0"/>
            </a:br>
            <a:r>
              <a:rPr lang="cs-CZ" dirty="0" smtClean="0"/>
              <a:t>  v </a:t>
            </a:r>
            <a:r>
              <a:rPr lang="cs-CZ" dirty="0" smtClean="0"/>
              <a:t>Budvaru </a:t>
            </a:r>
            <a:r>
              <a:rPr lang="cs-CZ" dirty="0" smtClean="0"/>
              <a:t>n.p.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995" y="2336872"/>
            <a:ext cx="11681254" cy="4261635"/>
          </a:xfrm>
        </p:spPr>
        <p:txBody>
          <a:bodyPr/>
          <a:lstStyle/>
          <a:p>
            <a:r>
              <a:rPr lang="cs-CZ" dirty="0" smtClean="0"/>
              <a:t>Vstupní suroviny dopravované do podniku, které jsou vybaveny RFID tagy:</a:t>
            </a:r>
          </a:p>
          <a:p>
            <a:pPr>
              <a:buNone/>
            </a:pPr>
            <a:r>
              <a:rPr lang="cs-CZ" dirty="0" smtClean="0"/>
              <a:t>    - Slad (tag na každé paletě) </a:t>
            </a:r>
          </a:p>
          <a:p>
            <a:pPr>
              <a:buNone/>
            </a:pPr>
            <a:r>
              <a:rPr lang="cs-CZ" dirty="0" smtClean="0"/>
              <a:t>    - Chmel </a:t>
            </a:r>
            <a:r>
              <a:rPr lang="cs-CZ" dirty="0" smtClean="0"/>
              <a:t>(tag </a:t>
            </a:r>
            <a:r>
              <a:rPr lang="cs-CZ" dirty="0" smtClean="0"/>
              <a:t>na každém pytli) </a:t>
            </a:r>
          </a:p>
          <a:p>
            <a:r>
              <a:rPr lang="cs-CZ" dirty="0" smtClean="0"/>
              <a:t>Systém dopravování vstupního materiálu je vlečka x vlečka</a:t>
            </a:r>
          </a:p>
          <a:p>
            <a:r>
              <a:rPr lang="cs-CZ" dirty="0" smtClean="0"/>
              <a:t>Automatická objednávka skrz spolupráci EDI a RFID technologie v podniku </a:t>
            </a:r>
          </a:p>
          <a:p>
            <a:r>
              <a:rPr lang="cs-CZ" dirty="0" smtClean="0"/>
              <a:t>Dodavatelé – 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          Žatecký chmel</a:t>
            </a:r>
            <a:r>
              <a:rPr lang="de-DE" baseline="30000" dirty="0" smtClean="0">
                <a:solidFill>
                  <a:srgbClr val="FFFF00"/>
                </a:solidFill>
              </a:rPr>
              <a:t>®</a:t>
            </a:r>
            <a:r>
              <a:rPr lang="cs-CZ" dirty="0" smtClean="0">
                <a:solidFill>
                  <a:srgbClr val="FFFF00"/>
                </a:solidFill>
              </a:rPr>
              <a:t> - </a:t>
            </a:r>
            <a:r>
              <a:rPr lang="cs-CZ" dirty="0" smtClean="0"/>
              <a:t>5 dodavatelů (Chomutov, Louny, Žatec, Kladno a Rakovník) 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           </a:t>
            </a:r>
            <a:r>
              <a:rPr lang="cs-CZ" dirty="0" smtClean="0">
                <a:solidFill>
                  <a:srgbClr val="FFFF00"/>
                </a:solidFill>
              </a:rPr>
              <a:t>Slad -</a:t>
            </a:r>
            <a:r>
              <a:rPr lang="cs-CZ" dirty="0" smtClean="0"/>
              <a:t> SLADOVNY SOUFFLET ČR a.s., člen skupiny SOUFFLET AGRO a.s. </a:t>
            </a:r>
            <a:br>
              <a:rPr lang="cs-CZ" dirty="0" smtClean="0"/>
            </a:br>
            <a:r>
              <a:rPr lang="cs-CZ" dirty="0" smtClean="0"/>
              <a:t>                  se sídlem v Nymburku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11892" y="5198076"/>
            <a:ext cx="749643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16011" y="5572898"/>
            <a:ext cx="749643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 descr="Výsledek obrázku pro stacionární pistole na RFID k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5336" y="714933"/>
            <a:ext cx="935819" cy="113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18422" y="4132991"/>
            <a:ext cx="95250" cy="223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531341" y="564293"/>
            <a:ext cx="749643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3081" y="477794"/>
            <a:ext cx="100666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</a:t>
            </a:r>
            <a:r>
              <a:rPr lang="cs-CZ" dirty="0" smtClean="0">
                <a:solidFill>
                  <a:srgbClr val="FFFF00"/>
                </a:solidFill>
              </a:rPr>
              <a:t>Skleněné lahve - </a:t>
            </a:r>
            <a:r>
              <a:rPr lang="cs-CZ" dirty="0" smtClean="0"/>
              <a:t>O-I </a:t>
            </a:r>
            <a:r>
              <a:rPr lang="cs-CZ" dirty="0" smtClean="0"/>
              <a:t>MANUFACTURING </a:t>
            </a:r>
            <a:r>
              <a:rPr lang="cs-CZ" dirty="0" smtClean="0"/>
              <a:t>CZ a.s. se sídlem Dubí-Bystřice, člen skupiny </a:t>
            </a:r>
            <a:br>
              <a:rPr lang="cs-CZ" dirty="0" smtClean="0"/>
            </a:br>
            <a:r>
              <a:rPr lang="cs-CZ" dirty="0" smtClean="0"/>
              <a:t>            OI-MANUFACTURING INTERNATIONAL ORG se sídlem ve státě Illinois v USA </a:t>
            </a:r>
          </a:p>
          <a:p>
            <a:pPr>
              <a:buFontTx/>
              <a:buChar char="-"/>
            </a:pPr>
            <a:r>
              <a:rPr lang="cs-CZ" dirty="0" smtClean="0"/>
              <a:t>označování RFID </a:t>
            </a:r>
            <a:r>
              <a:rPr lang="cs-CZ" dirty="0" smtClean="0"/>
              <a:t>tagy, </a:t>
            </a:r>
            <a:r>
              <a:rPr lang="cs-CZ" dirty="0" smtClean="0"/>
              <a:t>by mohlo být na každé paletě se skleněnými lahvemi 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Dopravce vstupních (přítokových) materiálů do podniku zvolený Budvarem n.p. – </a:t>
            </a:r>
          </a:p>
          <a:p>
            <a:r>
              <a:rPr lang="cs-CZ" dirty="0" smtClean="0"/>
              <a:t> - dopravcem je ČD Cargo a.s. dceřiná společnost Českých drah a.s. se sídlem v Praze 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Aplikace RFID technologie na železniční vozy - 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- parametry a veškeré informace o vozech jsou zveřejněny a uvedeny v diplomové práci</a:t>
            </a:r>
          </a:p>
          <a:p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Obrázek využití RFID technologie v praxi –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Picture 2" descr="Výsledek obrázku pro stacionární pistole na RFID k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5336" y="714933"/>
            <a:ext cx="935819" cy="113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https://www.cdcargo.cz/documents/10179/23717/obrazek_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13" y="3208607"/>
            <a:ext cx="3166037" cy="140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Oval 1"/>
          <p:cNvSpPr>
            <a:spLocks noChangeArrowheads="1"/>
          </p:cNvSpPr>
          <p:nvPr/>
        </p:nvSpPr>
        <p:spPr bwMode="auto">
          <a:xfrm>
            <a:off x="1587929" y="4241629"/>
            <a:ext cx="73025" cy="90488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49513" y="4201297"/>
            <a:ext cx="145621" cy="8963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39017" y="4217773"/>
            <a:ext cx="125026" cy="118461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186068" y="4220494"/>
            <a:ext cx="100829" cy="45719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1575570" y="4257564"/>
            <a:ext cx="100829" cy="45719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2434145">
            <a:off x="1701627" y="3699732"/>
            <a:ext cx="295275" cy="595313"/>
          </a:xfrm>
          <a:prstGeom prst="downArrow">
            <a:avLst>
              <a:gd name="adj1" fmla="val 50000"/>
              <a:gd name="adj2" fmla="val 50403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2434145">
            <a:off x="3316244" y="3650307"/>
            <a:ext cx="295275" cy="595313"/>
          </a:xfrm>
          <a:prstGeom prst="downArrow">
            <a:avLst>
              <a:gd name="adj1" fmla="val 50000"/>
              <a:gd name="adj2" fmla="val 50403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868616" y="3394933"/>
            <a:ext cx="712788" cy="279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RFID tag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153719" y="3320792"/>
            <a:ext cx="712788" cy="279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RFID tag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Obrázek 18" descr="Výsledek obrázku pro železniční vozy tpps"/>
          <p:cNvPicPr/>
          <p:nvPr/>
        </p:nvPicPr>
        <p:blipFill>
          <a:blip r:embed="rId4" cstate="print"/>
          <a:srcRect l="8762" t="23323" r="10444" b="13092"/>
          <a:stretch>
            <a:fillRect/>
          </a:stretch>
        </p:blipFill>
        <p:spPr bwMode="auto">
          <a:xfrm>
            <a:off x="5494570" y="3263814"/>
            <a:ext cx="2990403" cy="134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29794" y="3962443"/>
            <a:ext cx="95250" cy="2238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7049613" y="4022786"/>
            <a:ext cx="76117" cy="112609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4445384">
            <a:off x="7315328" y="3682658"/>
            <a:ext cx="296863" cy="595312"/>
          </a:xfrm>
          <a:prstGeom prst="downArrow">
            <a:avLst>
              <a:gd name="adj1" fmla="val 50000"/>
              <a:gd name="adj2" fmla="val 5013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613305" y="3502368"/>
            <a:ext cx="712788" cy="279400"/>
          </a:xfrm>
          <a:prstGeom prst="rect">
            <a:avLst/>
          </a:prstGeom>
          <a:solidFill>
            <a:srgbClr val="C0504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RFID tag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Obrázek 23" descr="Výsledek obrázku pro RFID brán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697" y="5191897"/>
            <a:ext cx="2576665" cy="15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ek 24" descr="Výsledek obrázku pro lokomotiva kreslený obrázek"/>
          <p:cNvPicPr/>
          <p:nvPr/>
        </p:nvPicPr>
        <p:blipFill>
          <a:blip r:embed="rId6" cstate="print"/>
          <a:srcRect l="18102" t="7826" r="13251" b="7826"/>
          <a:stretch>
            <a:fillRect/>
          </a:stretch>
        </p:blipFill>
        <p:spPr bwMode="auto">
          <a:xfrm>
            <a:off x="6692439" y="6012485"/>
            <a:ext cx="828707" cy="50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tacionární pistole na RFID k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5336" y="714933"/>
            <a:ext cx="935819" cy="113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584886" y="477795"/>
            <a:ext cx="98524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u="sng" dirty="0" smtClean="0"/>
              <a:t>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RFID technologie (brány a antény) v Českobudějovickém Budvaru n.p. –</a:t>
            </a:r>
          </a:p>
          <a:p>
            <a:endParaRPr lang="cs-CZ" b="1" u="sng" dirty="0" smtClean="0"/>
          </a:p>
          <a:p>
            <a:pPr marL="342900" indent="-342900"/>
            <a:r>
              <a:rPr lang="cs-CZ" b="1" u="sng" dirty="0" smtClean="0"/>
              <a:t>1) Aplikace RFID antény  v podniku (modernější přístup)–</a:t>
            </a:r>
          </a:p>
          <a:p>
            <a:pPr marL="342900" indent="-342900"/>
            <a:r>
              <a:rPr lang="cs-CZ" b="1" dirty="0" smtClean="0"/>
              <a:t>     </a:t>
            </a:r>
            <a:r>
              <a:rPr lang="cs-CZ" dirty="0" smtClean="0"/>
              <a:t>- obrázek vypovídající možné umístění RFID antény v areálu Budvaru n.p.:</a:t>
            </a:r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b="1" u="sng" dirty="0" smtClean="0"/>
              <a:t>2)  Aplikace RFID brány v podniku (běžný způsob vyžadující prostor)-</a:t>
            </a:r>
          </a:p>
          <a:p>
            <a:pPr marL="342900" indent="-342900"/>
            <a:r>
              <a:rPr lang="cs-CZ" dirty="0" smtClean="0"/>
              <a:t>  </a:t>
            </a:r>
            <a:r>
              <a:rPr lang="cs-CZ" b="1" dirty="0" smtClean="0"/>
              <a:t>    - </a:t>
            </a:r>
            <a:r>
              <a:rPr lang="cs-CZ" dirty="0" smtClean="0"/>
              <a:t>obrázek vypovídající možné umístění RFID brány v areálu Budvaru n.p.:</a:t>
            </a:r>
          </a:p>
          <a:p>
            <a:pPr marL="342900" indent="-342900"/>
            <a:r>
              <a:rPr lang="cs-CZ" b="1" u="sng" dirty="0" smtClean="0"/>
              <a:t> </a:t>
            </a:r>
            <a:endParaRPr lang="cs-CZ" b="1" u="sng" dirty="0"/>
          </a:p>
        </p:txBody>
      </p:sp>
      <p:pic>
        <p:nvPicPr>
          <p:cNvPr id="5" name="Obrázek 4" descr="C:\Users\Marek_PC\Desktop\Budvar vjezdová vleč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12" y="1814813"/>
            <a:ext cx="4817787" cy="24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Výsledek obrázku pro RFID brána"/>
          <p:cNvPicPr/>
          <p:nvPr/>
        </p:nvPicPr>
        <p:blipFill>
          <a:blip r:embed="rId4" cstate="print"/>
          <a:srcRect l="23940" t="-2767" r="34516" b="33592"/>
          <a:stretch>
            <a:fillRect/>
          </a:stretch>
        </p:blipFill>
        <p:spPr bwMode="auto">
          <a:xfrm rot="10800000" flipH="1">
            <a:off x="873732" y="2503438"/>
            <a:ext cx="1185728" cy="14754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Obrázek 6" descr="Výsledek obrázku pro RFID brána"/>
          <p:cNvPicPr/>
          <p:nvPr/>
        </p:nvPicPr>
        <p:blipFill>
          <a:blip r:embed="rId4" cstate="print"/>
          <a:srcRect l="23940" t="-2767" r="34516" b="33592"/>
          <a:stretch>
            <a:fillRect/>
          </a:stretch>
        </p:blipFill>
        <p:spPr bwMode="auto">
          <a:xfrm>
            <a:off x="3733674" y="2282269"/>
            <a:ext cx="1264759" cy="158500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15849" y="1916327"/>
            <a:ext cx="882650" cy="309563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anténa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1379" y="2110774"/>
            <a:ext cx="882650" cy="307975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anténa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 descr="C:\Users\Marek_PC\Desktop\Budvar vjezdová vleč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149" y="4953430"/>
            <a:ext cx="4035192" cy="178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203560" y="5552303"/>
            <a:ext cx="78689" cy="899856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456609" y="5539947"/>
            <a:ext cx="78689" cy="899856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46208" y="5425861"/>
            <a:ext cx="2216150" cy="85725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287819" y="5662484"/>
            <a:ext cx="133350" cy="233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9283700" y="6127922"/>
            <a:ext cx="133350" cy="233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331332" y="6103208"/>
            <a:ext cx="133350" cy="233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7318975" y="5646009"/>
            <a:ext cx="133350" cy="233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16348" y="5536299"/>
            <a:ext cx="914400" cy="106362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9561084" y="5663300"/>
            <a:ext cx="118375" cy="1257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9665644" y="5151566"/>
            <a:ext cx="127000" cy="50006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665644" y="5489317"/>
            <a:ext cx="134938" cy="212725"/>
          </a:xfrm>
          <a:prstGeom prst="ellipse">
            <a:avLst/>
          </a:prstGeom>
          <a:solidFill>
            <a:srgbClr val="92D05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9673881" y="5293068"/>
            <a:ext cx="134938" cy="212725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9665644" y="5096818"/>
            <a:ext cx="134938" cy="2127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6798533" y="5461686"/>
            <a:ext cx="335435" cy="1037968"/>
          </a:xfrm>
          <a:custGeom>
            <a:avLst/>
            <a:gdLst/>
            <a:ahLst/>
            <a:cxnLst>
              <a:cxn ang="0">
                <a:pos x="560" y="474"/>
              </a:cxn>
              <a:cxn ang="0">
                <a:pos x="75" y="273"/>
              </a:cxn>
              <a:cxn ang="0">
                <a:pos x="108" y="2114"/>
              </a:cxn>
              <a:cxn ang="0">
                <a:pos x="460" y="1886"/>
              </a:cxn>
              <a:cxn ang="0">
                <a:pos x="560" y="1886"/>
              </a:cxn>
            </a:cxnLst>
            <a:rect l="0" t="0" r="r" b="b"/>
            <a:pathLst>
              <a:path w="560" h="2383">
                <a:moveTo>
                  <a:pt x="560" y="474"/>
                </a:moveTo>
                <a:cubicBezTo>
                  <a:pt x="355" y="237"/>
                  <a:pt x="150" y="0"/>
                  <a:pt x="75" y="273"/>
                </a:cubicBezTo>
                <a:cubicBezTo>
                  <a:pt x="0" y="546"/>
                  <a:pt x="44" y="1845"/>
                  <a:pt x="108" y="2114"/>
                </a:cubicBezTo>
                <a:cubicBezTo>
                  <a:pt x="172" y="2383"/>
                  <a:pt x="385" y="1924"/>
                  <a:pt x="460" y="1886"/>
                </a:cubicBezTo>
                <a:cubicBezTo>
                  <a:pt x="535" y="1848"/>
                  <a:pt x="547" y="1867"/>
                  <a:pt x="560" y="188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9580606" y="5642919"/>
            <a:ext cx="469558" cy="914400"/>
          </a:xfrm>
          <a:custGeom>
            <a:avLst/>
            <a:gdLst/>
            <a:ahLst/>
            <a:cxnLst>
              <a:cxn ang="0">
                <a:pos x="0" y="268"/>
              </a:cxn>
              <a:cxn ang="0">
                <a:pos x="660" y="285"/>
              </a:cxn>
              <a:cxn ang="0">
                <a:pos x="778" y="1976"/>
              </a:cxn>
              <a:cxn ang="0">
                <a:pos x="141" y="1993"/>
              </a:cxn>
              <a:cxn ang="0">
                <a:pos x="0" y="1942"/>
              </a:cxn>
            </a:cxnLst>
            <a:rect l="0" t="0" r="r" b="b"/>
            <a:pathLst>
              <a:path w="864" h="2261">
                <a:moveTo>
                  <a:pt x="0" y="268"/>
                </a:moveTo>
                <a:cubicBezTo>
                  <a:pt x="265" y="134"/>
                  <a:pt x="530" y="0"/>
                  <a:pt x="660" y="285"/>
                </a:cubicBezTo>
                <a:cubicBezTo>
                  <a:pt x="790" y="570"/>
                  <a:pt x="864" y="1691"/>
                  <a:pt x="778" y="1976"/>
                </a:cubicBezTo>
                <a:cubicBezTo>
                  <a:pt x="692" y="2261"/>
                  <a:pt x="271" y="1999"/>
                  <a:pt x="141" y="1993"/>
                </a:cubicBezTo>
                <a:cubicBezTo>
                  <a:pt x="11" y="1987"/>
                  <a:pt x="5" y="1964"/>
                  <a:pt x="0" y="1942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036226" y="6199488"/>
            <a:ext cx="712787" cy="358775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Antény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rot="10800000">
            <a:off x="7530417" y="5755336"/>
            <a:ext cx="625042" cy="530135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30" name="AutoShape 16"/>
          <p:cNvCxnSpPr>
            <a:cxnSpLocks noChangeShapeType="1"/>
            <a:endCxn id="16" idx="3"/>
          </p:cNvCxnSpPr>
          <p:nvPr/>
        </p:nvCxnSpPr>
        <p:spPr bwMode="auto">
          <a:xfrm rot="10800000">
            <a:off x="7464682" y="6219891"/>
            <a:ext cx="653708" cy="217981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 flipV="1">
            <a:off x="8666205" y="5824152"/>
            <a:ext cx="584887" cy="469556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37" name="AutoShape 16"/>
          <p:cNvCxnSpPr>
            <a:cxnSpLocks noChangeShapeType="1"/>
          </p:cNvCxnSpPr>
          <p:nvPr/>
        </p:nvCxnSpPr>
        <p:spPr bwMode="auto">
          <a:xfrm flipV="1">
            <a:off x="8592065" y="6277232"/>
            <a:ext cx="617838" cy="214184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8656680" y="4913527"/>
            <a:ext cx="739775" cy="288925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Čtečka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2353085">
            <a:off x="8297949" y="5031345"/>
            <a:ext cx="244475" cy="414338"/>
          </a:xfrm>
          <a:prstGeom prst="downArrow">
            <a:avLst>
              <a:gd name="adj1" fmla="val 50000"/>
              <a:gd name="adj2" fmla="val 4237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0112290" y="5921333"/>
            <a:ext cx="242673" cy="495943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0211272" y="6441989"/>
            <a:ext cx="53073" cy="233363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10157299" y="6034731"/>
            <a:ext cx="156476" cy="234264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10212686" y="6310184"/>
            <a:ext cx="92849" cy="65904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10120700" y="5513817"/>
            <a:ext cx="1684122" cy="293859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Směšovač (adaptátor) informací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18"/>
          <p:cNvSpPr>
            <a:spLocks noChangeArrowheads="1"/>
          </p:cNvSpPr>
          <p:nvPr/>
        </p:nvSpPr>
        <p:spPr bwMode="auto">
          <a:xfrm rot="2353085">
            <a:off x="10526284" y="5883960"/>
            <a:ext cx="244475" cy="414338"/>
          </a:xfrm>
          <a:prstGeom prst="downArrow">
            <a:avLst>
              <a:gd name="adj1" fmla="val 50000"/>
              <a:gd name="adj2" fmla="val 4237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" name="Obrázek 37" descr="Výsledek obrázku pro RFID brána"/>
          <p:cNvPicPr/>
          <p:nvPr/>
        </p:nvPicPr>
        <p:blipFill>
          <a:blip r:embed="rId5" cstate="print"/>
          <a:srcRect l="31128" b="10549"/>
          <a:stretch>
            <a:fillRect/>
          </a:stretch>
        </p:blipFill>
        <p:spPr bwMode="auto">
          <a:xfrm>
            <a:off x="9275863" y="3064476"/>
            <a:ext cx="749586" cy="148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ovéPole 38"/>
          <p:cNvSpPr txBox="1"/>
          <p:nvPr/>
        </p:nvSpPr>
        <p:spPr>
          <a:xfrm>
            <a:off x="10074875" y="3138617"/>
            <a:ext cx="170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Červená- problém</a:t>
            </a:r>
            <a:endParaRPr lang="cs-CZ" sz="14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0074875" y="3443416"/>
            <a:ext cx="188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Oranžová - načítání</a:t>
            </a:r>
            <a:endParaRPr lang="cs-CZ" sz="14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0091350" y="3781167"/>
            <a:ext cx="190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Zelená – vše OK</a:t>
            </a:r>
            <a:endParaRPr lang="cs-CZ" sz="1400" dirty="0"/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2007875">
            <a:off x="9976626" y="4414105"/>
            <a:ext cx="244475" cy="719301"/>
          </a:xfrm>
          <a:prstGeom prst="downArrow">
            <a:avLst>
              <a:gd name="adj1" fmla="val 50000"/>
              <a:gd name="adj2" fmla="val 4237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Technicko-ekonomické zhodnocení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46914"/>
            <a:ext cx="9773495" cy="4655890"/>
          </a:xfrm>
        </p:spPr>
        <p:txBody>
          <a:bodyPr/>
          <a:lstStyle/>
          <a:p>
            <a:r>
              <a:rPr lang="cs-CZ" u="sng" dirty="0" smtClean="0"/>
              <a:t>Tyto exaktní metody byly použity – </a:t>
            </a:r>
          </a:p>
          <a:p>
            <a:pPr>
              <a:buNone/>
            </a:pPr>
            <a:endParaRPr lang="cs-CZ" u="sng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Metoda hodnocení faktorů plánování a prognózování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Metoda WSA - Weighted sum </a:t>
            </a:r>
            <a:r>
              <a:rPr lang="cs-CZ" dirty="0" err="1" smtClean="0"/>
              <a:t>product</a:t>
            </a:r>
            <a:r>
              <a:rPr lang="cs-CZ" dirty="0" smtClean="0"/>
              <a:t> (metoda váženého součtu)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Nákladová metoda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Doba návratnosti investic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Výpočet čistého zisku po zdanění EAT rozšířen o NOPAT 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kalkulač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7692" y="883938"/>
            <a:ext cx="1304976" cy="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3653" y="626076"/>
            <a:ext cx="10322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hodnocení faktorů – </a:t>
            </a:r>
          </a:p>
          <a:p>
            <a:pPr marL="342900" indent="-342900"/>
            <a:r>
              <a:rPr lang="cs-CZ" dirty="0" smtClean="0"/>
              <a:t> - použit byl uvedený vzorec pro postup výpočtů:</a:t>
            </a:r>
          </a:p>
          <a:p>
            <a:endParaRPr lang="cs-CZ" b="1" dirty="0" smtClean="0"/>
          </a:p>
          <a:p>
            <a:r>
              <a:rPr lang="cs-CZ" b="1" dirty="0" smtClean="0">
                <a:solidFill>
                  <a:schemeClr val="bg1"/>
                </a:solidFill>
              </a:rPr>
              <a:t>ŽV - 7 x 0,12 = 0,84 ; 9 x 0,28 = 2,52; 7 x 0,10 = 0,7; 6 x 0,06 = 0,36; 8x 0,13 = 1,04;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      7 x 0,10 = 0,7; 8 x 0,20 = </a:t>
            </a:r>
            <a:r>
              <a:rPr lang="cs-CZ" b="1" u="sng" dirty="0" smtClean="0">
                <a:solidFill>
                  <a:srgbClr val="FFFF00"/>
                </a:solidFill>
              </a:rPr>
              <a:t>1,6  při celkovém součtu všech vyšlo </a:t>
            </a:r>
            <a:r>
              <a:rPr lang="cs-CZ" b="1" u="sng" dirty="0" smtClean="0">
                <a:solidFill>
                  <a:srgbClr val="FFFF00"/>
                </a:solidFill>
              </a:rPr>
              <a:t>7,76</a:t>
            </a:r>
            <a:endParaRPr lang="cs-CZ" u="sng" dirty="0" smtClean="0">
              <a:solidFill>
                <a:srgbClr val="FFFF00"/>
              </a:solidFill>
            </a:endParaRPr>
          </a:p>
          <a:p>
            <a:endParaRPr lang="cs-CZ" b="1" dirty="0" smtClean="0"/>
          </a:p>
          <a:p>
            <a: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VV - 6 x 0,12 = 0,72; 9 x 0,28 = 1,96; 6 x 0,10 = 0,6; 5 x 0,06 = 0,3; 8 x 0,13 = 1,04; </a:t>
            </a:r>
            <a:b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5 x 0,10 = 05; 8 x 0,20 = </a:t>
            </a:r>
            <a:r>
              <a:rPr lang="cs-CZ" b="1" u="sng" dirty="0" smtClean="0">
                <a:solidFill>
                  <a:srgbClr val="FFFF00"/>
                </a:solidFill>
              </a:rPr>
              <a:t>1,6 při celkovém součtu vyšlo 6,72 </a:t>
            </a:r>
            <a:endParaRPr lang="cs-CZ" u="sng" dirty="0" smtClean="0">
              <a:solidFill>
                <a:srgbClr val="FFFF00"/>
              </a:solidFill>
            </a:endParaRPr>
          </a:p>
          <a:p>
            <a:endParaRPr lang="cs-CZ" b="1" dirty="0" smtClean="0"/>
          </a:p>
          <a:p>
            <a:r>
              <a:rPr lang="cs-C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PJ - 4 x 0,12 = 0,48; 5 x 0,28 = 1,4; </a:t>
            </a:r>
            <a:r>
              <a:rPr lang="cs-CZ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cs-C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x 0,10 = 0,4; </a:t>
            </a:r>
            <a:r>
              <a:rPr lang="cs-CZ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cs-C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x 0,06 = 0,24; 8 x 0,13 = 1,04;</a:t>
            </a:r>
            <a:br>
              <a:rPr lang="cs-C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cs-C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5 x 0,10 = 0,5; 7 x 0,20 = </a:t>
            </a:r>
            <a:r>
              <a:rPr lang="cs-CZ" b="1" u="sng" dirty="0" smtClean="0">
                <a:solidFill>
                  <a:srgbClr val="FFFF00"/>
                </a:solidFill>
              </a:rPr>
              <a:t>1,4 při celkovém součtu vyšlo 5,46  </a:t>
            </a:r>
            <a:endParaRPr lang="cs-CZ" u="sng" dirty="0" smtClean="0">
              <a:solidFill>
                <a:srgbClr val="FFFF00"/>
              </a:solidFill>
            </a:endParaRP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/>
              <a:t> </a:t>
            </a:r>
          </a:p>
          <a:p>
            <a:pPr marL="342900" indent="-342900"/>
            <a:endParaRPr lang="cs-CZ" dirty="0" smtClean="0"/>
          </a:p>
        </p:txBody>
      </p:sp>
      <p:graphicFrame>
        <p:nvGraphicFramePr>
          <p:cNvPr id="3" name="Graf 2"/>
          <p:cNvGraphicFramePr/>
          <p:nvPr/>
        </p:nvGraphicFramePr>
        <p:xfrm>
          <a:off x="715967" y="3850854"/>
          <a:ext cx="4680541" cy="27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906529" y="5165125"/>
            <a:ext cx="415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 smtClean="0"/>
              <a:t>Odpověď:</a:t>
            </a:r>
          </a:p>
          <a:p>
            <a:endParaRPr lang="cs-CZ" dirty="0" smtClean="0"/>
          </a:p>
          <a:p>
            <a:r>
              <a:rPr lang="cs-CZ" dirty="0" smtClean="0"/>
              <a:t>- nejlepší je vybavit železniční vozy</a:t>
            </a:r>
          </a:p>
        </p:txBody>
      </p:sp>
      <p:sp>
        <p:nvSpPr>
          <p:cNvPr id="5" name="Prstenec 4"/>
          <p:cNvSpPr/>
          <p:nvPr/>
        </p:nvSpPr>
        <p:spPr>
          <a:xfrm>
            <a:off x="189471" y="1103870"/>
            <a:ext cx="9687698" cy="1169773"/>
          </a:xfrm>
          <a:prstGeom prst="donut">
            <a:avLst>
              <a:gd name="adj" fmla="val 36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Picture 2" descr="Výsledek obrázku pro kalkulač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7692" y="883938"/>
            <a:ext cx="1304976" cy="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6076" y="551935"/>
            <a:ext cx="9811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Metoda váženého součtu (WSA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metoda počítána podle pravidel pro počítání s touto metodou</a:t>
            </a:r>
          </a:p>
          <a:p>
            <a:r>
              <a:rPr lang="cs-CZ" dirty="0" smtClean="0"/>
              <a:t>Pořadí výsledků:</a:t>
            </a:r>
          </a:p>
          <a:p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① </a:t>
            </a:r>
            <a:r>
              <a:rPr lang="cs-CZ" dirty="0" smtClean="0"/>
              <a:t> V3- EAN kódy = </a:t>
            </a:r>
            <a:r>
              <a:rPr lang="cs-CZ" b="1" dirty="0" smtClean="0">
                <a:solidFill>
                  <a:srgbClr val="00B050"/>
                </a:solidFill>
              </a:rPr>
              <a:t>0,709 -první možnost (podnik ji využívá a chce ji nahradit)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 V1 - RFID tagy = </a:t>
            </a:r>
            <a:r>
              <a:rPr lang="cs-CZ" b="1" dirty="0" smtClean="0">
                <a:solidFill>
                  <a:srgbClr val="0070C0"/>
                </a:solidFill>
              </a:rPr>
              <a:t>0,485 -druhá možnost (podnik si ji vybere)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③ </a:t>
            </a:r>
            <a:r>
              <a:rPr lang="cs-CZ" dirty="0" smtClean="0"/>
              <a:t> V2 - QR kódy =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0,356</a:t>
            </a:r>
            <a:endParaRPr lang="cs-CZ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④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 V4 - Data Matrix </a:t>
            </a:r>
            <a:r>
              <a:rPr lang="cs-CZ" b="1" dirty="0" smtClean="0"/>
              <a:t>=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0,127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Prstenec 2"/>
          <p:cNvSpPr/>
          <p:nvPr/>
        </p:nvSpPr>
        <p:spPr>
          <a:xfrm>
            <a:off x="321276" y="1713470"/>
            <a:ext cx="9045146" cy="733168"/>
          </a:xfrm>
          <a:prstGeom prst="donut">
            <a:avLst>
              <a:gd name="adj" fmla="val 102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660053" y="3525794"/>
          <a:ext cx="4661591" cy="252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21858" y="3937686"/>
            <a:ext cx="5782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u="sng" dirty="0" smtClean="0"/>
              <a:t>Odpověď:</a:t>
            </a:r>
          </a:p>
          <a:p>
            <a:endParaRPr lang="cs-CZ" dirty="0" smtClean="0"/>
          </a:p>
          <a:p>
            <a:r>
              <a:rPr lang="cs-CZ" dirty="0" smtClean="0"/>
              <a:t>- Národní podnik by si měl vybrat RFID technologii jako druhou v pořadí – vyhrává stávající technologie a to EAN kodifikace </a:t>
            </a:r>
            <a:endParaRPr lang="cs-CZ" dirty="0"/>
          </a:p>
        </p:txBody>
      </p:sp>
      <p:pic>
        <p:nvPicPr>
          <p:cNvPr id="6" name="Picture 2" descr="Výsledek obrázku pro kalkulač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7692" y="883938"/>
            <a:ext cx="1304976" cy="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1319" y="263610"/>
            <a:ext cx="100501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Nákladová metoda – </a:t>
            </a:r>
          </a:p>
          <a:p>
            <a:pPr>
              <a:buFontTx/>
              <a:buChar char="-"/>
            </a:pPr>
            <a:r>
              <a:rPr lang="cs-CZ" dirty="0" smtClean="0"/>
              <a:t> zde byly navrženy 3 varianty řešení a to:</a:t>
            </a:r>
          </a:p>
          <a:p>
            <a:r>
              <a:rPr lang="cs-CZ" dirty="0" smtClean="0"/>
              <a:t> </a:t>
            </a:r>
            <a:r>
              <a:rPr lang="cs-CZ" i="1" u="sng" dirty="0" smtClean="0"/>
              <a:t>1.varianta –</a:t>
            </a:r>
            <a:r>
              <a:rPr lang="cs-CZ" dirty="0" smtClean="0"/>
              <a:t> Budvar n.p. bude vystupovat pouze jako „umořovatel“, tedy podle vzorce: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i="1" u="sng" dirty="0" smtClean="0"/>
              <a:t>2.varianta –</a:t>
            </a:r>
            <a:r>
              <a:rPr lang="cs-CZ" dirty="0" smtClean="0"/>
              <a:t> Budvar n.p. bude vystupovat pouze jako „</a:t>
            </a:r>
            <a:r>
              <a:rPr lang="cs-CZ" dirty="0" err="1" smtClean="0"/>
              <a:t>fondovatel</a:t>
            </a:r>
            <a:r>
              <a:rPr lang="cs-CZ" dirty="0" smtClean="0"/>
              <a:t>“, tedy </a:t>
            </a:r>
            <a:r>
              <a:rPr lang="cs-CZ" dirty="0" smtClean="0"/>
              <a:t>podle </a:t>
            </a:r>
            <a:r>
              <a:rPr lang="cs-CZ" dirty="0" smtClean="0"/>
              <a:t>vzorce: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i="1" u="sng" dirty="0" smtClean="0"/>
              <a:t>3.varianta –</a:t>
            </a:r>
            <a:r>
              <a:rPr lang="cs-CZ" dirty="0" smtClean="0"/>
              <a:t> Budvar n.p. bude vystupovat jako „umořovatel“ a zároveň i „</a:t>
            </a:r>
            <a:r>
              <a:rPr lang="cs-CZ" dirty="0" err="1" smtClean="0"/>
              <a:t>fondovatel</a:t>
            </a:r>
            <a:r>
              <a:rPr lang="cs-CZ" dirty="0" smtClean="0"/>
              <a:t>“: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071" y="1276864"/>
            <a:ext cx="1672281" cy="44129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834" y="1746423"/>
            <a:ext cx="4044777" cy="46941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547" y="2273644"/>
            <a:ext cx="1787610" cy="233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27" y="3138615"/>
            <a:ext cx="1705232" cy="401231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5" y="3575222"/>
            <a:ext cx="2718486" cy="4154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974" y="4110682"/>
            <a:ext cx="1680519" cy="21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471" y="5461686"/>
            <a:ext cx="2984412" cy="411892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353" y="4967416"/>
            <a:ext cx="5181598" cy="1128583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9416" y="5453448"/>
            <a:ext cx="2181225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1" name="Šipka doprava 20"/>
          <p:cNvSpPr/>
          <p:nvPr/>
        </p:nvSpPr>
        <p:spPr>
          <a:xfrm>
            <a:off x="3393990" y="5461686"/>
            <a:ext cx="510746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8727989" y="5399902"/>
            <a:ext cx="510746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Picture 2" descr="Výsledek obrázku pro kalkulačk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7692" y="883938"/>
            <a:ext cx="1304976" cy="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ovéPole 23"/>
          <p:cNvSpPr txBox="1"/>
          <p:nvPr/>
        </p:nvSpPr>
        <p:spPr>
          <a:xfrm>
            <a:off x="222421" y="5988908"/>
            <a:ext cx="1133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u="sng" dirty="0" smtClean="0"/>
              <a:t>Odpověď: </a:t>
            </a:r>
          </a:p>
          <a:p>
            <a:r>
              <a:rPr lang="cs-CZ" dirty="0" smtClean="0"/>
              <a:t>- </a:t>
            </a:r>
            <a:r>
              <a:rPr lang="cs-CZ" dirty="0" smtClean="0"/>
              <a:t>nejlepší </a:t>
            </a:r>
            <a:r>
              <a:rPr lang="cs-CZ" dirty="0" smtClean="0"/>
              <a:t>by Budvar n.p. měl, kdyby vystupoval jako „umořovatel“ a zároveň jako „</a:t>
            </a:r>
            <a:r>
              <a:rPr lang="cs-CZ" dirty="0" err="1" smtClean="0"/>
              <a:t>fondovatel</a:t>
            </a:r>
            <a:r>
              <a:rPr lang="cs-CZ" dirty="0" smtClean="0"/>
              <a:t>“ </a:t>
            </a:r>
            <a:r>
              <a:rPr lang="cs-CZ" dirty="0" smtClean="0"/>
              <a:t>  </a:t>
            </a:r>
            <a:endParaRPr lang="cs-CZ" dirty="0" smtClean="0"/>
          </a:p>
        </p:txBody>
      </p:sp>
      <p:sp>
        <p:nvSpPr>
          <p:cNvPr id="25" name="Prstenec 24"/>
          <p:cNvSpPr/>
          <p:nvPr/>
        </p:nvSpPr>
        <p:spPr>
          <a:xfrm>
            <a:off x="189471" y="4168346"/>
            <a:ext cx="9778314" cy="799070"/>
          </a:xfrm>
          <a:prstGeom prst="donut">
            <a:avLst>
              <a:gd name="adj" fmla="val 83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0086" y="378940"/>
            <a:ext cx="10181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Doba návratnosti investic – </a:t>
            </a:r>
          </a:p>
          <a:p>
            <a:pPr>
              <a:buFontTx/>
              <a:buChar char="-"/>
            </a:pPr>
            <a:r>
              <a:rPr lang="cs-CZ" dirty="0" smtClean="0"/>
              <a:t> spočítáno a stanoveno, za jakou dobu se Budvaru n.p. tato investice pořídit si RFID technologii</a:t>
            </a:r>
            <a:br>
              <a:rPr lang="cs-CZ" dirty="0" smtClean="0"/>
            </a:br>
            <a:r>
              <a:rPr lang="cs-CZ" dirty="0" smtClean="0"/>
              <a:t>  vrátí </a:t>
            </a:r>
          </a:p>
          <a:p>
            <a:pPr>
              <a:buFontTx/>
              <a:buChar char="-"/>
            </a:pPr>
            <a:r>
              <a:rPr lang="cs-CZ" dirty="0" smtClean="0"/>
              <a:t>Spočítáno podle vzorce: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výsledek: 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                                                                     cca. za 3 roky se tato investice vrátí</a:t>
            </a:r>
          </a:p>
          <a:p>
            <a:endParaRPr lang="cs-CZ" dirty="0" smtClean="0"/>
          </a:p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Výpočet a stanovení čistého zisku po zdanění EAT-  </a:t>
            </a:r>
          </a:p>
          <a:p>
            <a:pPr>
              <a:buFontTx/>
              <a:buChar char="-"/>
            </a:pPr>
            <a:r>
              <a:rPr lang="cs-CZ" dirty="0" smtClean="0"/>
              <a:t>vypočten čistý zisk za rok 2016, při nákupu, realizace a zavádění RFID technologie</a:t>
            </a:r>
          </a:p>
          <a:p>
            <a:pPr>
              <a:buFontTx/>
              <a:buChar char="-"/>
            </a:pPr>
            <a:r>
              <a:rPr lang="cs-CZ" dirty="0" smtClean="0"/>
              <a:t>Podle vzorce:</a:t>
            </a:r>
          </a:p>
          <a:p>
            <a:r>
              <a:rPr lang="cs-CZ" dirty="0" smtClean="0"/>
              <a:t>  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8703" y="1260389"/>
            <a:ext cx="1838325" cy="4953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4216" y="1869989"/>
            <a:ext cx="3190875" cy="4953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503" y="2553729"/>
            <a:ext cx="1781175" cy="276225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4135395" y="2611395"/>
            <a:ext cx="790832" cy="39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5675" y="4234249"/>
            <a:ext cx="3076575" cy="2476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0962" y="4629665"/>
            <a:ext cx="4038600" cy="2381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2724" y="4983892"/>
            <a:ext cx="2324100" cy="2381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321643"/>
            <a:ext cx="1952625" cy="23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8" name="TextovéPole 17"/>
          <p:cNvSpPr txBox="1"/>
          <p:nvPr/>
        </p:nvSpPr>
        <p:spPr>
          <a:xfrm>
            <a:off x="518983" y="5758249"/>
            <a:ext cx="1088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Odpověď: </a:t>
            </a:r>
          </a:p>
          <a:p>
            <a:r>
              <a:rPr lang="cs-CZ" dirty="0" smtClean="0"/>
              <a:t>- čistý zisk národního podniku Budvar pro kalendářní rok 2016 byl EAT= 1 417 500 000 </a:t>
            </a:r>
            <a:r>
              <a:rPr lang="cs-CZ" dirty="0" smtClean="0">
                <a:latin typeface="Cambria"/>
              </a:rPr>
              <a:t>≐ </a:t>
            </a:r>
            <a:r>
              <a:rPr lang="cs-CZ" b="1" dirty="0" smtClean="0">
                <a:solidFill>
                  <a:srgbClr val="00B050"/>
                </a:solidFill>
                <a:latin typeface="Cambria"/>
              </a:rPr>
              <a:t>1,417 mld. Kč 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Výsledek obrázku pro kalkulač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7692" y="883938"/>
            <a:ext cx="1304976" cy="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8727"/>
          </a:xfrm>
        </p:spPr>
        <p:txBody>
          <a:bodyPr/>
          <a:lstStyle/>
          <a:p>
            <a:r>
              <a:rPr lang="cs-CZ" dirty="0" smtClean="0"/>
              <a:t>Cíl práce </a:t>
            </a:r>
          </a:p>
          <a:p>
            <a:r>
              <a:rPr lang="cs-CZ" dirty="0" smtClean="0"/>
              <a:t>Vizitka a představení společností</a:t>
            </a:r>
          </a:p>
          <a:p>
            <a:r>
              <a:rPr lang="cs-CZ" dirty="0" smtClean="0"/>
              <a:t>Představení technologie RFID </a:t>
            </a:r>
          </a:p>
          <a:p>
            <a:r>
              <a:rPr lang="cs-CZ" dirty="0" smtClean="0"/>
              <a:t>Výzkumný problém</a:t>
            </a:r>
          </a:p>
          <a:p>
            <a:r>
              <a:rPr lang="cs-CZ" dirty="0" smtClean="0"/>
              <a:t>Aplikace a využití technologie v praxi na konkrétní podnik </a:t>
            </a:r>
          </a:p>
          <a:p>
            <a:r>
              <a:rPr lang="cs-CZ" dirty="0" smtClean="0"/>
              <a:t>Technicko-ekonomické zhodnocení práce (exaktní metody)</a:t>
            </a:r>
          </a:p>
          <a:p>
            <a:r>
              <a:rPr lang="cs-CZ" dirty="0" smtClean="0"/>
              <a:t>Zhodnocení výzkumného problému </a:t>
            </a:r>
          </a:p>
          <a:p>
            <a:r>
              <a:rPr lang="cs-CZ" dirty="0" smtClean="0"/>
              <a:t>Shrnutí a závěrečné zhodnocení práce </a:t>
            </a:r>
          </a:p>
          <a:p>
            <a:r>
              <a:rPr lang="cs-CZ" dirty="0" smtClean="0"/>
              <a:t>Otázky stanovené oponentem diplomové práce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4765" y="722870"/>
            <a:ext cx="1055387" cy="105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Zhodnocení výzkumného problému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611" y="2141838"/>
            <a:ext cx="10453816" cy="4613189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Je technologie RFID využitelná, pro podnik Budvar n.p., stanovenými</a:t>
            </a:r>
            <a:br>
              <a:rPr lang="cs-CZ" b="1" i="1" dirty="0" smtClean="0"/>
            </a:br>
            <a:r>
              <a:rPr lang="cs-CZ" b="1" i="1" dirty="0" smtClean="0"/>
              <a:t> metodami a problematikou řešení  v diplomové práci?</a:t>
            </a:r>
          </a:p>
          <a:p>
            <a:endParaRPr lang="cs-CZ" b="1" i="1" dirty="0" smtClean="0"/>
          </a:p>
          <a:p>
            <a:r>
              <a:rPr lang="cs-CZ" i="1" u="sng" dirty="0" smtClean="0"/>
              <a:t>Odpověď –</a:t>
            </a:r>
          </a:p>
          <a:p>
            <a:pPr>
              <a:buFontTx/>
              <a:buChar char="-"/>
            </a:pPr>
            <a:r>
              <a:rPr lang="cs-CZ" dirty="0" smtClean="0"/>
              <a:t>určitě ano </a:t>
            </a:r>
          </a:p>
          <a:p>
            <a:pPr>
              <a:buFontTx/>
              <a:buChar char="-"/>
            </a:pPr>
            <a:r>
              <a:rPr lang="cs-CZ" dirty="0" smtClean="0"/>
              <a:t>Budvar n.p. nemusí využívat tuto technologii jen ve výrobě</a:t>
            </a:r>
            <a:endParaRPr lang="cs-CZ" i="1" u="sng" dirty="0" smtClean="0"/>
          </a:p>
          <a:p>
            <a:pPr>
              <a:buFontTx/>
              <a:buChar char="-"/>
            </a:pPr>
            <a:r>
              <a:rPr lang="cs-CZ" dirty="0" smtClean="0"/>
              <a:t>pokud se rozhodne, že aplikuje a využije tuto technologii musí pořídit RFID brány, či RFID antény </a:t>
            </a:r>
          </a:p>
          <a:p>
            <a:pPr>
              <a:buFontTx/>
              <a:buChar char="-"/>
            </a:pPr>
            <a:r>
              <a:rPr lang="cs-CZ" dirty="0" smtClean="0"/>
              <a:t>RFID kooperuje se systémem EDI – další výhoda </a:t>
            </a:r>
          </a:p>
          <a:p>
            <a:pPr>
              <a:buFontTx/>
              <a:buChar char="-"/>
            </a:pPr>
            <a:r>
              <a:rPr lang="cs-CZ" dirty="0" smtClean="0"/>
              <a:t>podle výpočtu exaktních </a:t>
            </a:r>
            <a:r>
              <a:rPr lang="cs-CZ" dirty="0" smtClean="0"/>
              <a:t>metod, </a:t>
            </a:r>
            <a:r>
              <a:rPr lang="cs-CZ" dirty="0" smtClean="0"/>
              <a:t>může Budvar n.p. tuto technologii RFID využívat </a:t>
            </a:r>
            <a:endParaRPr lang="cs-CZ" dirty="0" smtClean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 l="14564" r="18825" b="-113"/>
          <a:stretch>
            <a:fillRect/>
          </a:stretch>
        </p:blipFill>
        <p:spPr bwMode="auto">
          <a:xfrm>
            <a:off x="10882184" y="813616"/>
            <a:ext cx="757881" cy="89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897" y="2570204"/>
            <a:ext cx="11310552" cy="3970639"/>
          </a:xfrm>
        </p:spPr>
        <p:txBody>
          <a:bodyPr/>
          <a:lstStyle/>
          <a:p>
            <a:r>
              <a:rPr lang="cs-CZ" dirty="0" smtClean="0"/>
              <a:t>na základě získaných informací od společnosti GS1 CZECH REPUBLIC</a:t>
            </a:r>
            <a:r>
              <a:rPr lang="de-DE" baseline="30000" dirty="0" smtClean="0"/>
              <a:t>®</a:t>
            </a:r>
            <a:r>
              <a:rPr lang="cs-CZ" dirty="0" smtClean="0"/>
              <a:t> jsem pochopil, jak daná RFID technologie </a:t>
            </a:r>
            <a:r>
              <a:rPr lang="cs-CZ" dirty="0" smtClean="0"/>
              <a:t>funguje, </a:t>
            </a:r>
            <a:r>
              <a:rPr lang="cs-CZ" dirty="0" smtClean="0"/>
              <a:t>a jak možná ji nejefektivněji </a:t>
            </a:r>
            <a:br>
              <a:rPr lang="cs-CZ" dirty="0" smtClean="0"/>
            </a:br>
            <a:r>
              <a:rPr lang="cs-CZ" dirty="0" smtClean="0"/>
              <a:t>v praxi využít</a:t>
            </a:r>
          </a:p>
          <a:p>
            <a:r>
              <a:rPr lang="cs-CZ" dirty="0" smtClean="0"/>
              <a:t>bylo </a:t>
            </a:r>
            <a:r>
              <a:rPr lang="cs-CZ" dirty="0" smtClean="0"/>
              <a:t>sestaveno využití a samotná aplikace stanoveného modelu RFID technologie u Českobudějovického Budvaru n.p.</a:t>
            </a:r>
          </a:p>
          <a:p>
            <a:r>
              <a:rPr lang="cs-CZ" dirty="0" smtClean="0"/>
              <a:t>všechny podmínky diplomové práce byly splněny a ověřeny i s cílem práce</a:t>
            </a:r>
          </a:p>
          <a:p>
            <a:r>
              <a:rPr lang="cs-CZ" dirty="0" smtClean="0"/>
              <a:t>závěrem bylo v práci nutno použít několik exaktních metod, </a:t>
            </a:r>
            <a:br>
              <a:rPr lang="cs-CZ" dirty="0" smtClean="0"/>
            </a:br>
            <a:r>
              <a:rPr lang="cs-CZ" dirty="0" smtClean="0"/>
              <a:t>pro technicko-ekonomické zhodnocení celé práce a samotná aplikace RFID </a:t>
            </a:r>
            <a:br>
              <a:rPr lang="cs-CZ" dirty="0" smtClean="0"/>
            </a:br>
            <a:r>
              <a:rPr lang="cs-CZ" dirty="0" smtClean="0"/>
              <a:t>v podniku    </a:t>
            </a:r>
            <a:endParaRPr lang="cs-CZ" dirty="0"/>
          </a:p>
        </p:txBody>
      </p:sp>
      <p:pic>
        <p:nvPicPr>
          <p:cNvPr id="3074" name="Picture 2" descr="Výsledek obrázku pro shrnut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1196" y="901743"/>
            <a:ext cx="1107965" cy="73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4" name="Picture 2" descr="Výsledek obrázku pro rf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262" y="4497217"/>
            <a:ext cx="1785950" cy="178595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  <p:pic>
        <p:nvPicPr>
          <p:cNvPr id="5" name="Picture 6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240" y="4802147"/>
            <a:ext cx="1214446" cy="1266128"/>
          </a:xfrm>
          <a:prstGeom prst="rect">
            <a:avLst/>
          </a:prstGeom>
          <a:noFill/>
        </p:spPr>
      </p:pic>
      <p:pic>
        <p:nvPicPr>
          <p:cNvPr id="6" name="Picture 8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6227" y="4818622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4" descr="Související obráz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4686" y="4469801"/>
            <a:ext cx="1811022" cy="181102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od oponenta diplomové práce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932669"/>
            <a:ext cx="9864111" cy="30035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 vzorce jste použil na str. 58, při výpočtu nákladové metody?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zavedení RFID technologie ovlivní přepravní činnosti, při podání zásilky k přepravě u dodavatelů?  </a:t>
            </a:r>
            <a:endParaRPr lang="cs-CZ" dirty="0"/>
          </a:p>
        </p:txBody>
      </p:sp>
      <p:pic>
        <p:nvPicPr>
          <p:cNvPr id="1026" name="Picture 2" descr="Výsledek obrázku pro otazní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0050" y="786842"/>
            <a:ext cx="984293" cy="98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63692"/>
            <a:ext cx="9613861" cy="4597167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Cíl – </a:t>
            </a:r>
          </a:p>
          <a:p>
            <a:pPr algn="just">
              <a:buNone/>
            </a:pPr>
            <a:r>
              <a:rPr lang="cs-CZ" dirty="0" smtClean="0"/>
              <a:t>  Cílem práce bude návrh praktické aplikace technologie RFID </a:t>
            </a:r>
            <a:br>
              <a:rPr lang="cs-CZ" dirty="0" smtClean="0"/>
            </a:br>
            <a:r>
              <a:rPr lang="cs-CZ" dirty="0" smtClean="0"/>
              <a:t>pro vybranou oblast konkrétní společnosti. Součástí návrhu bude jeho technicko-ekonomické zhodnocení.</a:t>
            </a:r>
            <a:endParaRPr lang="cs-CZ" u="sng" dirty="0" smtClean="0"/>
          </a:p>
          <a:p>
            <a:r>
              <a:rPr lang="cs-CZ" u="sng" dirty="0" smtClean="0"/>
              <a:t>Vybraná oblast –</a:t>
            </a:r>
          </a:p>
          <a:p>
            <a:pPr>
              <a:buNone/>
            </a:pPr>
            <a:r>
              <a:rPr lang="cs-CZ" dirty="0" smtClean="0"/>
              <a:t>  - distribuce vstupního materiálu od dodavatele vybavené RFID</a:t>
            </a:r>
            <a:br>
              <a:rPr lang="cs-CZ" dirty="0" smtClean="0"/>
            </a:br>
            <a:r>
              <a:rPr lang="cs-CZ" dirty="0" smtClean="0"/>
              <a:t>  technologií (materiál + železniční vozy) </a:t>
            </a:r>
          </a:p>
          <a:p>
            <a:pPr>
              <a:buNone/>
            </a:pPr>
            <a:r>
              <a:rPr lang="cs-CZ" dirty="0" smtClean="0"/>
              <a:t>  - zaznamenání přítokového materiálu do podniku technologií RFID  </a:t>
            </a:r>
          </a:p>
          <a:p>
            <a:pPr>
              <a:buNone/>
            </a:pPr>
            <a:r>
              <a:rPr lang="cs-CZ" dirty="0" smtClean="0"/>
              <a:t>  - následné zaznamenání materiálu do databáze podniku a</a:t>
            </a:r>
            <a:br>
              <a:rPr lang="cs-CZ" dirty="0" smtClean="0"/>
            </a:br>
            <a:r>
              <a:rPr lang="cs-CZ" dirty="0" smtClean="0"/>
              <a:t>  expedice ze skladu do výroby </a:t>
            </a:r>
          </a:p>
          <a:p>
            <a:r>
              <a:rPr lang="cs-CZ" dirty="0" smtClean="0"/>
              <a:t> </a:t>
            </a:r>
            <a:r>
              <a:rPr lang="cs-CZ" u="sng" dirty="0" smtClean="0"/>
              <a:t>Konkrétní společnost –</a:t>
            </a:r>
          </a:p>
          <a:p>
            <a:pPr>
              <a:buNone/>
            </a:pPr>
            <a:r>
              <a:rPr lang="cs-CZ" dirty="0" smtClean="0"/>
              <a:t>   Národní podnik Budvar v Českých Budějovicích  </a:t>
            </a:r>
            <a:endParaRPr lang="cs-CZ" u="sng" dirty="0"/>
          </a:p>
        </p:txBody>
      </p:sp>
      <p:pic>
        <p:nvPicPr>
          <p:cNvPr id="22530" name="Picture 2" descr="Výsledek obrázku pro cí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8820" y="835541"/>
            <a:ext cx="1434326" cy="83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Výsledek obrázku pro budvar logo"/>
          <p:cNvPicPr>
            <a:picLocks noChangeAspect="1" noChangeArrowheads="1"/>
          </p:cNvPicPr>
          <p:nvPr/>
        </p:nvPicPr>
        <p:blipFill>
          <a:blip r:embed="rId3"/>
          <a:srcRect t="29161" r="1620" b="31959"/>
          <a:stretch>
            <a:fillRect/>
          </a:stretch>
        </p:blipFill>
        <p:spPr bwMode="auto">
          <a:xfrm>
            <a:off x="7730834" y="6123963"/>
            <a:ext cx="1018884" cy="40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Vizitka společnosti Budvar n.p.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19" y="2051222"/>
            <a:ext cx="10671422" cy="4806778"/>
          </a:xfrm>
        </p:spPr>
        <p:txBody>
          <a:bodyPr>
            <a:normAutofit/>
          </a:bodyPr>
          <a:lstStyle/>
          <a:p>
            <a:r>
              <a:rPr lang="cs-CZ" dirty="0" smtClean="0"/>
              <a:t>založen 1895 pod názvem „Český akciový pivovar“ (Zátka a Hromada) </a:t>
            </a:r>
          </a:p>
          <a:p>
            <a:r>
              <a:rPr lang="cs-CZ" dirty="0" smtClean="0"/>
              <a:t>rok 1896 celkem navařeno 51 100 hektolitrů piva </a:t>
            </a:r>
          </a:p>
          <a:p>
            <a:r>
              <a:rPr lang="cs-CZ" dirty="0" smtClean="0"/>
              <a:t>rok 1897 získaná zlatá medaile ve Stuttgartu</a:t>
            </a:r>
          </a:p>
          <a:p>
            <a:r>
              <a:rPr lang="cs-CZ" dirty="0" smtClean="0"/>
              <a:t>konec 19.století a přelom 20.století první expedice do zahraničí </a:t>
            </a:r>
            <a:br>
              <a:rPr lang="cs-CZ" dirty="0" smtClean="0"/>
            </a:br>
            <a:r>
              <a:rPr lang="cs-CZ" dirty="0" smtClean="0"/>
              <a:t>(Vídeň, Terst, Benátky, Alexandrie, Japonsko) </a:t>
            </a:r>
          </a:p>
          <a:p>
            <a:r>
              <a:rPr lang="cs-CZ" dirty="0" smtClean="0"/>
              <a:t>po roce 1913 expedováno do většiny světa </a:t>
            </a:r>
          </a:p>
          <a:p>
            <a:r>
              <a:rPr lang="cs-CZ" dirty="0" smtClean="0"/>
              <a:t>meziválečné období – velká modernizace a rekonstrukce pivovaru</a:t>
            </a:r>
          </a:p>
          <a:p>
            <a:r>
              <a:rPr lang="cs-CZ" dirty="0" smtClean="0"/>
              <a:t>popularita pivovaru roste a proto došlo k pořízení patentů a vytvoření ochranné známky př. „Český budějovický granát“, „</a:t>
            </a:r>
            <a:r>
              <a:rPr lang="cs-CZ" dirty="0" err="1" smtClean="0"/>
              <a:t>Budweiser</a:t>
            </a:r>
            <a:r>
              <a:rPr lang="cs-CZ" dirty="0" smtClean="0"/>
              <a:t> </a:t>
            </a:r>
            <a:r>
              <a:rPr lang="cs-CZ" dirty="0" err="1" smtClean="0"/>
              <a:t>bier</a:t>
            </a:r>
            <a:r>
              <a:rPr lang="cs-CZ" dirty="0" smtClean="0"/>
              <a:t>“, aj.</a:t>
            </a:r>
          </a:p>
          <a:p>
            <a:r>
              <a:rPr lang="cs-CZ" dirty="0" smtClean="0"/>
              <a:t>1930 ochranná známka Budvar, která platí pro </a:t>
            </a:r>
            <a:r>
              <a:rPr lang="cs-CZ" dirty="0" smtClean="0"/>
              <a:t>12°světlý </a:t>
            </a:r>
            <a:r>
              <a:rPr lang="cs-CZ" dirty="0" smtClean="0"/>
              <a:t>ležák</a:t>
            </a:r>
          </a:p>
          <a:p>
            <a:endParaRPr lang="cs-CZ" dirty="0"/>
          </a:p>
        </p:txBody>
      </p:sp>
      <p:pic>
        <p:nvPicPr>
          <p:cNvPr id="4" name="Picture 4" descr="Výsledek obrázku pro budvar logo"/>
          <p:cNvPicPr>
            <a:picLocks noChangeAspect="1" noChangeArrowheads="1"/>
          </p:cNvPicPr>
          <p:nvPr/>
        </p:nvPicPr>
        <p:blipFill>
          <a:blip r:embed="rId2"/>
          <a:srcRect t="29161" r="1620" b="31959"/>
          <a:stretch>
            <a:fillRect/>
          </a:stretch>
        </p:blipFill>
        <p:spPr bwMode="auto">
          <a:xfrm>
            <a:off x="10795309" y="1057692"/>
            <a:ext cx="1018884" cy="40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945" y="741405"/>
            <a:ext cx="9374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1967 došlo k založení Budějovického Budvaru n.p. a tento název</a:t>
            </a:r>
            <a:br>
              <a:rPr lang="cs-CZ" sz="2400" dirty="0" smtClean="0"/>
            </a:br>
            <a:r>
              <a:rPr lang="cs-CZ" sz="2400" dirty="0" smtClean="0"/>
              <a:t>   platí dodnes </a:t>
            </a:r>
            <a:br>
              <a:rPr lang="cs-CZ" sz="2400" dirty="0" smtClean="0"/>
            </a:br>
            <a:r>
              <a:rPr lang="cs-CZ" sz="2400" dirty="0" smtClean="0"/>
              <a:t>     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1973 první plechovkové pivo </a:t>
            </a:r>
            <a:br>
              <a:rPr lang="cs-CZ" sz="2400" dirty="0" smtClean="0"/>
            </a:b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1991 došlo k osamostatnění </a:t>
            </a:r>
            <a:br>
              <a:rPr lang="cs-CZ" sz="2400" dirty="0" smtClean="0"/>
            </a:b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1992 celosvětově uznávaná značka pivovaru </a:t>
            </a:r>
          </a:p>
          <a:p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1992 až současnost velký světový lídr na pivovarnickém trhu  </a:t>
            </a:r>
            <a:endParaRPr lang="cs-CZ" sz="2400" dirty="0"/>
          </a:p>
        </p:txBody>
      </p:sp>
      <p:pic>
        <p:nvPicPr>
          <p:cNvPr id="3" name="Picture 4" descr="Výsledek obrázku pro budvar logo"/>
          <p:cNvPicPr>
            <a:picLocks noChangeAspect="1" noChangeArrowheads="1"/>
          </p:cNvPicPr>
          <p:nvPr/>
        </p:nvPicPr>
        <p:blipFill>
          <a:blip r:embed="rId2"/>
          <a:srcRect t="29161" r="1620" b="31959"/>
          <a:stretch>
            <a:fillRect/>
          </a:stretch>
        </p:blipFill>
        <p:spPr bwMode="auto">
          <a:xfrm>
            <a:off x="10795309" y="1057692"/>
            <a:ext cx="1018884" cy="40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Vizitka společnosti ČD Cargo a.s.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108886"/>
            <a:ext cx="11099787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dceřiná společnost ČD a.s. od 1.12.2007 (10 let na trhu dopravy) </a:t>
            </a:r>
          </a:p>
          <a:p>
            <a:r>
              <a:rPr lang="cs-CZ" dirty="0" smtClean="0"/>
              <a:t>patří k 5 největším a nejuznávanějším dopravcům v Evropské unii</a:t>
            </a:r>
          </a:p>
          <a:p>
            <a:r>
              <a:rPr lang="cs-CZ" dirty="0" smtClean="0"/>
              <a:t>poskytuje své služby přibližně na 1000 místech ČR a mimo jiné poskytuje své služby i v celé EU</a:t>
            </a:r>
          </a:p>
          <a:p>
            <a:r>
              <a:rPr lang="cs-CZ" dirty="0" smtClean="0"/>
              <a:t> má více jak 900 lokomotiv (diesel i elektrika) </a:t>
            </a:r>
          </a:p>
          <a:p>
            <a:r>
              <a:rPr lang="cs-CZ" dirty="0" smtClean="0"/>
              <a:t>strategickým cílem je zachovat si vedoucí postavení na železničním trhu dopravy v ČR a středoevropském regionu </a:t>
            </a:r>
          </a:p>
          <a:p>
            <a:r>
              <a:rPr lang="cs-CZ" dirty="0" smtClean="0"/>
              <a:t>zaměstnává </a:t>
            </a:r>
            <a:r>
              <a:rPr lang="cs-CZ" dirty="0" smtClean="0"/>
              <a:t>cca </a:t>
            </a:r>
            <a:r>
              <a:rPr lang="cs-CZ" dirty="0" smtClean="0"/>
              <a:t>7000 osob </a:t>
            </a:r>
          </a:p>
          <a:p>
            <a:r>
              <a:rPr lang="cs-CZ" dirty="0" smtClean="0"/>
              <a:t>převážené a dopravované komodity jsou - </a:t>
            </a:r>
            <a:br>
              <a:rPr lang="cs-CZ" dirty="0" smtClean="0"/>
            </a:br>
            <a:r>
              <a:rPr lang="cs-CZ" dirty="0" smtClean="0"/>
              <a:t>(zemědělství, potravinářství, hutnictví, suroviny, automobily, paliva </a:t>
            </a:r>
            <a:br>
              <a:rPr lang="cs-CZ" dirty="0" smtClean="0"/>
            </a:br>
            <a:r>
              <a:rPr lang="cs-CZ" dirty="0" smtClean="0"/>
              <a:t>a PHM, aj.)    </a:t>
            </a:r>
            <a:endParaRPr lang="cs-CZ" dirty="0"/>
          </a:p>
        </p:txBody>
      </p:sp>
      <p:pic>
        <p:nvPicPr>
          <p:cNvPr id="1026" name="Picture 2" descr="Výsledek obrázku pro čd carg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055" y="1116226"/>
            <a:ext cx="1384902" cy="38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Představení technologie RFID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276" y="2001794"/>
            <a:ext cx="10873945" cy="4744995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smtClean="0">
                <a:solidFill>
                  <a:srgbClr val="9C0AF6"/>
                </a:solidFill>
              </a:rPr>
              <a:t>Základní pojmy: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RFID tag - </a:t>
            </a:r>
            <a:r>
              <a:rPr lang="cs-CZ" b="1" dirty="0" smtClean="0"/>
              <a:t>mikročip připojený k anténě, který</a:t>
            </a:r>
          </a:p>
          <a:p>
            <a:pPr>
              <a:buNone/>
            </a:pPr>
            <a:r>
              <a:rPr lang="cs-CZ" dirty="0" smtClean="0"/>
              <a:t>    prostřednictvím RF signálu komunikuje se čtečkou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Anténa tagu - </a:t>
            </a:r>
            <a:r>
              <a:rPr lang="cs-CZ" b="1" dirty="0" smtClean="0"/>
              <a:t>definuje radiofrekvenční</a:t>
            </a:r>
          </a:p>
          <a:p>
            <a:pPr>
              <a:buNone/>
            </a:pPr>
            <a:r>
              <a:rPr lang="cs-CZ" dirty="0" smtClean="0"/>
              <a:t>   charakteristiky RFID tagu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Mikročip -</a:t>
            </a:r>
            <a:r>
              <a:rPr lang="cs-CZ" b="1" dirty="0" smtClean="0"/>
              <a:t> určuje datové a funkční vlastnosti</a:t>
            </a:r>
          </a:p>
          <a:p>
            <a:pPr>
              <a:buNone/>
            </a:pPr>
            <a:r>
              <a:rPr lang="cs-CZ" dirty="0" smtClean="0"/>
              <a:t>    RFID tagu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Úprava -</a:t>
            </a:r>
            <a:r>
              <a:rPr lang="cs-CZ" b="1" dirty="0" smtClean="0"/>
              <a:t> např. zapouzdření předurčuje především</a:t>
            </a:r>
          </a:p>
          <a:p>
            <a:pPr>
              <a:buNone/>
            </a:pPr>
            <a:r>
              <a:rPr lang="cs-CZ" dirty="0" smtClean="0"/>
              <a:t>    mechanické vlastnosti tagu a způsob jeho použití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Čtecí zařízení - </a:t>
            </a:r>
            <a:r>
              <a:rPr lang="cs-CZ" b="1" dirty="0" smtClean="0"/>
              <a:t>umožňuje prostřednictvím</a:t>
            </a:r>
          </a:p>
          <a:p>
            <a:pPr>
              <a:buNone/>
            </a:pPr>
            <a:r>
              <a:rPr lang="cs-CZ" dirty="0" smtClean="0"/>
              <a:t>    rádiových vln vysílaných zabudovanou anténou</a:t>
            </a:r>
          </a:p>
          <a:p>
            <a:pPr>
              <a:buNone/>
            </a:pPr>
            <a:r>
              <a:rPr lang="cs-CZ" dirty="0" smtClean="0"/>
              <a:t>    obousměrnou komunikaci s RFID </a:t>
            </a:r>
            <a:r>
              <a:rPr lang="cs-CZ" dirty="0" err="1" smtClean="0"/>
              <a:t>tagem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5602" name="Picture 2" descr="Výsledek obrázku pro rf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716" y="802888"/>
            <a:ext cx="923582" cy="91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0746" y="626076"/>
            <a:ext cx="86332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u="sng" dirty="0" smtClean="0"/>
              <a:t> RFID tag –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  integrovaná anténa  </a:t>
            </a:r>
          </a:p>
          <a:p>
            <a:pPr>
              <a:buNone/>
            </a:pPr>
            <a:r>
              <a:rPr lang="cs-CZ" dirty="0" smtClean="0"/>
              <a:t>             obal                                            (přenos informací do čtečky)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</a:t>
            </a:r>
          </a:p>
          <a:p>
            <a:pPr>
              <a:buNone/>
            </a:pPr>
            <a:r>
              <a:rPr lang="cs-CZ" dirty="0" smtClean="0"/>
              <a:t>    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mikročip 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u="sng" dirty="0" smtClean="0"/>
              <a:t> Čtecí zařízení (přijímač) –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u="sng" dirty="0" smtClean="0"/>
          </a:p>
          <a:p>
            <a:pPr>
              <a:buFont typeface="Arial" pitchFamily="34" charset="0"/>
              <a:buChar char="•"/>
            </a:pPr>
            <a:endParaRPr lang="cs-CZ" u="sng" dirty="0" smtClean="0"/>
          </a:p>
          <a:p>
            <a:pPr>
              <a:buFont typeface="Arial" pitchFamily="34" charset="0"/>
              <a:buChar char="•"/>
            </a:pPr>
            <a:endParaRPr lang="cs-CZ" u="sng" dirty="0" smtClean="0"/>
          </a:p>
          <a:p>
            <a:pPr>
              <a:buFont typeface="Arial" pitchFamily="34" charset="0"/>
              <a:buChar char="•"/>
            </a:pP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u="sng" dirty="0" smtClean="0"/>
              <a:t> ETC a EAN code (GTIN) -</a:t>
            </a:r>
          </a:p>
        </p:txBody>
      </p:sp>
      <p:pic>
        <p:nvPicPr>
          <p:cNvPr id="3" name="Picture 2" descr="Výsledek obrázku pro rfid tag"/>
          <p:cNvPicPr>
            <a:picLocks noChangeAspect="1" noChangeArrowheads="1"/>
          </p:cNvPicPr>
          <p:nvPr/>
        </p:nvPicPr>
        <p:blipFill>
          <a:blip r:embed="rId2"/>
          <a:srcRect l="7407" b="6825"/>
          <a:stretch>
            <a:fillRect/>
          </a:stretch>
        </p:blipFill>
        <p:spPr bwMode="auto">
          <a:xfrm>
            <a:off x="2409942" y="637253"/>
            <a:ext cx="1785950" cy="1785950"/>
          </a:xfrm>
          <a:prstGeom prst="rect">
            <a:avLst/>
          </a:prstGeom>
          <a:noFill/>
        </p:spPr>
      </p:pic>
      <p:cxnSp>
        <p:nvCxnSpPr>
          <p:cNvPr id="4" name="Přímá spojovací šipka 3"/>
          <p:cNvCxnSpPr/>
          <p:nvPr/>
        </p:nvCxnSpPr>
        <p:spPr>
          <a:xfrm rot="10800000" flipV="1">
            <a:off x="1977082" y="1216008"/>
            <a:ext cx="1523349" cy="6375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>
            <a:off x="3932151" y="1659135"/>
            <a:ext cx="92869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3289209" y="1733536"/>
            <a:ext cx="1694683" cy="919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783" y="3200523"/>
            <a:ext cx="2542920" cy="127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9967" y="5022256"/>
            <a:ext cx="2976823" cy="146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Výsledek obrázku pro rf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7716" y="802888"/>
            <a:ext cx="923582" cy="91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228" y="5814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 smtClean="0"/>
              <a:t>Dělení tagů –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pasivní – </a:t>
            </a:r>
            <a:r>
              <a:rPr lang="cs-CZ" dirty="0" smtClean="0"/>
              <a:t>nemá vlastní zdroj energie, střední vzdálenosti </a:t>
            </a:r>
          </a:p>
          <a:p>
            <a:pPr>
              <a:buNone/>
            </a:pPr>
            <a:r>
              <a:rPr lang="cs-CZ" dirty="0" smtClean="0"/>
              <a:t>                 5 m, levnější a přijatou energii využívá k</a:t>
            </a:r>
            <a:br>
              <a:rPr lang="cs-CZ" dirty="0" smtClean="0"/>
            </a:br>
            <a:r>
              <a:rPr lang="cs-CZ" dirty="0" smtClean="0"/>
              <a:t>                 vysílání zpětných informací </a:t>
            </a:r>
          </a:p>
        </p:txBody>
      </p:sp>
      <p:pic>
        <p:nvPicPr>
          <p:cNvPr id="3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58" y="1865602"/>
            <a:ext cx="3071834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Výsledek obrázku pro isic rf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766" y="1445212"/>
            <a:ext cx="2286016" cy="2247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délník 4"/>
          <p:cNvSpPr/>
          <p:nvPr/>
        </p:nvSpPr>
        <p:spPr>
          <a:xfrm>
            <a:off x="428367" y="4029498"/>
            <a:ext cx="7125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aktivní – </a:t>
            </a:r>
            <a:r>
              <a:rPr lang="cs-CZ" dirty="0" smtClean="0"/>
              <a:t>vlastní zdroj energie, různé typy</a:t>
            </a:r>
          </a:p>
          <a:p>
            <a:pPr>
              <a:buNone/>
            </a:pPr>
            <a:r>
              <a:rPr lang="cs-CZ" dirty="0" smtClean="0"/>
              <a:t> senzorů (tepelné), velké vzdálenosti (10 – 100 m)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polo-aktivní - </a:t>
            </a:r>
            <a:r>
              <a:rPr lang="cs-CZ" dirty="0" smtClean="0"/>
              <a:t>představuje skupinu tagů s vlastním zdrojem energie, k</a:t>
            </a:r>
            <a:r>
              <a:rPr lang="pl-PL" dirty="0" smtClean="0"/>
              <a:t>omunikuje jako pasivní tag,</a:t>
            </a:r>
            <a:r>
              <a:rPr lang="cs-CZ" dirty="0" smtClean="0"/>
              <a:t> baterii používá pro napájení mikročipu a případných senzorů integrovaných do tagu, poskytuje čtení na delší čtecí vzdálenosti než pasivní tag</a:t>
            </a:r>
            <a:endParaRPr lang="cs-CZ" dirty="0"/>
          </a:p>
        </p:txBody>
      </p:sp>
      <p:pic>
        <p:nvPicPr>
          <p:cNvPr id="6" name="Picture 2" descr="Výsledek obrázku pro rf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7716" y="802888"/>
            <a:ext cx="923582" cy="91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380</TotalTime>
  <Words>1011</Words>
  <Application>Microsoft Office PowerPoint</Application>
  <PresentationFormat>Vlastní</PresentationFormat>
  <Paragraphs>253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Berlín</vt:lpstr>
      <vt:lpstr>Využití technologie RFID ve vybrané společnosti</vt:lpstr>
      <vt:lpstr>Obsah prezentace</vt:lpstr>
      <vt:lpstr>Cíl práce </vt:lpstr>
      <vt:lpstr>Vizitka společnosti Budvar n.p. </vt:lpstr>
      <vt:lpstr>Snímek 5</vt:lpstr>
      <vt:lpstr>Vizitka společnosti ČD Cargo a.s. </vt:lpstr>
      <vt:lpstr>Představení technologie RFID</vt:lpstr>
      <vt:lpstr>Snímek 8</vt:lpstr>
      <vt:lpstr>Snímek 9</vt:lpstr>
      <vt:lpstr>Snímek 10</vt:lpstr>
      <vt:lpstr>Výzkumný problém </vt:lpstr>
      <vt:lpstr>Aplikace a využití technologie RFID    v Budvaru n.p. </vt:lpstr>
      <vt:lpstr>Snímek 13</vt:lpstr>
      <vt:lpstr>Snímek 14</vt:lpstr>
      <vt:lpstr>Technicko-ekonomické zhodnocení práce</vt:lpstr>
      <vt:lpstr>Snímek 16</vt:lpstr>
      <vt:lpstr>Snímek 17</vt:lpstr>
      <vt:lpstr>Snímek 18</vt:lpstr>
      <vt:lpstr>Snímek 19</vt:lpstr>
      <vt:lpstr>Zhodnocení výzkumného problému </vt:lpstr>
      <vt:lpstr>  Shrnutí</vt:lpstr>
      <vt:lpstr>Děkuji za pozornost.</vt:lpstr>
      <vt:lpstr>Otázky od oponenta diplomové práce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Marek_PC</cp:lastModifiedBy>
  <cp:revision>47</cp:revision>
  <dcterms:created xsi:type="dcterms:W3CDTF">2013-07-31T14:15:51Z</dcterms:created>
  <dcterms:modified xsi:type="dcterms:W3CDTF">2017-06-06T19:04:14Z</dcterms:modified>
</cp:coreProperties>
</file>