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2">
  <p:sldMasterIdLst>
    <p:sldMasterId id="2147483924" r:id="rId1"/>
  </p:sldMasterIdLst>
  <p:notesMasterIdLst>
    <p:notesMasterId r:id="rId14"/>
  </p:notesMasterIdLst>
  <p:handoutMasterIdLst>
    <p:handoutMasterId r:id="rId15"/>
  </p:handoutMasterIdLst>
  <p:sldIdLst>
    <p:sldId id="280" r:id="rId2"/>
    <p:sldId id="260" r:id="rId3"/>
    <p:sldId id="268" r:id="rId4"/>
    <p:sldId id="261" r:id="rId5"/>
    <p:sldId id="271" r:id="rId6"/>
    <p:sldId id="277" r:id="rId7"/>
    <p:sldId id="272" r:id="rId8"/>
    <p:sldId id="283" r:id="rId9"/>
    <p:sldId id="262" r:id="rId10"/>
    <p:sldId id="273" r:id="rId11"/>
    <p:sldId id="282" r:id="rId12"/>
    <p:sldId id="263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5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SKOLA\VSTE_CB_Ing_Logistika\diplomova_prace\dipl_prace_sablona_DP_ukazka\kalkulace_naklady_2013_201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SKOLA\VSTE_CB_Ing_Logistika\diplomova_prace\dipl_prace_sablona_DP_ukazka\kalkulace_naklady_2013_2015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SKOLA\VSTE_CB_Ing_Logistika\diplomova_prace\dipl_prace_sablona_DP_ukazka\kalkulace_naklady_2013_201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496501861390423E-2"/>
          <c:y val="5.7313268845686105E-2"/>
          <c:w val="0.86826049127566851"/>
          <c:h val="0.905029138786963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'vycislene úspory'!$A$44</c:f>
              <c:strCache>
                <c:ptCount val="1"/>
                <c:pt idx="0">
                  <c:v>Úspory PHM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dLbl>
              <c:idx val="0"/>
              <c:layout>
                <c:manualLayout>
                  <c:x val="-5.9820054319942736E-2"/>
                  <c:y val="-4.5317660524115497E-2"/>
                </c:manualLayout>
              </c:layout>
              <c:tx>
                <c:rich>
                  <a:bodyPr/>
                  <a:lstStyle/>
                  <a:p>
                    <a:fld id="{47511370-95CC-4C4C-8522-90259198A43C}" type="SERIESNAME">
                      <a:rPr lang="en-US" smtClean="0">
                        <a:solidFill>
                          <a:schemeClr val="tx1"/>
                        </a:solidFill>
                      </a:rPr>
                      <a:pPr/>
                      <a:t>[NÁZEV ŘADY]</a:t>
                    </a:fld>
                    <a:r>
                      <a:rPr lang="en-US" baseline="0" dirty="0" smtClean="0"/>
                      <a:t> </a:t>
                    </a:r>
                  </a:p>
                  <a:p>
                    <a:fld id="{169A0173-C151-49E5-BBBE-C515200047C3}" type="VALUE">
                      <a:rPr lang="en-US" b="1" baseline="0" smtClean="0">
                        <a:solidFill>
                          <a:srgbClr val="C00000"/>
                        </a:solidFill>
                      </a:rPr>
                      <a:pPr/>
                      <a:t>[HODNOTA]</a:t>
                    </a:fld>
                    <a:r>
                      <a:rPr lang="en-US" b="1" baseline="0" dirty="0" smtClean="0">
                        <a:solidFill>
                          <a:srgbClr val="C00000"/>
                        </a:solidFill>
                      </a:rPr>
                      <a:t> 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</a:ln>
              <a:effectLst/>
            </c:spPr>
            <c:trendlineType val="linear"/>
            <c:dispRSqr val="0"/>
            <c:dispEq val="0"/>
          </c:trendline>
          <c:val>
            <c:numRef>
              <c:f>'vycislene úspory'!$B$44</c:f>
              <c:numCache>
                <c:formatCode>#,##0</c:formatCode>
                <c:ptCount val="1"/>
                <c:pt idx="0">
                  <c:v>-159514</c:v>
                </c:pt>
              </c:numCache>
            </c:numRef>
          </c:val>
        </c:ser>
        <c:ser>
          <c:idx val="1"/>
          <c:order val="1"/>
          <c:tx>
            <c:strRef>
              <c:f>'vycislene úspory'!$A$45</c:f>
              <c:strCache>
                <c:ptCount val="1"/>
                <c:pt idx="0">
                  <c:v>Úspory mýtné, dálniční poplatky v ČR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dLbl>
              <c:idx val="0"/>
              <c:layout>
                <c:manualLayout>
                  <c:x val="-0.17025719845523435"/>
                  <c:y val="-0.36681456006224789"/>
                </c:manualLayout>
              </c:layout>
              <c:tx>
                <c:rich>
                  <a:bodyPr/>
                  <a:lstStyle/>
                  <a:p>
                    <a:fld id="{3F052AD4-5A40-45AD-A283-9D42A64C5C94}" type="SERIESNAME">
                      <a:rPr lang="en-US" sz="1400" b="1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/>
                      <a:t>[NÁZEV ŘADY]</a:t>
                    </a:fld>
                    <a:endParaRPr lang="en-US" sz="1400" b="1" dirty="0">
                      <a:solidFill>
                        <a:schemeClr val="tx1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  <a:p>
                    <a:r>
                      <a:rPr lang="en-US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</a:t>
                    </a:r>
                    <a:fld id="{BFAD006C-ED5B-46D5-A985-789307291E6D}" type="VALUE">
                      <a:rPr lang="en-US" sz="1400" b="1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/>
                      <a:t>[HODNOTA]</a:t>
                    </a:fld>
                    <a:r>
                      <a: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299436993407596"/>
                      <c:h val="0.18508397247446925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'vycislene úspory'!$B$45</c:f>
              <c:numCache>
                <c:formatCode>#,##0</c:formatCode>
                <c:ptCount val="1"/>
                <c:pt idx="0">
                  <c:v>-122500</c:v>
                </c:pt>
              </c:numCache>
            </c:numRef>
          </c:val>
        </c:ser>
        <c:ser>
          <c:idx val="2"/>
          <c:order val="2"/>
          <c:tx>
            <c:strRef>
              <c:f>'vycislene úspory'!$A$46</c:f>
              <c:strCache>
                <c:ptCount val="1"/>
                <c:pt idx="0">
                  <c:v>Úspory mýtné, dálniční poplatky v Německu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dLbl>
              <c:idx val="0"/>
              <c:layout>
                <c:manualLayout>
                  <c:x val="-8.4361615066585946E-3"/>
                  <c:y val="-7.6457090013498583E-2"/>
                </c:manualLayout>
              </c:layout>
              <c:tx>
                <c:rich>
                  <a:bodyPr/>
                  <a:lstStyle/>
                  <a:p>
                    <a:fld id="{67977E6E-235D-4E27-8F3C-09A27E8F284F}" type="SERIESNAME">
                      <a:rPr lang="en-US" sz="1400" b="1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/>
                      <a:t>[NÁZEV ŘADY]</a:t>
                    </a:fld>
                    <a:endParaRPr lang="en-US" sz="1400" b="1" dirty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  <a:p>
                    <a:fld id="{7374CD78-587A-45C2-9C1B-C0152D3D35A3}" type="VALUE">
                      <a:rPr lang="en-US" sz="1400" b="1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/>
                      <a:t>[HODNOTA]</a:t>
                    </a:fld>
                    <a:r>
                      <a: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</a:t>
                    </a:r>
                  </a:p>
                </c:rich>
              </c:tx>
              <c:showLegendKey val="0"/>
              <c:showVal val="1"/>
              <c:showCatName val="1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912976012073674"/>
                      <c:h val="0.18508397247446925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'vycislene úspory'!$B$46</c:f>
              <c:numCache>
                <c:formatCode>#,##0</c:formatCode>
                <c:ptCount val="1"/>
                <c:pt idx="0">
                  <c:v>-211993</c:v>
                </c:pt>
              </c:numCache>
            </c:numRef>
          </c:val>
        </c:ser>
        <c:ser>
          <c:idx val="3"/>
          <c:order val="3"/>
          <c:tx>
            <c:strRef>
              <c:f>'vycislene úspory'!$A$47</c:f>
              <c:strCache>
                <c:ptCount val="1"/>
                <c:pt idx="0">
                  <c:v>Úspora silniční daň</c:v>
                </c:pt>
              </c:strCache>
            </c:strRef>
          </c:tx>
          <c:spPr>
            <a:pattFill prst="narHorz">
              <a:fgClr>
                <a:schemeClr val="accent4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/>
              </a:innerShdw>
            </a:effectLst>
          </c:spPr>
          <c:invertIfNegative val="0"/>
          <c:dLbls>
            <c:dLbl>
              <c:idx val="0"/>
              <c:layout>
                <c:manualLayout>
                  <c:x val="-1.4571551693319381E-2"/>
                  <c:y val="-2.518122472069591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defRPr>
                    </a:pPr>
                    <a:fld id="{F430ECF8-42FB-4F7C-B2D4-AB857E4737B1}" type="SERIESNAME">
                      <a:rPr lang="pl-PL" sz="1400" b="1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1400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[NÁZEV ŘADY]</a:t>
                    </a:fld>
                    <a:endParaRPr lang="pl-PL" sz="1400" b="1" dirty="0" smtClean="0">
                      <a:solidFill>
                        <a:schemeClr val="tx1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pl-PL" sz="1400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</a:t>
                    </a:r>
                    <a:fld id="{C6D351F9-3F47-4646-B32C-46D3F1C9D5D1}" type="VALUE">
                      <a:rPr lang="pl-PL" sz="1400" b="1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1400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[HODNOTA]</a:t>
                    </a:fld>
                    <a:endParaRPr lang="pl-PL" sz="1400" dirty="0" smtClean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9546077746505"/>
                      <c:h val="0.19239810927909376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'vycislene úspory'!$B$47</c:f>
              <c:numCache>
                <c:formatCode>#,##0</c:formatCode>
                <c:ptCount val="1"/>
                <c:pt idx="0">
                  <c:v>-38420</c:v>
                </c:pt>
              </c:numCache>
            </c:numRef>
          </c:val>
        </c:ser>
        <c:ser>
          <c:idx val="4"/>
          <c:order val="4"/>
          <c:tx>
            <c:strRef>
              <c:f>'vycislene úspory'!$A$48</c:f>
              <c:strCache>
                <c:ptCount val="1"/>
                <c:pt idx="0">
                  <c:v>Úspory opravy a údržba</c:v>
                </c:pt>
              </c:strCache>
            </c:strRef>
          </c:tx>
          <c:spPr>
            <a:pattFill prst="narHorz">
              <a:fgClr>
                <a:schemeClr val="accent5"/>
              </a:fgClr>
              <a:bgClr>
                <a:schemeClr val="accent5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5"/>
              </a:innerShdw>
            </a:effectLst>
          </c:spPr>
          <c:invertIfNegative val="0"/>
          <c:dLbls>
            <c:dLbl>
              <c:idx val="0"/>
              <c:layout>
                <c:manualLayout>
                  <c:x val="6.9023139599933794E-2"/>
                  <c:y val="-2.3343025406622413E-2"/>
                </c:manualLayout>
              </c:layout>
              <c:tx>
                <c:rich>
                  <a:bodyPr/>
                  <a:lstStyle/>
                  <a:p>
                    <a:fld id="{CED1BA80-0928-46E5-8F00-98934AB07CBC}" type="SERIESNAME">
                      <a:rPr lang="pl-PL" sz="1400" b="1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/>
                      <a:t>[NÁZEV ŘADY]</a:t>
                    </a:fld>
                    <a:endParaRPr lang="pl-PL" sz="1400" b="1" dirty="0">
                      <a:solidFill>
                        <a:schemeClr val="tx1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  <a:p>
                    <a:r>
                      <a:rPr lang="pl-PL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-300 000 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734912495809094"/>
                      <c:h val="0.14075822850601799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'vycislene úspory'!$B$48</c:f>
              <c:numCache>
                <c:formatCode>#,##0</c:formatCode>
                <c:ptCount val="1"/>
                <c:pt idx="0">
                  <c:v>-300000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240928120"/>
        <c:axId val="240927336"/>
      </c:barChart>
      <c:catAx>
        <c:axId val="240928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0927336"/>
        <c:crosses val="autoZero"/>
        <c:auto val="1"/>
        <c:lblAlgn val="ctr"/>
        <c:lblOffset val="100"/>
        <c:noMultiLvlLbl val="0"/>
      </c:catAx>
      <c:valAx>
        <c:axId val="240927336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0928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095493904383453E-2"/>
          <c:y val="3.1073446327683617E-2"/>
          <c:w val="0.90865528491181591"/>
          <c:h val="0.78183104230615241"/>
        </c:manualLayout>
      </c:layout>
      <c:lineChart>
        <c:grouping val="standard"/>
        <c:varyColors val="0"/>
        <c:ser>
          <c:idx val="0"/>
          <c:order val="0"/>
          <c:tx>
            <c:strRef>
              <c:f>KBR!$H$46</c:f>
              <c:strCache>
                <c:ptCount val="1"/>
                <c:pt idx="0">
                  <c:v>KBR</c:v>
                </c:pt>
              </c:strCache>
            </c:strRef>
          </c:tx>
          <c:spPr>
            <a:ln w="57150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KBR!$I$45:$L$45</c:f>
              <c:strCache>
                <c:ptCount val="4"/>
                <c:pt idx="0">
                  <c:v>r. 2013</c:v>
                </c:pt>
                <c:pt idx="1">
                  <c:v>r. 2014</c:v>
                </c:pt>
                <c:pt idx="2">
                  <c:v>r. 2015</c:v>
                </c:pt>
                <c:pt idx="3">
                  <c:v>po obnově</c:v>
                </c:pt>
              </c:strCache>
            </c:strRef>
          </c:cat>
          <c:val>
            <c:numRef>
              <c:f>KBR!$I$46:$L$46</c:f>
              <c:numCache>
                <c:formatCode>#,##0</c:formatCode>
                <c:ptCount val="4"/>
                <c:pt idx="0">
                  <c:v>219788</c:v>
                </c:pt>
                <c:pt idx="1">
                  <c:v>230088</c:v>
                </c:pt>
                <c:pt idx="2">
                  <c:v>235365</c:v>
                </c:pt>
                <c:pt idx="3">
                  <c:v>229294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KBR!$H$47</c:f>
              <c:strCache>
                <c:ptCount val="1"/>
                <c:pt idx="0">
                  <c:v>Jízdní výkon</c:v>
                </c:pt>
              </c:strCache>
            </c:strRef>
          </c:tx>
          <c:spPr>
            <a:ln w="57150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KBR!$I$45:$L$45</c:f>
              <c:strCache>
                <c:ptCount val="4"/>
                <c:pt idx="0">
                  <c:v>r. 2013</c:v>
                </c:pt>
                <c:pt idx="1">
                  <c:v>r. 2014</c:v>
                </c:pt>
                <c:pt idx="2">
                  <c:v>r. 2015</c:v>
                </c:pt>
                <c:pt idx="3">
                  <c:v>po obnově</c:v>
                </c:pt>
              </c:strCache>
            </c:strRef>
          </c:cat>
          <c:val>
            <c:numRef>
              <c:f>KBR!$I$47:$L$47</c:f>
              <c:numCache>
                <c:formatCode>#,##0</c:formatCode>
                <c:ptCount val="4"/>
                <c:pt idx="0">
                  <c:v>252000</c:v>
                </c:pt>
                <c:pt idx="1">
                  <c:v>254000</c:v>
                </c:pt>
                <c:pt idx="2">
                  <c:v>260900</c:v>
                </c:pt>
                <c:pt idx="3">
                  <c:v>255633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240925376"/>
        <c:axId val="240925768"/>
      </c:lineChart>
      <c:catAx>
        <c:axId val="240925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spc="20" baseline="0">
                <a:solidFill>
                  <a:srgbClr val="C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cs-CZ"/>
          </a:p>
        </c:txPr>
        <c:crossAx val="240925768"/>
        <c:crosses val="autoZero"/>
        <c:auto val="1"/>
        <c:lblAlgn val="ctr"/>
        <c:lblOffset val="100"/>
        <c:noMultiLvlLbl val="0"/>
      </c:catAx>
      <c:valAx>
        <c:axId val="240925768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0925376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gradFill>
            <a:gsLst>
              <a:gs pos="15910">
                <a:srgbClr val="BE774D"/>
              </a:gs>
              <a:gs pos="0">
                <a:schemeClr val="accent2">
                  <a:lumMod val="7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89859982610259"/>
          <c:y val="3.2589541333014282E-2"/>
          <c:w val="0.8044262285251701"/>
          <c:h val="0.92396751339208572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zisk!$C$27</c:f>
              <c:strCache>
                <c:ptCount val="1"/>
                <c:pt idx="0">
                  <c:v>ZISK PŘED OBNOVOU vozového parku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pattFill prst="narHorz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</c:dPt>
          <c:dLbls>
            <c:dLbl>
              <c:idx val="0"/>
              <c:layout>
                <c:manualLayout>
                  <c:x val="-3.3508230144214925E-2"/>
                  <c:y val="-5.08214899199234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defRPr>
                    </a:pPr>
                    <a:fld id="{8946DFCA-9ECB-4BB4-AD99-D7C3F601FC28}" type="SERIESNAME">
                      <a:rPr lang="en-US" b="1" smtClean="0"/>
                      <a:pPr>
                        <a:defRPr sz="1400" b="1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[NÁZEV ŘADY]</a:t>
                    </a:fld>
                    <a:endParaRPr lang="en-US" b="1" dirty="0" smtClean="0"/>
                  </a:p>
                  <a:p>
                    <a:pPr>
                      <a:defRPr sz="1400" b="1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1A0BACA7-6019-49E5-BEEF-EB265B5E942E}" type="VALUE">
                      <a:rPr lang="en-US" b="1" baseline="0" smtClean="0">
                        <a:solidFill>
                          <a:srgbClr val="C00000"/>
                        </a:solidFill>
                      </a:rPr>
                      <a:pPr>
                        <a:defRPr sz="1400" b="1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[HODNOTA]</a:t>
                    </a:fld>
                    <a:endParaRPr lang="cs-CZ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zisk!$A$28</c:f>
              <c:strCache>
                <c:ptCount val="1"/>
                <c:pt idx="0">
                  <c:v>zisk před zdaněním</c:v>
                </c:pt>
              </c:strCache>
            </c:strRef>
          </c:cat>
          <c:val>
            <c:numRef>
              <c:f>zisk!$C$28</c:f>
              <c:numCache>
                <c:formatCode>#,##0</c:formatCode>
                <c:ptCount val="1"/>
                <c:pt idx="0">
                  <c:v>215183</c:v>
                </c:pt>
              </c:numCache>
            </c:numRef>
          </c:val>
        </c:ser>
        <c:ser>
          <c:idx val="2"/>
          <c:order val="2"/>
          <c:tx>
            <c:strRef>
              <c:f>zisk!$D$27</c:f>
              <c:strCache>
                <c:ptCount val="1"/>
                <c:pt idx="0">
                  <c:v>ZISK PO OBNOVĚ vozového parku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dLbl>
              <c:idx val="0"/>
              <c:layout>
                <c:manualLayout>
                  <c:x val="-1.523101370191587E-3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defRPr>
                    </a:pPr>
                    <a:fld id="{340A5958-BC5D-4F76-A8E7-7FA47BE2343C}" type="SERIESNAME">
                      <a:rPr lang="pl-PL" sz="1400" b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1400" b="1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[NÁZEV ŘADY]</a:t>
                    </a:fld>
                    <a:endParaRPr lang="pl-PL" sz="1400" b="1" dirty="0" smtClean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  <a:p>
                    <a:pPr>
                      <a:defRPr sz="1400" b="1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A762D075-D319-47FF-9FAC-ACAD5F110686}" type="VALUE">
                      <a:rPr lang="pl-PL" sz="1400" b="1" baseline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1400" b="1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[HODNOTA]</a:t>
                    </a:fld>
                    <a:endParaRPr lang="cs-CZ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zisk!$A$28</c:f>
              <c:strCache>
                <c:ptCount val="1"/>
                <c:pt idx="0">
                  <c:v>zisk před zdaněním</c:v>
                </c:pt>
              </c:strCache>
            </c:strRef>
          </c:cat>
          <c:val>
            <c:numRef>
              <c:f>zisk!$D$28</c:f>
              <c:numCache>
                <c:formatCode>#,##0</c:formatCode>
                <c:ptCount val="1"/>
                <c:pt idx="0">
                  <c:v>291010</c:v>
                </c:pt>
              </c:numCache>
            </c:numRef>
          </c:val>
        </c:ser>
        <c:ser>
          <c:idx val="3"/>
          <c:order val="3"/>
          <c:tx>
            <c:strRef>
              <c:f>zisk!$E$27</c:f>
              <c:strCache>
                <c:ptCount val="1"/>
                <c:pt idx="0">
                  <c:v>ÚSPORA - navýšení zisku</c:v>
                </c:pt>
              </c:strCache>
            </c:strRef>
          </c:tx>
          <c:spPr>
            <a:pattFill prst="narHorz">
              <a:fgClr>
                <a:schemeClr val="accent4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pattFill prst="narHorz">
                <a:fgClr>
                  <a:schemeClr val="accent4"/>
                </a:fgClr>
                <a:bgClr>
                  <a:schemeClr val="accent4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4"/>
                </a:innerShdw>
              </a:effectLst>
            </c:spPr>
          </c:dPt>
          <c:dLbls>
            <c:dLbl>
              <c:idx val="0"/>
              <c:layout>
                <c:manualLayout>
                  <c:x val="-2.0617035948790213E-3"/>
                  <c:y val="3.350917358388935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defRPr>
                    </a:pPr>
                    <a:fld id="{B49330D7-E4A3-4BF3-A5FE-E1B9E489A1DB}" type="SERIESNAME">
                      <a:rPr lang="en-US" sz="1400" b="1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1400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[NÁZEV ŘADY]</a:t>
                    </a:fld>
                    <a:endParaRPr lang="en-US" sz="1400" b="1" baseline="0" dirty="0" smtClean="0"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6D70D49F-D9A7-4203-B8D3-5E8FF78DA624}" type="VALUE">
                      <a:rPr lang="en-US" sz="1400" b="1" baseline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1400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[HODNOTA]</a:t>
                    </a:fld>
                    <a:endParaRPr lang="cs-CZ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28093424879321"/>
                      <c:h val="9.7686764962623185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zisk!$A$28</c:f>
              <c:strCache>
                <c:ptCount val="1"/>
                <c:pt idx="0">
                  <c:v>zisk před zdaněním</c:v>
                </c:pt>
              </c:strCache>
            </c:strRef>
          </c:cat>
          <c:val>
            <c:numRef>
              <c:f>zisk!$E$28</c:f>
              <c:numCache>
                <c:formatCode>#,##0</c:formatCode>
                <c:ptCount val="1"/>
                <c:pt idx="0">
                  <c:v>-75827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276034360"/>
        <c:axId val="2760296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zisk!$B$27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pattFill prst="narHorz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ln>
                    <a:noFill/>
                  </a:ln>
                  <a:effectLst>
                    <a:innerShdw blurRad="114300">
                      <a:schemeClr val="accent1"/>
                    </a:innerShdw>
                  </a:effectLst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zisk!$A$28</c15:sqref>
                        </c15:formulaRef>
                      </c:ext>
                    </c:extLst>
                    <c:strCache>
                      <c:ptCount val="1"/>
                      <c:pt idx="0">
                        <c:v>zisk před zdaněním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zisk!$B$28</c15:sqref>
                        </c15:formulaRef>
                      </c:ext>
                    </c:extLst>
                    <c:numCache>
                      <c:formatCode>General</c:formatCode>
                      <c:ptCount val="1"/>
                    </c:numCache>
                  </c:numRef>
                </c:val>
              </c15:ser>
            </c15:filteredBarSeries>
          </c:ext>
        </c:extLst>
      </c:barChart>
      <c:catAx>
        <c:axId val="27603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76029656"/>
        <c:crosses val="autoZero"/>
        <c:auto val="1"/>
        <c:lblAlgn val="ctr"/>
        <c:lblOffset val="100"/>
        <c:noMultiLvlLbl val="0"/>
      </c:catAx>
      <c:valAx>
        <c:axId val="276029656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76034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1B8F7-6723-44EF-A2FD-3383EF2F3399}" type="datetimeFigureOut">
              <a:rPr lang="cs-CZ" smtClean="0"/>
              <a:t>14.06.2017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21E944-6E30-47D3-8488-6CEE951FFD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604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AF7CB-6C9F-4D6D-B363-8C6D2130D98A}" type="datetimeFigureOut">
              <a:rPr lang="cs-CZ" smtClean="0"/>
              <a:t>14.06.2017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72BB6-5592-44B7-8D5A-BBB3B482AC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99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72BB6-5592-44B7-8D5A-BBB3B482ACB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1329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72BB6-5592-44B7-8D5A-BBB3B482ACBF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476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72BB6-5592-44B7-8D5A-BBB3B482ACBF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4031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72BB6-5592-44B7-8D5A-BBB3B482ACBF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807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72BB6-5592-44B7-8D5A-BBB3B482ACB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1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72BB6-5592-44B7-8D5A-BBB3B482ACB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489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72BB6-5592-44B7-8D5A-BBB3B482ACB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929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72BB6-5592-44B7-8D5A-BBB3B482ACB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4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72BB6-5592-44B7-8D5A-BBB3B482ACB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535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72BB6-5592-44B7-8D5A-BBB3B482ACB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524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72BB6-5592-44B7-8D5A-BBB3B482ACB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1790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72BB6-5592-44B7-8D5A-BBB3B482ACB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097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2491173-C893-4D7E-89BB-7E8D9FFB5821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8B03B5-13D7-4D1B-9A7C-21EA0F5FE3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1173-C893-4D7E-89BB-7E8D9FFB5821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B03B5-13D7-4D1B-9A7C-21EA0F5FE3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2491173-C893-4D7E-89BB-7E8D9FFB5821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A8B03B5-13D7-4D1B-9A7C-21EA0F5FE3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1173-C893-4D7E-89BB-7E8D9FFB5821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8B03B5-13D7-4D1B-9A7C-21EA0F5FE3A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1173-C893-4D7E-89BB-7E8D9FFB5821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A8B03B5-13D7-4D1B-9A7C-21EA0F5FE3A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2491173-C893-4D7E-89BB-7E8D9FFB5821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A8B03B5-13D7-4D1B-9A7C-21EA0F5FE3A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2491173-C893-4D7E-89BB-7E8D9FFB5821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A8B03B5-13D7-4D1B-9A7C-21EA0F5FE3A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1173-C893-4D7E-89BB-7E8D9FFB5821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8B03B5-13D7-4D1B-9A7C-21EA0F5FE3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1173-C893-4D7E-89BB-7E8D9FFB5821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8B03B5-13D7-4D1B-9A7C-21EA0F5FE3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1173-C893-4D7E-89BB-7E8D9FFB5821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8B03B5-13D7-4D1B-9A7C-21EA0F5FE3A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2491173-C893-4D7E-89BB-7E8D9FFB5821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A8B03B5-13D7-4D1B-9A7C-21EA0F5FE3A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491173-C893-4D7E-89BB-7E8D9FFB5821}" type="datetimeFigureOut">
              <a:rPr lang="cs-CZ" smtClean="0"/>
              <a:pPr/>
              <a:t>14.06.2017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A8B03B5-13D7-4D1B-9A7C-21EA0F5FE3A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1577266"/>
            <a:ext cx="9144000" cy="1554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16307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Diplomová práce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242" y="1652330"/>
            <a:ext cx="8153400" cy="4495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„Racionalizace nákladových položek vybrané dopravní společnosti“</a:t>
            </a:r>
            <a:endParaRPr lang="cs-CZ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6" descr="Logisti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5253955"/>
            <a:ext cx="4499992" cy="1604044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229503" y="3917018"/>
            <a:ext cx="66148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Autor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DP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: 	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Bc. Petra 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Pokorná</a:t>
            </a:r>
          </a:p>
          <a:p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Vedoucí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DP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: 	Ing.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Ondrej Stopka, PhD.</a:t>
            </a: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Oponent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DP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: 	Ing.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Lumír Pečený, PhD.</a:t>
            </a: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6526966"/>
            <a:ext cx="1403648" cy="338554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VŠTE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ČB</a:t>
            </a:r>
          </a:p>
        </p:txBody>
      </p:sp>
      <p:sp>
        <p:nvSpPr>
          <p:cNvPr id="8" name="Obdélník 7"/>
          <p:cNvSpPr/>
          <p:nvPr/>
        </p:nvSpPr>
        <p:spPr>
          <a:xfrm>
            <a:off x="1439652" y="6526966"/>
            <a:ext cx="3168352" cy="33855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České Budějovice, 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20. června 2017</a:t>
            </a: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0" name="Přímá spojnice 9"/>
          <p:cNvCxnSpPr/>
          <p:nvPr/>
        </p:nvCxnSpPr>
        <p:spPr>
          <a:xfrm>
            <a:off x="0" y="384195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0" y="5251573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8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alibri" pitchFamily="34" charset="0"/>
              </a:rPr>
              <a:t>Přínos práce a závěrečné shrnutí</a:t>
            </a:r>
            <a:endParaRPr lang="cs-CZ" sz="3600" b="1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700808"/>
            <a:ext cx="8153400" cy="48714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9600" b="1" dirty="0" smtClean="0">
                <a:solidFill>
                  <a:srgbClr val="B45A22"/>
                </a:solidFill>
                <a:latin typeface="Calibri" pitchFamily="34" charset="0"/>
              </a:rPr>
              <a:t>Přínos práce</a:t>
            </a:r>
          </a:p>
          <a:p>
            <a:pPr>
              <a:buNone/>
            </a:pPr>
            <a:r>
              <a:rPr lang="cs-CZ" sz="9600" dirty="0" smtClean="0">
                <a:latin typeface="Calibri" pitchFamily="34" charset="0"/>
              </a:rPr>
              <a:t>Potvrzení skutečností, které podnikatel předpokládal. </a:t>
            </a:r>
          </a:p>
          <a:p>
            <a:pPr>
              <a:buNone/>
            </a:pPr>
            <a:r>
              <a:rPr lang="cs-CZ" sz="9600" dirty="0" smtClean="0">
                <a:latin typeface="Calibri" pitchFamily="34" charset="0"/>
              </a:rPr>
              <a:t>Obnovou vozového parku dojde:</a:t>
            </a:r>
          </a:p>
          <a:p>
            <a:pPr>
              <a:buFont typeface="Symbol" panose="05050102010706020507" pitchFamily="18" charset="2"/>
              <a:buChar char="®"/>
            </a:pPr>
            <a:r>
              <a:rPr lang="cs-CZ" sz="9600" dirty="0" smtClean="0">
                <a:latin typeface="Calibri" pitchFamily="34" charset="0"/>
                <a:sym typeface="Symbol" panose="05050102010706020507" pitchFamily="18" charset="2"/>
              </a:rPr>
              <a:t>k úspoře nákladů,</a:t>
            </a:r>
          </a:p>
          <a:p>
            <a:pPr>
              <a:buFont typeface="Symbol" panose="05050102010706020507" pitchFamily="18" charset="2"/>
              <a:buChar char="®"/>
            </a:pPr>
            <a:r>
              <a:rPr lang="cs-CZ" sz="9600" dirty="0" smtClean="0">
                <a:latin typeface="Calibri" pitchFamily="34" charset="0"/>
                <a:sym typeface="Symbol" panose="05050102010706020507" pitchFamily="18" charset="2"/>
              </a:rPr>
              <a:t>k zvýšení zisku společnosti,</a:t>
            </a:r>
          </a:p>
          <a:p>
            <a:pPr>
              <a:buFont typeface="Symbol" panose="05050102010706020507" pitchFamily="18" charset="2"/>
              <a:buChar char="®"/>
            </a:pPr>
            <a:r>
              <a:rPr lang="cs-CZ" sz="9600" dirty="0" smtClean="0">
                <a:latin typeface="Calibri" pitchFamily="34" charset="0"/>
                <a:sym typeface="Symbol" panose="05050102010706020507" pitchFamily="18" charset="2"/>
              </a:rPr>
              <a:t>k pokrytí leasingových splátek,</a:t>
            </a:r>
          </a:p>
          <a:p>
            <a:pPr>
              <a:buFont typeface="Symbol" panose="05050102010706020507" pitchFamily="18" charset="2"/>
              <a:buChar char="®"/>
            </a:pPr>
            <a:r>
              <a:rPr lang="cs-CZ" sz="9600" dirty="0" smtClean="0">
                <a:latin typeface="Calibri" pitchFamily="34" charset="0"/>
                <a:sym typeface="Symbol" panose="05050102010706020507" pitchFamily="18" charset="2"/>
              </a:rPr>
              <a:t>k bezproblémovému </a:t>
            </a:r>
            <a:r>
              <a:rPr lang="cs-CZ" sz="9600" dirty="0" smtClean="0">
                <a:latin typeface="Calibri" pitchFamily="34" charset="0"/>
              </a:rPr>
              <a:t>zpětnému vytěžování vozidel  </a:t>
            </a:r>
          </a:p>
          <a:p>
            <a:pPr marL="0" indent="0">
              <a:buNone/>
            </a:pPr>
            <a:r>
              <a:rPr lang="cs-CZ" sz="9600" dirty="0">
                <a:latin typeface="Calibri" pitchFamily="34" charset="0"/>
              </a:rPr>
              <a:t> </a:t>
            </a:r>
            <a:r>
              <a:rPr lang="cs-CZ" sz="9600" dirty="0" smtClean="0">
                <a:latin typeface="Calibri" pitchFamily="34" charset="0"/>
              </a:rPr>
              <a:t>    ze zahraničí.</a:t>
            </a:r>
          </a:p>
          <a:p>
            <a:pPr marL="0" indent="0">
              <a:buNone/>
            </a:pPr>
            <a:endParaRPr lang="cs-CZ" sz="96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9600" b="1" dirty="0" smtClean="0">
                <a:solidFill>
                  <a:srgbClr val="B45A22"/>
                </a:solidFill>
                <a:latin typeface="Calibri" pitchFamily="34" charset="0"/>
              </a:rPr>
              <a:t>Závěrečné shrnutí</a:t>
            </a:r>
            <a:endParaRPr lang="cs-CZ" sz="9600" dirty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cs-CZ" sz="9600" dirty="0" smtClean="0">
                <a:latin typeface="Calibri" pitchFamily="34" charset="0"/>
              </a:rPr>
              <a:t>malé firmy </a:t>
            </a:r>
            <a:r>
              <a:rPr lang="cs-CZ" sz="9600" dirty="0" smtClean="0">
                <a:latin typeface="Calibri" pitchFamily="34" charset="0"/>
                <a:sym typeface="Symbol" panose="05050102010706020507" pitchFamily="18" charset="2"/>
              </a:rPr>
              <a:t> zdroj pracovních míst  profituje celá ekonomika  </a:t>
            </a:r>
            <a:r>
              <a:rPr lang="cs-CZ" sz="9600" dirty="0" smtClean="0">
                <a:latin typeface="Calibri" pitchFamily="34" charset="0"/>
              </a:rPr>
              <a:t>nutné zlepšování podnikatelských podmínek</a:t>
            </a:r>
            <a:r>
              <a:rPr lang="cs-CZ" sz="11200" dirty="0" smtClean="0">
                <a:latin typeface="Calibri" pitchFamily="34" charset="0"/>
              </a:rPr>
              <a:t>.</a:t>
            </a:r>
            <a:endParaRPr lang="cs-CZ" sz="11200" dirty="0">
              <a:latin typeface="Calibri" pitchFamily="34" charset="0"/>
            </a:endParaRPr>
          </a:p>
          <a:p>
            <a:pPr>
              <a:buFontTx/>
              <a:buChar char="-"/>
            </a:pPr>
            <a:endParaRPr lang="cs-CZ" sz="32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Děkuji za pozornost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6525065"/>
            <a:ext cx="1259632" cy="338554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VŠTE ČB</a:t>
            </a:r>
          </a:p>
        </p:txBody>
      </p:sp>
      <p:sp>
        <p:nvSpPr>
          <p:cNvPr id="8" name="Obdélník 7"/>
          <p:cNvSpPr/>
          <p:nvPr/>
        </p:nvSpPr>
        <p:spPr>
          <a:xfrm>
            <a:off x="1313728" y="6522908"/>
            <a:ext cx="7830272" cy="338554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České Budějovice, 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20. června 2017</a:t>
            </a: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400" b="1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400" b="1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„Kdo chvíli stál, již stojí opodál.“</a:t>
            </a:r>
          </a:p>
          <a:p>
            <a:pPr marL="0" indent="0">
              <a:buNone/>
            </a:pPr>
            <a:r>
              <a:rPr lang="cs-CZ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			     </a:t>
            </a:r>
          </a:p>
          <a:p>
            <a:pPr marL="0" indent="0">
              <a:buNone/>
            </a:pPr>
            <a:r>
              <a:rPr lang="cs-CZ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					       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Jan Neruda</a:t>
            </a: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Picture 2" descr="http://www.cz.rhenus.com/uploads/tx_imagecycle/headerimage-main_b34ab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1236" y="1587005"/>
            <a:ext cx="7210425" cy="17907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7242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alibri" pitchFamily="34" charset="0"/>
              </a:rPr>
              <a:t>Doplňující otázky</a:t>
            </a:r>
            <a:endParaRPr lang="cs-CZ" sz="3600" b="1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1488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Vedoucí DP – Ing. Ondrej Stopka, PhD.</a:t>
            </a:r>
          </a:p>
          <a:p>
            <a:r>
              <a:rPr lang="cs-CZ" sz="2600" dirty="0" smtClean="0">
                <a:latin typeface="Calibri" pitchFamily="34" charset="0"/>
              </a:rPr>
              <a:t>Existují i jiné možnosti pro minimalizaci nákladů na některé nákladové položky, např. využitím informačních systémů?</a:t>
            </a:r>
          </a:p>
          <a:p>
            <a:r>
              <a:rPr lang="cs-CZ" sz="2600" dirty="0" smtClean="0">
                <a:latin typeface="Calibri" pitchFamily="34" charset="0"/>
              </a:rPr>
              <a:t>Prosím o objasnění záležitosti ohledně nařízení 561/2006/ES Evropského parlamentu a Rady.</a:t>
            </a:r>
          </a:p>
          <a:p>
            <a:pPr>
              <a:buNone/>
            </a:pPr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Oponent DP – Ing. Lumír Pečený, PhD.</a:t>
            </a:r>
          </a:p>
          <a:p>
            <a:r>
              <a:rPr lang="cs-CZ" sz="2600" dirty="0" smtClean="0">
                <a:latin typeface="Calibri" pitchFamily="34" charset="0"/>
              </a:rPr>
              <a:t>Navrhujete prodej dosavadního vozového parku, bylo by možné, aby starý vozový park odkoupila leasingová společnost za navrhovanou cenu 200 tis. Kč?</a:t>
            </a:r>
          </a:p>
          <a:p>
            <a:r>
              <a:rPr lang="cs-CZ" sz="2600" dirty="0" smtClean="0">
                <a:latin typeface="Calibri" pitchFamily="34" charset="0"/>
              </a:rPr>
              <a:t>Mohlo by dojít k úspoře nákladů využíváním intermodální dopravy, systém Ro La?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b="1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alibri" pitchFamily="34" charset="0"/>
              </a:rPr>
              <a:t>Cíl diplomové práce</a:t>
            </a:r>
            <a:endParaRPr lang="cs-CZ" sz="3600" b="1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07824" cy="4495800"/>
          </a:xfrm>
        </p:spPr>
        <p:txBody>
          <a:bodyPr/>
          <a:lstStyle/>
          <a:p>
            <a:endParaRPr lang="cs-CZ" sz="1000" dirty="0" smtClean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Cílem diplomové práce je provést analýzu nákladových položek konkrétní dopravní společnosti a následně navrhnout možnosti jejich racionalizace.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alibri" pitchFamily="34" charset="0"/>
              </a:rPr>
              <a:t>Metodika diplomové práce</a:t>
            </a:r>
            <a:endParaRPr lang="cs-CZ" sz="3600" b="1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5141168"/>
          </a:xfrm>
        </p:spPr>
        <p:txBody>
          <a:bodyPr>
            <a:normAutofit fontScale="55000" lnSpcReduction="20000"/>
          </a:bodyPr>
          <a:lstStyle/>
          <a:p>
            <a:r>
              <a:rPr lang="cs-CZ" sz="4400" b="1" dirty="0" smtClean="0">
                <a:solidFill>
                  <a:srgbClr val="B45A22"/>
                </a:solidFill>
                <a:latin typeface="Calibri" pitchFamily="34" charset="0"/>
              </a:rPr>
              <a:t>Sběr dat a jejich zpracování</a:t>
            </a:r>
          </a:p>
          <a:p>
            <a:pPr>
              <a:buNone/>
            </a:pPr>
            <a:r>
              <a:rPr lang="cs-CZ" sz="4400" dirty="0" smtClean="0">
                <a:latin typeface="Calibri" pitchFamily="34" charset="0"/>
              </a:rPr>
              <a:t>	- </a:t>
            </a:r>
            <a:r>
              <a:rPr lang="cs-CZ" sz="4400" dirty="0">
                <a:latin typeface="Calibri" pitchFamily="34" charset="0"/>
              </a:rPr>
              <a:t>odborná </a:t>
            </a:r>
            <a:r>
              <a:rPr lang="cs-CZ" sz="4400" dirty="0" smtClean="0">
                <a:latin typeface="Calibri" pitchFamily="34" charset="0"/>
              </a:rPr>
              <a:t>literatura,</a:t>
            </a:r>
            <a:endParaRPr lang="cs-CZ" sz="4400" dirty="0">
              <a:latin typeface="Calibri" pitchFamily="34" charset="0"/>
            </a:endParaRPr>
          </a:p>
          <a:p>
            <a:pPr>
              <a:buNone/>
            </a:pPr>
            <a:r>
              <a:rPr lang="cs-CZ" sz="4400" dirty="0">
                <a:latin typeface="Calibri" pitchFamily="34" charset="0"/>
              </a:rPr>
              <a:t>	</a:t>
            </a:r>
            <a:r>
              <a:rPr lang="cs-CZ" sz="4400" dirty="0" smtClean="0">
                <a:latin typeface="Calibri" pitchFamily="34" charset="0"/>
              </a:rPr>
              <a:t>- </a:t>
            </a:r>
            <a:r>
              <a:rPr lang="cs-CZ" sz="4400" dirty="0">
                <a:latin typeface="Calibri" pitchFamily="34" charset="0"/>
              </a:rPr>
              <a:t>kvalitativní výzkum, </a:t>
            </a:r>
            <a:endParaRPr lang="cs-CZ" sz="44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4400" dirty="0" smtClean="0">
                <a:latin typeface="Calibri" pitchFamily="34" charset="0"/>
              </a:rPr>
              <a:t>	- </a:t>
            </a:r>
            <a:r>
              <a:rPr lang="cs-CZ" sz="4400" dirty="0">
                <a:latin typeface="Calibri" pitchFamily="34" charset="0"/>
              </a:rPr>
              <a:t>interní dokumenty </a:t>
            </a:r>
            <a:r>
              <a:rPr lang="cs-CZ" sz="4400" dirty="0" smtClean="0">
                <a:latin typeface="Calibri" pitchFamily="34" charset="0"/>
              </a:rPr>
              <a:t>společnosti,</a:t>
            </a:r>
          </a:p>
          <a:p>
            <a:pPr>
              <a:buNone/>
            </a:pPr>
            <a:r>
              <a:rPr lang="cs-CZ" sz="4400" dirty="0" smtClean="0">
                <a:latin typeface="Calibri" pitchFamily="34" charset="0"/>
              </a:rPr>
              <a:t>	- </a:t>
            </a:r>
            <a:r>
              <a:rPr lang="cs-CZ" sz="4400" dirty="0">
                <a:latin typeface="Calibri" pitchFamily="34" charset="0"/>
              </a:rPr>
              <a:t>účetní program „Daňová evidence – Tichý a spol</a:t>
            </a:r>
            <a:r>
              <a:rPr lang="cs-CZ" sz="4400" dirty="0" smtClean="0">
                <a:latin typeface="Calibri" pitchFamily="34" charset="0"/>
              </a:rPr>
              <a:t>.“</a:t>
            </a:r>
          </a:p>
          <a:p>
            <a:pPr>
              <a:buNone/>
            </a:pPr>
            <a:endParaRPr lang="cs-CZ" sz="4400" dirty="0" smtClean="0">
              <a:latin typeface="Calibri" pitchFamily="34" charset="0"/>
            </a:endParaRPr>
          </a:p>
          <a:p>
            <a:r>
              <a:rPr lang="cs-CZ" sz="44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Představení společnosti</a:t>
            </a:r>
          </a:p>
          <a:p>
            <a:pPr marL="0" indent="0">
              <a:buNone/>
            </a:pPr>
            <a:r>
              <a:rPr lang="cs-CZ" sz="4400" dirty="0">
                <a:latin typeface="Calibri" pitchFamily="34" charset="0"/>
              </a:rPr>
              <a:t> </a:t>
            </a:r>
            <a:r>
              <a:rPr lang="cs-CZ" sz="4400" dirty="0" smtClean="0">
                <a:latin typeface="Calibri" pitchFamily="34" charset="0"/>
              </a:rPr>
              <a:t>    - </a:t>
            </a:r>
            <a:r>
              <a:rPr lang="cs-CZ" sz="4400" dirty="0">
                <a:latin typeface="Calibri" pitchFamily="34" charset="0"/>
              </a:rPr>
              <a:t>OSVČ podnikající na základě živnostenského </a:t>
            </a:r>
            <a:r>
              <a:rPr lang="cs-CZ" sz="4400" dirty="0" smtClean="0">
                <a:latin typeface="Calibri" pitchFamily="34" charset="0"/>
              </a:rPr>
              <a:t>oprávnění</a:t>
            </a:r>
            <a:r>
              <a:rPr lang="cs-CZ" sz="4400" dirty="0">
                <a:latin typeface="Calibri" pitchFamily="34" charset="0"/>
              </a:rPr>
              <a:t>,</a:t>
            </a:r>
          </a:p>
          <a:p>
            <a:pPr marL="0" indent="0">
              <a:buNone/>
            </a:pPr>
            <a:r>
              <a:rPr lang="cs-CZ" sz="4400" dirty="0" smtClean="0">
                <a:latin typeface="Calibri" pitchFamily="34" charset="0"/>
              </a:rPr>
              <a:t>     - držitel </a:t>
            </a:r>
            <a:r>
              <a:rPr lang="cs-CZ" sz="4400" dirty="0">
                <a:latin typeface="Calibri" pitchFamily="34" charset="0"/>
              </a:rPr>
              <a:t>licence k provozování nákladní silniční </a:t>
            </a:r>
            <a:r>
              <a:rPr lang="cs-CZ" sz="4400" dirty="0" smtClean="0">
                <a:latin typeface="Calibri" pitchFamily="34" charset="0"/>
              </a:rPr>
              <a:t>dopravy,</a:t>
            </a:r>
            <a:endParaRPr lang="cs-CZ" sz="44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cs-CZ" sz="4400" dirty="0" smtClean="0">
                <a:latin typeface="Calibri" pitchFamily="34" charset="0"/>
              </a:rPr>
              <a:t>     - plátce </a:t>
            </a:r>
            <a:r>
              <a:rPr lang="cs-CZ" sz="4400" dirty="0">
                <a:latin typeface="Calibri" pitchFamily="34" charset="0"/>
              </a:rPr>
              <a:t>DPH, </a:t>
            </a:r>
            <a:r>
              <a:rPr lang="cs-CZ" sz="4400" dirty="0" smtClean="0">
                <a:latin typeface="Calibri" pitchFamily="34" charset="0"/>
              </a:rPr>
              <a:t>vedení daňové evidence,</a:t>
            </a:r>
            <a:endParaRPr lang="cs-CZ" sz="44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cs-CZ" sz="4400" dirty="0" smtClean="0">
                <a:latin typeface="Calibri" pitchFamily="34" charset="0"/>
              </a:rPr>
              <a:t>     - předmět </a:t>
            </a:r>
            <a:r>
              <a:rPr lang="cs-CZ" sz="4400" dirty="0">
                <a:latin typeface="Calibri" pitchFamily="34" charset="0"/>
              </a:rPr>
              <a:t>podnikání: silniční nákladní </a:t>
            </a:r>
            <a:r>
              <a:rPr lang="cs-CZ" sz="4400" dirty="0" smtClean="0">
                <a:latin typeface="Calibri" pitchFamily="34" charset="0"/>
              </a:rPr>
              <a:t>doprava,</a:t>
            </a:r>
            <a:endParaRPr lang="cs-CZ" sz="44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cs-CZ" sz="4400" dirty="0" smtClean="0">
                <a:latin typeface="Calibri" pitchFamily="34" charset="0"/>
              </a:rPr>
              <a:t>     - vozový </a:t>
            </a:r>
            <a:r>
              <a:rPr lang="cs-CZ" sz="4400" dirty="0">
                <a:latin typeface="Calibri" pitchFamily="34" charset="0"/>
              </a:rPr>
              <a:t>park: </a:t>
            </a:r>
            <a:r>
              <a:rPr lang="cs-CZ" sz="4400" dirty="0" smtClean="0">
                <a:latin typeface="Calibri" pitchFamily="34" charset="0"/>
              </a:rPr>
              <a:t>2 soupravy </a:t>
            </a:r>
            <a:endParaRPr lang="cs-CZ" sz="4400" dirty="0">
              <a:latin typeface="Calibri" pitchFamily="34" charset="0"/>
            </a:endParaRPr>
          </a:p>
          <a:p>
            <a:pPr marL="0" indent="0">
              <a:buNone/>
            </a:pPr>
            <a:r>
              <a:rPr lang="cs-CZ" sz="4400" dirty="0" smtClean="0">
                <a:latin typeface="Calibri" pitchFamily="34" charset="0"/>
              </a:rPr>
              <a:t>     - malý </a:t>
            </a:r>
            <a:r>
              <a:rPr lang="cs-CZ" sz="4400" dirty="0">
                <a:latin typeface="Calibri" pitchFamily="34" charset="0"/>
              </a:rPr>
              <a:t>podnik: 2 zaměstnanci.</a:t>
            </a:r>
          </a:p>
          <a:p>
            <a:pPr>
              <a:buNone/>
            </a:pPr>
            <a:endParaRPr lang="cs-CZ" sz="4400" dirty="0">
              <a:latin typeface="Calibri" pitchFamily="34" charset="0"/>
            </a:endParaRPr>
          </a:p>
          <a:p>
            <a:pPr>
              <a:buNone/>
            </a:pPr>
            <a:endParaRPr lang="cs-CZ" sz="4500" dirty="0" smtClean="0">
              <a:latin typeface="Calibri" pitchFamily="34" charset="0"/>
            </a:endParaRPr>
          </a:p>
          <a:p>
            <a:pPr>
              <a:buNone/>
            </a:pPr>
            <a:endParaRPr lang="cs-CZ" sz="1200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alibri" pitchFamily="34" charset="0"/>
              </a:rPr>
              <a:t>Metodika diplomové práce</a:t>
            </a:r>
            <a:endParaRPr lang="cs-CZ" sz="36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700808"/>
            <a:ext cx="8135816" cy="4536504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>
                <a:latin typeface="Calibri" pitchFamily="34" charset="0"/>
              </a:rPr>
              <a:t> </a:t>
            </a:r>
            <a:r>
              <a:rPr lang="cs-CZ" sz="26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Analýza nákladů společnosti</a:t>
            </a:r>
          </a:p>
          <a:p>
            <a:pPr marL="0" indent="0">
              <a:buNone/>
            </a:pPr>
            <a:r>
              <a:rPr lang="cs-CZ" sz="2600" dirty="0">
                <a:latin typeface="Calibri" pitchFamily="34" charset="0"/>
              </a:rPr>
              <a:t>    - rozbor nákladů pomocí klasifikační analýzy,</a:t>
            </a:r>
          </a:p>
          <a:p>
            <a:pPr marL="0" indent="0">
              <a:buNone/>
            </a:pPr>
            <a:r>
              <a:rPr lang="cs-CZ" sz="2600" dirty="0">
                <a:latin typeface="Calibri" pitchFamily="34" charset="0"/>
              </a:rPr>
              <a:t>    - kalkulace nákladů na jednotku výkonu,</a:t>
            </a:r>
          </a:p>
          <a:p>
            <a:pPr marL="0" indent="0">
              <a:buNone/>
            </a:pPr>
            <a:r>
              <a:rPr lang="cs-CZ" sz="2600" dirty="0">
                <a:latin typeface="Calibri" pitchFamily="34" charset="0"/>
              </a:rPr>
              <a:t>    - analýza výsledku hospodaření společnosti,</a:t>
            </a:r>
          </a:p>
          <a:p>
            <a:pPr marL="0" indent="0">
              <a:buNone/>
            </a:pPr>
            <a:r>
              <a:rPr lang="cs-CZ" sz="2600" dirty="0">
                <a:latin typeface="Calibri" pitchFamily="34" charset="0"/>
              </a:rPr>
              <a:t>    - kritický bod rentability,</a:t>
            </a:r>
          </a:p>
          <a:p>
            <a:pPr>
              <a:buNone/>
            </a:pPr>
            <a:r>
              <a:rPr lang="cs-CZ" sz="2600" dirty="0">
                <a:latin typeface="Calibri" pitchFamily="34" charset="0"/>
              </a:rPr>
              <a:t>    - komparace výsledků, </a:t>
            </a:r>
            <a:endParaRPr lang="cs-CZ" sz="26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600" dirty="0">
                <a:latin typeface="Calibri" pitchFamily="34" charset="0"/>
              </a:rPr>
              <a:t> </a:t>
            </a:r>
            <a:r>
              <a:rPr lang="cs-CZ" sz="2600" dirty="0" smtClean="0">
                <a:latin typeface="Calibri" pitchFamily="34" charset="0"/>
              </a:rPr>
              <a:t>   - analýza </a:t>
            </a:r>
            <a:r>
              <a:rPr lang="cs-CZ" sz="2600" dirty="0">
                <a:latin typeface="Calibri" pitchFamily="34" charset="0"/>
              </a:rPr>
              <a:t>časových řad (tabulky a grafy</a:t>
            </a:r>
            <a:r>
              <a:rPr lang="cs-CZ" sz="2600" dirty="0" smtClean="0">
                <a:latin typeface="Calibri" pitchFamily="34" charset="0"/>
              </a:rPr>
              <a:t>).</a:t>
            </a:r>
          </a:p>
          <a:p>
            <a:pPr>
              <a:buNone/>
            </a:pPr>
            <a:endParaRPr lang="cs-CZ" sz="2800" dirty="0">
              <a:latin typeface="Calibri" pitchFamily="34" charset="0"/>
            </a:endParaRPr>
          </a:p>
          <a:p>
            <a:r>
              <a:rPr lang="cs-CZ" sz="2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Návrh </a:t>
            </a:r>
            <a:r>
              <a:rPr lang="cs-CZ" sz="26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na racionalizaci nákladových položek</a:t>
            </a:r>
          </a:p>
          <a:p>
            <a:pPr marL="0" indent="0">
              <a:buNone/>
            </a:pPr>
            <a:r>
              <a:rPr lang="cs-CZ" sz="2600" dirty="0" smtClean="0">
                <a:latin typeface="Calibri" pitchFamily="34" charset="0"/>
              </a:rPr>
              <a:t>    - </a:t>
            </a:r>
            <a:r>
              <a:rPr lang="cs-CZ" sz="2600" dirty="0">
                <a:latin typeface="Calibri" pitchFamily="34" charset="0"/>
              </a:rPr>
              <a:t>kalkulace </a:t>
            </a:r>
            <a:r>
              <a:rPr lang="cs-CZ" sz="2600" dirty="0" smtClean="0">
                <a:latin typeface="Calibri" pitchFamily="34" charset="0"/>
              </a:rPr>
              <a:t>úspor,</a:t>
            </a:r>
          </a:p>
          <a:p>
            <a:pPr marL="0" indent="0">
              <a:buNone/>
            </a:pPr>
            <a:r>
              <a:rPr lang="cs-CZ" sz="2600" dirty="0" smtClean="0">
                <a:latin typeface="Calibri" pitchFamily="34" charset="0"/>
              </a:rPr>
              <a:t>    - </a:t>
            </a:r>
            <a:r>
              <a:rPr lang="cs-CZ" sz="2600" dirty="0" err="1">
                <a:latin typeface="Calibri" pitchFamily="34" charset="0"/>
              </a:rPr>
              <a:t>technicko-ekonomické</a:t>
            </a:r>
            <a:r>
              <a:rPr lang="cs-CZ" sz="2600" dirty="0">
                <a:latin typeface="Calibri" pitchFamily="34" charset="0"/>
              </a:rPr>
              <a:t> zhodnocení navrhovaných </a:t>
            </a:r>
            <a:r>
              <a:rPr lang="cs-CZ" sz="2600" dirty="0" smtClean="0">
                <a:latin typeface="Calibri" pitchFamily="34" charset="0"/>
              </a:rPr>
              <a:t>řešení.</a:t>
            </a:r>
            <a:endParaRPr lang="cs-CZ" sz="2600" dirty="0">
              <a:latin typeface="Calibri" pitchFamily="34" charset="0"/>
            </a:endParaRPr>
          </a:p>
          <a:p>
            <a:pPr marL="0" indent="0">
              <a:buNone/>
            </a:pPr>
            <a:endParaRPr lang="cs-CZ" sz="2400" b="1" dirty="0" smtClean="0"/>
          </a:p>
          <a:p>
            <a:pPr>
              <a:buNone/>
            </a:pPr>
            <a:endParaRPr lang="cs-CZ" sz="11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alibri" pitchFamily="34" charset="0"/>
              </a:rPr>
              <a:t>Návrh na racionalizaci nákladů</a:t>
            </a:r>
            <a:endParaRPr lang="cs-CZ" sz="3600" b="1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Autofit/>
          </a:bodyPr>
          <a:lstStyle/>
          <a:p>
            <a:r>
              <a:rPr lang="cs-CZ" sz="2000" b="1" u="sng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Obměna stávajícího vozového parku za nový</a:t>
            </a:r>
          </a:p>
          <a:p>
            <a:pPr marL="0" indent="0">
              <a:buNone/>
            </a:pPr>
            <a:r>
              <a:rPr lang="cs-CZ" sz="1600" b="1" u="sng" dirty="0" smtClean="0">
                <a:latin typeface="Calibri" pitchFamily="34" charset="0"/>
              </a:rPr>
              <a:t>STÁVAJÍCÍ vozový park: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209936"/>
              </p:ext>
            </p:extLst>
          </p:nvPr>
        </p:nvGraphicFramePr>
        <p:xfrm>
          <a:off x="612649" y="2395713"/>
          <a:ext cx="8153398" cy="15508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7283"/>
                <a:gridCol w="1617194"/>
                <a:gridCol w="1501754"/>
                <a:gridCol w="1143171"/>
                <a:gridCol w="1323996"/>
              </a:tblGrid>
              <a:tr h="278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NÁVĚS nákladní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 návěsu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Nápravy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Hmotnost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valníkový plachtový 1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SCHWARZMÜLLER SPA 3/E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 tun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valníkový plachtový 2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TRAILOR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 tun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90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TAHAČ typ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Emisní třída</a:t>
                      </a:r>
                      <a:endParaRPr lang="cs-CZ" sz="14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Prům</a:t>
                      </a:r>
                      <a:r>
                        <a:rPr lang="cs-CZ" sz="1400" b="1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spotřeba</a:t>
                      </a:r>
                      <a:endParaRPr lang="cs-CZ" sz="14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Nápravy</a:t>
                      </a:r>
                      <a:endParaRPr lang="cs-CZ" sz="14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Hmotnost</a:t>
                      </a:r>
                      <a:endParaRPr lang="cs-CZ" sz="1400" b="1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VOLVO 1 – FH 42TB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EURO III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 l/100 km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tun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2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VOLVO 2 – FH 1242T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EURO III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 l/100 km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tun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2" name="Obdélník 11"/>
          <p:cNvSpPr/>
          <p:nvPr/>
        </p:nvSpPr>
        <p:spPr>
          <a:xfrm>
            <a:off x="604329" y="4291574"/>
            <a:ext cx="25367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b="1" u="sng" dirty="0" smtClean="0">
                <a:latin typeface="Calibri" pitchFamily="34" charset="0"/>
              </a:rPr>
              <a:t>NAVRHOVANÝ </a:t>
            </a:r>
            <a:r>
              <a:rPr lang="cs-CZ" sz="1600" b="1" u="sng" dirty="0">
                <a:latin typeface="Calibri" pitchFamily="34" charset="0"/>
              </a:rPr>
              <a:t>vozový park:</a:t>
            </a:r>
          </a:p>
        </p:txBody>
      </p:sp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06421"/>
              </p:ext>
            </p:extLst>
          </p:nvPr>
        </p:nvGraphicFramePr>
        <p:xfrm>
          <a:off x="612647" y="4716970"/>
          <a:ext cx="8161719" cy="786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9193"/>
                <a:gridCol w="3168352"/>
                <a:gridCol w="1224136"/>
                <a:gridCol w="1250038"/>
              </a:tblGrid>
              <a:tr h="296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NÁVĚS nákladní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 návěsu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Nápravy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Hmotnost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17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valníkový plachtový 3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SCHWARZMÜLLER S1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 tun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valníkový plachtový 4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SCHWARZMÜLLER S1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 tun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337723"/>
              </p:ext>
            </p:extLst>
          </p:nvPr>
        </p:nvGraphicFramePr>
        <p:xfrm>
          <a:off x="632323" y="5517233"/>
          <a:ext cx="8142044" cy="7787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9517"/>
                <a:gridCol w="1584176"/>
                <a:gridCol w="1584176"/>
                <a:gridCol w="1224136"/>
                <a:gridCol w="1250039"/>
              </a:tblGrid>
              <a:tr h="288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TAHAČ 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Emisní třída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Prům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spotřeba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Nápravy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Hmotnost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717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VOLVO 3 – FH 42TB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EURO V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 l/100 km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tun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1079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VOLVO 4 – FH 42 TB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EURO V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 l/100 km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tun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13283" y="6092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latin typeface="Calibri" pitchFamily="34" charset="0"/>
              </a:rPr>
              <a:t>Technicko-ekonomické zhodnocení</a:t>
            </a:r>
            <a:br>
              <a:rPr lang="cs-CZ" sz="3600" b="1" dirty="0" smtClean="0">
                <a:latin typeface="Calibri" pitchFamily="34" charset="0"/>
              </a:rPr>
            </a:br>
            <a:r>
              <a:rPr lang="cs-CZ" sz="3600" b="1" dirty="0" smtClean="0">
                <a:solidFill>
                  <a:schemeClr val="tx1"/>
                </a:solidFill>
                <a:latin typeface="Calibri" pitchFamily="34" charset="0"/>
              </a:rPr>
              <a:t>Předpoklad úspor v nákladech/rok</a:t>
            </a:r>
            <a:endParaRPr lang="cs-CZ" sz="36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34040379"/>
              </p:ext>
            </p:extLst>
          </p:nvPr>
        </p:nvGraphicFramePr>
        <p:xfrm>
          <a:off x="612648" y="1628799"/>
          <a:ext cx="8279831" cy="45733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3168"/>
                <a:gridCol w="1711376"/>
                <a:gridCol w="4265287"/>
              </a:tblGrid>
              <a:tr h="639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Přímé náklady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Úspora v Kč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Příčina úspor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40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- 159 514,- Kč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Snížením </a:t>
                      </a:r>
                      <a:r>
                        <a:rPr lang="cs-CZ" sz="14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cs-CZ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spotřeby </a:t>
                      </a: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nafty na 1 </a:t>
                      </a:r>
                      <a:r>
                        <a:rPr lang="cs-CZ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km</a:t>
                      </a: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cs-CZ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8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453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Dálniční poplatky </a:t>
                      </a: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ČR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- 122 500,- Kč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Rozdílem </a:t>
                      </a:r>
                      <a:r>
                        <a:rPr lang="cs-CZ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 poplatcích mezi </a:t>
                      </a: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emisními  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třídami </a:t>
                      </a:r>
                      <a:r>
                        <a:rPr lang="cs-CZ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EURO </a:t>
                      </a: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III a </a:t>
                      </a:r>
                      <a:r>
                        <a:rPr lang="cs-CZ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EURO </a:t>
                      </a: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V.</a:t>
                      </a:r>
                      <a:endParaRPr lang="cs-CZ" sz="18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252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Dálniční poplatky </a:t>
                      </a: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Německu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- 211 993,- Kč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Rozdílem </a:t>
                      </a:r>
                      <a:r>
                        <a:rPr lang="cs-CZ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 poplatcích mezi </a:t>
                      </a: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emisními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třídami </a:t>
                      </a:r>
                      <a:r>
                        <a:rPr lang="cs-CZ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EURO </a:t>
                      </a: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III a </a:t>
                      </a:r>
                      <a:r>
                        <a:rPr lang="cs-CZ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EURO </a:t>
                      </a: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V.</a:t>
                      </a:r>
                      <a:endParaRPr lang="cs-CZ" sz="18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4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Silniční daň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- 38 420,- Kč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Slevou </a:t>
                      </a:r>
                      <a:r>
                        <a:rPr lang="cs-CZ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 nově registrovaných vozidel.  </a:t>
                      </a:r>
                      <a:endParaRPr lang="cs-CZ" sz="18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2174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Opravy a údržba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- 300 000,- Kč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Jedná </a:t>
                      </a:r>
                      <a:r>
                        <a:rPr lang="cs-CZ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 o kvalifikovaný </a:t>
                      </a: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odhad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předpokládané úspory, </a:t>
                      </a:r>
                      <a:r>
                        <a:rPr lang="cs-CZ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nová technika </a:t>
                      </a:r>
                      <a:endParaRPr lang="cs-CZ" sz="1800" i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nebude </a:t>
                      </a:r>
                      <a:r>
                        <a:rPr lang="cs-CZ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poruchová, úspora činí 2/3 </a:t>
                      </a:r>
                      <a:endParaRPr lang="cs-CZ" sz="1800" i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z</a:t>
                      </a:r>
                      <a:r>
                        <a:rPr lang="cs-CZ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cs-CZ" sz="14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skutečných </a:t>
                      </a:r>
                      <a:r>
                        <a:rPr lang="cs-CZ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nákladů za roky 2013-2015.</a:t>
                      </a:r>
                      <a:endParaRPr lang="cs-CZ" sz="18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39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Celkem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- 832 427,- Kč</a:t>
                      </a:r>
                      <a:endParaRPr lang="cs-CZ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Celková </a:t>
                      </a:r>
                      <a:r>
                        <a:rPr lang="cs-CZ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předpokládaná roční úspora </a:t>
                      </a:r>
                      <a:endParaRPr lang="cs-CZ" sz="1800" i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v</a:t>
                      </a:r>
                      <a:r>
                        <a:rPr lang="cs-CZ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přímých </a:t>
                      </a:r>
                      <a:r>
                        <a:rPr lang="cs-CZ" sz="1800" i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nákladech</a:t>
                      </a:r>
                      <a:r>
                        <a:rPr lang="cs-CZ" sz="18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cs-CZ" sz="18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748464" cy="990600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latin typeface="Calibri" pitchFamily="34" charset="0"/>
              </a:rPr>
              <a:t>Kalkulace úspor - po obnově vozového parku</a:t>
            </a:r>
            <a:endParaRPr lang="cs-CZ" sz="36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graphicFrame>
        <p:nvGraphicFramePr>
          <p:cNvPr id="13" name="Graf 12"/>
          <p:cNvGraphicFramePr/>
          <p:nvPr>
            <p:extLst>
              <p:ext uri="{D42A27DB-BD31-4B8C-83A1-F6EECF244321}">
                <p14:modId xmlns:p14="http://schemas.microsoft.com/office/powerpoint/2010/main" val="1876662439"/>
              </p:ext>
            </p:extLst>
          </p:nvPr>
        </p:nvGraphicFramePr>
        <p:xfrm>
          <a:off x="612648" y="1700808"/>
          <a:ext cx="8279832" cy="4896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51840" cy="990600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Vývoj KBR po obnově vozového parku</a:t>
            </a:r>
            <a:endParaRPr lang="cs-CZ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78181355"/>
              </p:ext>
            </p:extLst>
          </p:nvPr>
        </p:nvGraphicFramePr>
        <p:xfrm>
          <a:off x="612648" y="1628800"/>
          <a:ext cx="81534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Přímá spojnice se šipkou 7"/>
          <p:cNvCxnSpPr/>
          <p:nvPr/>
        </p:nvCxnSpPr>
        <p:spPr>
          <a:xfrm>
            <a:off x="6228184" y="2708920"/>
            <a:ext cx="1153345" cy="16957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6228184" y="4041068"/>
            <a:ext cx="1153345" cy="16957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41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latin typeface="Calibri" pitchFamily="34" charset="0"/>
              </a:rPr>
              <a:t>Zvýšení zisku – zisk před a po obnově</a:t>
            </a:r>
            <a:endParaRPr lang="cs-CZ" sz="3600" b="1" dirty="0">
              <a:solidFill>
                <a:schemeClr val="accent2"/>
              </a:solidFill>
              <a:latin typeface="Calibri" pitchFamily="34" charset="0"/>
            </a:endParaRP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1634881441"/>
              </p:ext>
            </p:extLst>
          </p:nvPr>
        </p:nvGraphicFramePr>
        <p:xfrm>
          <a:off x="615027" y="1628800"/>
          <a:ext cx="833825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805</TotalTime>
  <Words>567</Words>
  <Application>Microsoft Office PowerPoint</Application>
  <PresentationFormat>Předvádění na obrazovce (4:3)</PresentationFormat>
  <Paragraphs>190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Calibri</vt:lpstr>
      <vt:lpstr>Symbol</vt:lpstr>
      <vt:lpstr>Times New Roman</vt:lpstr>
      <vt:lpstr>Tw Cen MT</vt:lpstr>
      <vt:lpstr>Wingdings</vt:lpstr>
      <vt:lpstr>Wingdings 2</vt:lpstr>
      <vt:lpstr>Medián</vt:lpstr>
      <vt:lpstr>Diplomová práce</vt:lpstr>
      <vt:lpstr>Cíl diplomové práce</vt:lpstr>
      <vt:lpstr>Metodika diplomové práce</vt:lpstr>
      <vt:lpstr>Metodika diplomové práce</vt:lpstr>
      <vt:lpstr>Návrh na racionalizaci nákladů</vt:lpstr>
      <vt:lpstr>Technicko-ekonomické zhodnocení Předpoklad úspor v nákladech/rok</vt:lpstr>
      <vt:lpstr>Kalkulace úspor - po obnově vozového parku</vt:lpstr>
      <vt:lpstr>Vývoj KBR po obnově vozového parku</vt:lpstr>
      <vt:lpstr>Zvýšení zisku – zisk před a po obnově</vt:lpstr>
      <vt:lpstr>Přínos práce a závěrečné shrnutí</vt:lpstr>
      <vt:lpstr>Děkuji za pozornost</vt:lpstr>
      <vt:lpstr>Doplňující otázky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Daňové a odvodové zatížení podnikatelů ČR</dc:title>
  <dc:creator>Pokorná Petra</dc:creator>
  <cp:lastModifiedBy>Pokorná Petra, Energo</cp:lastModifiedBy>
  <cp:revision>86</cp:revision>
  <cp:lastPrinted>2017-06-14T13:35:26Z</cp:lastPrinted>
  <dcterms:created xsi:type="dcterms:W3CDTF">2013-08-13T12:37:48Z</dcterms:created>
  <dcterms:modified xsi:type="dcterms:W3CDTF">2017-06-14T13:48:54Z</dcterms:modified>
</cp:coreProperties>
</file>