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1" r:id="rId4"/>
    <p:sldId id="260" r:id="rId5"/>
    <p:sldId id="278" r:id="rId6"/>
    <p:sldId id="279" r:id="rId7"/>
    <p:sldId id="270" r:id="rId8"/>
    <p:sldId id="263" r:id="rId9"/>
    <p:sldId id="281" r:id="rId10"/>
    <p:sldId id="264" r:id="rId11"/>
    <p:sldId id="265" r:id="rId12"/>
    <p:sldId id="262" r:id="rId13"/>
    <p:sldId id="267" r:id="rId14"/>
    <p:sldId id="268" r:id="rId15"/>
    <p:sldId id="269" r:id="rId16"/>
    <p:sldId id="271" r:id="rId17"/>
    <p:sldId id="286" r:id="rId18"/>
    <p:sldId id="287" r:id="rId19"/>
    <p:sldId id="272" r:id="rId20"/>
    <p:sldId id="282" r:id="rId21"/>
    <p:sldId id="283" r:id="rId22"/>
    <p:sldId id="284" r:id="rId23"/>
    <p:sldId id="285" r:id="rId24"/>
    <p:sldId id="273" r:id="rId25"/>
    <p:sldId id="277" r:id="rId26"/>
    <p:sldId id="274" r:id="rId27"/>
    <p:sldId id="275" r:id="rId28"/>
  </p:sldIdLst>
  <p:sldSz cx="9144000" cy="6858000" type="screen4x3"/>
  <p:notesSz cx="6858000" cy="9144000"/>
  <p:custDataLst>
    <p:tags r:id="rId29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44" autoAdjust="0"/>
  </p:normalViewPr>
  <p:slideViewPr>
    <p:cSldViewPr>
      <p:cViewPr>
        <p:scale>
          <a:sx n="66" d="100"/>
          <a:sy n="66" d="100"/>
        </p:scale>
        <p:origin x="-1470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6D12-FAE6-43CF-B2CE-94286A105EFF}" type="datetimeFigureOut">
              <a:rPr lang="cs-CZ" smtClean="0"/>
              <a:pPr/>
              <a:t>15. 6. 2017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F351AF4-71E0-4349-B653-954D3ED775E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6D12-FAE6-43CF-B2CE-94286A105EFF}" type="datetimeFigureOut">
              <a:rPr lang="cs-CZ" smtClean="0"/>
              <a:pPr/>
              <a:t>15. 6. 2017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1AF4-71E0-4349-B653-954D3ED775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2"/>
            <a:ext cx="457200" cy="441325"/>
          </a:xfrm>
        </p:spPr>
        <p:txBody>
          <a:bodyPr/>
          <a:lstStyle/>
          <a:p>
            <a:fld id="{DF351AF4-71E0-4349-B653-954D3ED775E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1"/>
            <a:ext cx="6553200" cy="5821367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6D12-FAE6-43CF-B2CE-94286A105EFF}" type="datetimeFigureOut">
              <a:rPr lang="cs-CZ" smtClean="0"/>
              <a:pPr/>
              <a:t>15. 6. 2017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2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6D12-FAE6-43CF-B2CE-94286A105EFF}" type="datetimeFigureOut">
              <a:rPr lang="cs-CZ" smtClean="0"/>
              <a:pPr/>
              <a:t>15. 6. 2017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F351AF4-71E0-4349-B653-954D3ED775E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1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1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6D12-FAE6-43CF-B2CE-94286A105EFF}" type="datetimeFigureOut">
              <a:rPr lang="cs-CZ" smtClean="0"/>
              <a:pPr/>
              <a:t>15. 6. 2017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F351AF4-71E0-4349-B653-954D3ED775E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FBC6D12-FAE6-43CF-B2CE-94286A105EFF}" type="datetimeFigureOut">
              <a:rPr lang="cs-CZ" smtClean="0"/>
              <a:pPr/>
              <a:t>15. 6. 2017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1AF4-71E0-4349-B653-954D3ED775E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2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1"/>
            <a:ext cx="4040188" cy="732975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2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6D12-FAE6-43CF-B2CE-94286A105EFF}" type="datetimeFigureOut">
              <a:rPr lang="cs-CZ" smtClean="0"/>
              <a:pPr/>
              <a:t>15. 6. 2017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F351AF4-71E0-4349-B653-954D3ED775E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6D12-FAE6-43CF-B2CE-94286A105EFF}" type="datetimeFigureOut">
              <a:rPr lang="cs-CZ" smtClean="0"/>
              <a:pPr/>
              <a:t>15. 6. 2017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F351AF4-71E0-4349-B653-954D3ED775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6D12-FAE6-43CF-B2CE-94286A105EFF}" type="datetimeFigureOut">
              <a:rPr lang="cs-CZ" smtClean="0"/>
              <a:pPr/>
              <a:t>15. 6. 2017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1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351AF4-71E0-4349-B653-954D3ED775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1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F351AF4-71E0-4349-B653-954D3ED775E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6D12-FAE6-43CF-B2CE-94286A105EFF}" type="datetimeFigureOut">
              <a:rPr lang="cs-CZ" smtClean="0"/>
              <a:pPr/>
              <a:t>15. 6. 2017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/>
          <a:p>
            <a:fld id="{DF351AF4-71E0-4349-B653-954D3ED775E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FBC6D12-FAE6-43CF-B2CE-94286A105EFF}" type="datetimeFigureOut">
              <a:rPr lang="cs-CZ" smtClean="0"/>
              <a:pPr/>
              <a:t>15. 6. 2017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1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FBC6D12-FAE6-43CF-B2CE-94286A105EFF}" type="datetimeFigureOut">
              <a:rPr lang="cs-CZ" smtClean="0"/>
              <a:pPr/>
              <a:t>15. 6. 2017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5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F351AF4-71E0-4349-B653-954D3ED775E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7584" y="2773308"/>
            <a:ext cx="7088832" cy="2481808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Analýza procesů v oddělení mechanické konstrukce výrobního podniku</a:t>
            </a:r>
            <a:endParaRPr lang="cs-CZ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887760"/>
          </a:xfrm>
        </p:spPr>
        <p:txBody>
          <a:bodyPr>
            <a:normAutofit fontScale="90000"/>
          </a:bodyPr>
          <a:lstStyle/>
          <a:p>
            <a:r>
              <a:rPr lang="cs-C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Vysoká škola technická a ekonomická v Českých Budějovicích</a:t>
            </a:r>
            <a:br>
              <a:rPr lang="cs-C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Ústav technicko - technologický</a:t>
            </a:r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03648" y="4941169"/>
            <a:ext cx="6984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cs-CZ" sz="2000" b="1" dirty="0" smtClean="0"/>
              <a:t>Autor práce: </a:t>
            </a:r>
            <a:r>
              <a:rPr lang="cs-CZ" sz="2000" dirty="0" smtClean="0"/>
              <a:t>		Bc. Tereza Kaskounová</a:t>
            </a:r>
          </a:p>
          <a:p>
            <a:r>
              <a:rPr lang="cs-CZ" sz="1600" b="1" dirty="0" smtClean="0"/>
              <a:t>Vedoucí práce: </a:t>
            </a:r>
            <a:r>
              <a:rPr lang="cs-CZ" sz="1600" dirty="0" smtClean="0"/>
              <a:t>		Ing. Radka Vaníčková, Ph.D</a:t>
            </a:r>
            <a:br>
              <a:rPr lang="cs-CZ" sz="1600" dirty="0" smtClean="0"/>
            </a:br>
            <a:r>
              <a:rPr lang="cs-CZ" sz="1600" b="1" dirty="0" smtClean="0"/>
              <a:t>Oponent práce: </a:t>
            </a:r>
            <a:r>
              <a:rPr lang="cs-CZ" sz="1600" dirty="0"/>
              <a:t>	</a:t>
            </a:r>
            <a:r>
              <a:rPr lang="cs-CZ" sz="1600" dirty="0" smtClean="0"/>
              <a:t>	Ing. Michal Řehoř</a:t>
            </a:r>
          </a:p>
          <a:p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České Budějovice, červen 2017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S_Classification_Standard"/>
          <p:cNvSpPr txBox="1"/>
          <p:nvPr/>
        </p:nvSpPr>
        <p:spPr>
          <a:xfrm>
            <a:off x="8990049" y="6195244"/>
            <a:ext cx="153953" cy="24365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de-DE" sz="1100" b="1" kern="900" spc="1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48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Procesní analýza</a:t>
            </a:r>
            <a:endParaRPr lang="cs-C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Výsledek obrázku pro rohde schwar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304256" cy="46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2" y="1340768"/>
            <a:ext cx="4005467" cy="487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S_Classification_Standard"/>
          <p:cNvSpPr txBox="1"/>
          <p:nvPr/>
        </p:nvSpPr>
        <p:spPr>
          <a:xfrm>
            <a:off x="8990049" y="6195244"/>
            <a:ext cx="153953" cy="24365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de-DE" sz="1100" b="1" kern="900" spc="100">
              <a:solidFill>
                <a:srgbClr val="0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427986" y="2060848"/>
            <a:ext cx="43869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Špatné plánování</a:t>
            </a:r>
          </a:p>
          <a:p>
            <a:endParaRPr lang="cs-CZ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Kapacitní problémy</a:t>
            </a:r>
          </a:p>
          <a:p>
            <a:endParaRPr lang="cs-CZ" sz="24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Technická závada</a:t>
            </a:r>
          </a:p>
          <a:p>
            <a:endParaRPr lang="cs-CZ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Vytížení CNC </a:t>
            </a:r>
          </a:p>
          <a:p>
            <a:endParaRPr lang="cs-CZ" sz="2400" b="1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Opožděná dodávka materiálu</a:t>
            </a:r>
            <a:endParaRPr lang="cs-CZ" sz="24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388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Procesní analýza</a:t>
            </a:r>
            <a:endParaRPr lang="cs-C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Výsledek obrázku pro rohde schwar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304256" cy="46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3528" y="1556793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Zhodnocení procesní analýzy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0" y="2276872"/>
            <a:ext cx="782727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96388" y="5100072"/>
            <a:ext cx="764947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Přijato a zapracováno -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798 úkolů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Propadlé úkoly -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 toho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dnů, 33 do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dnů a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nad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dnů</a:t>
            </a:r>
          </a:p>
          <a:p>
            <a:pPr>
              <a:lnSpc>
                <a:spcPct val="150000"/>
              </a:lnSpc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Celkové procento propadlých úkolů 8,02%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S_Classification_Standard"/>
          <p:cNvSpPr txBox="1"/>
          <p:nvPr/>
        </p:nvSpPr>
        <p:spPr>
          <a:xfrm>
            <a:off x="8990049" y="6195244"/>
            <a:ext cx="153953" cy="24365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de-DE" sz="1100" b="1" kern="900" spc="1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544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Mapování procesů </a:t>
            </a:r>
            <a:endParaRPr lang="cs-C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Výsledek obrázku pro rohde schwar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304256" cy="46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8640960" cy="279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67544" y="1556792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Procesní mapa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S_Classification_Standard"/>
          <p:cNvSpPr txBox="1"/>
          <p:nvPr/>
        </p:nvSpPr>
        <p:spPr>
          <a:xfrm>
            <a:off x="8990049" y="6195244"/>
            <a:ext cx="153953" cy="24365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de-DE" sz="1100" b="1" kern="900" spc="1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886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Kritická místa v procesech</a:t>
            </a:r>
            <a:endParaRPr lang="cs-C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Výsledek obrázku pro rohde schwar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304256" cy="46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8569"/>
            <a:ext cx="3384376" cy="4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86" y="1507954"/>
            <a:ext cx="3335390" cy="470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320134" y="636236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Příjem požadavku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454550" y="6362363"/>
            <a:ext cx="3707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Zahájení práce na projektu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S_Classification_Standard"/>
          <p:cNvSpPr txBox="1"/>
          <p:nvPr/>
        </p:nvSpPr>
        <p:spPr>
          <a:xfrm>
            <a:off x="8990049" y="6195244"/>
            <a:ext cx="153953" cy="24365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de-DE" sz="1100" b="1" kern="900" spc="1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31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Kritická místa v procesech</a:t>
            </a:r>
            <a:endParaRPr lang="cs-CZ" sz="3600" dirty="0"/>
          </a:p>
        </p:txBody>
      </p:sp>
      <p:pic>
        <p:nvPicPr>
          <p:cNvPr id="3" name="Picture 2" descr="Výsledek obrázku pro rohde schwar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304256" cy="46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1554291"/>
            <a:ext cx="3262319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2" y="1569903"/>
            <a:ext cx="3265957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147316" y="6337795"/>
            <a:ext cx="342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Příprava realizace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555772" y="6337795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Realizace externích potřeb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S_Classification_Standard"/>
          <p:cNvSpPr txBox="1"/>
          <p:nvPr/>
        </p:nvSpPr>
        <p:spPr>
          <a:xfrm>
            <a:off x="8990049" y="6195244"/>
            <a:ext cx="153953" cy="24365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de-DE" sz="1100" b="1" kern="900" spc="1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022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Kritická místa v procesech</a:t>
            </a:r>
          </a:p>
        </p:txBody>
      </p:sp>
      <p:pic>
        <p:nvPicPr>
          <p:cNvPr id="3" name="Picture 2" descr="Výsledek obrázku pro rohde schwar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304256" cy="46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8" y="1556792"/>
            <a:ext cx="375232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203848" y="637203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Realizace interních potřeb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S_Classification_Standard"/>
          <p:cNvSpPr txBox="1"/>
          <p:nvPr/>
        </p:nvSpPr>
        <p:spPr>
          <a:xfrm>
            <a:off x="8990049" y="6195244"/>
            <a:ext cx="153953" cy="24365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de-DE" sz="1100" b="1" kern="900" spc="1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068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Zhodnocení výzkumných otázek</a:t>
            </a:r>
            <a:endParaRPr lang="cs-C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Výsledek obrázku pro rohde schwar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4010"/>
            <a:ext cx="1872208" cy="38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5536" y="1484785"/>
            <a:ext cx="849694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opožděná dodávka materiálu nejkritičtějším místem procesu oddělení mechanické konstrukce?</a:t>
            </a:r>
          </a:p>
          <a:p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ANO, propadnutí 22,4 úkolů z celkově 64 propadlých</a:t>
            </a:r>
          </a:p>
          <a:p>
            <a:endParaRPr lang="cs-CZ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11" name="RS_Classification_Standard"/>
          <p:cNvSpPr txBox="1"/>
          <p:nvPr/>
        </p:nvSpPr>
        <p:spPr>
          <a:xfrm>
            <a:off x="8990049" y="6195244"/>
            <a:ext cx="153953" cy="24365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de-DE" sz="1100" b="1" kern="900" spc="10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61048"/>
            <a:ext cx="6486170" cy="234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486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Zhodnocení výzkumných otázek</a:t>
            </a:r>
            <a:endParaRPr lang="cs-C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Výsledek obrázku pro rohde schwar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4010"/>
            <a:ext cx="1872208" cy="38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5536" y="1484785"/>
            <a:ext cx="849694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proces plánování zpracování požadavků na oddělení mechanické konstrukce nastaven správně?</a:t>
            </a:r>
          </a:p>
          <a:p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NE, propadnutí 21,8 úkolů z celkově 64 propadlých</a:t>
            </a:r>
          </a:p>
          <a:p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11" name="RS_Classification_Standard"/>
          <p:cNvSpPr txBox="1"/>
          <p:nvPr/>
        </p:nvSpPr>
        <p:spPr>
          <a:xfrm>
            <a:off x="8990049" y="6195244"/>
            <a:ext cx="153953" cy="24365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de-DE" sz="1100" b="1" kern="900" spc="10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05065"/>
            <a:ext cx="6038036" cy="219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486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Zhodnocení výzkumných otázek</a:t>
            </a:r>
            <a:endParaRPr lang="cs-C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Výsledek obrázku pro rohde schwar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4010"/>
            <a:ext cx="1872208" cy="38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5536" y="1484785"/>
            <a:ext cx="84969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Výzkumná otázka č. 3</a:t>
            </a:r>
          </a:p>
          <a:p>
            <a:endParaRPr lang="cs-CZ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celkové procento propadlých úkolů větší než 10% z celkového počtu přijatých požadavků?</a:t>
            </a:r>
          </a:p>
          <a:p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NE, celkové procento propadlých úkolů je 8,02%</a:t>
            </a:r>
          </a:p>
          <a:p>
            <a:endParaRPr lang="cs-CZ" sz="2800" dirty="0"/>
          </a:p>
        </p:txBody>
      </p:sp>
      <p:sp>
        <p:nvSpPr>
          <p:cNvPr id="11" name="RS_Classification_Standard"/>
          <p:cNvSpPr txBox="1"/>
          <p:nvPr/>
        </p:nvSpPr>
        <p:spPr>
          <a:xfrm>
            <a:off x="8990049" y="6195244"/>
            <a:ext cx="153953" cy="24365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de-DE" sz="1100" b="1" kern="900" spc="1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486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Návrh zlepšení</a:t>
            </a:r>
            <a:endParaRPr lang="cs-C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Výsledek obrázku pro rohde schwar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304256" cy="46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3528" y="1628800"/>
            <a:ext cx="770485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Opožděná dodávka materiálu</a:t>
            </a:r>
          </a:p>
          <a:p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Pojištění dodávky sankcemi proti dodavateli</a:t>
            </a:r>
          </a:p>
          <a:p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Dřívější dodání materiálu</a:t>
            </a:r>
          </a:p>
        </p:txBody>
      </p:sp>
      <p:sp>
        <p:nvSpPr>
          <p:cNvPr id="11" name="RS_Classification_Standard"/>
          <p:cNvSpPr txBox="1"/>
          <p:nvPr/>
        </p:nvSpPr>
        <p:spPr>
          <a:xfrm>
            <a:off x="8990049" y="6195244"/>
            <a:ext cx="153953" cy="24365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de-DE" sz="1100" b="1" kern="900" spc="1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43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Obsah prezentace:</a:t>
            </a:r>
            <a:endParaRPr lang="cs-C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4496" y="1268760"/>
            <a:ext cx="820891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Cíl práce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Představení společnosti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Stanovení výzkumných otázek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Procesní analýza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Mapování procesů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Kritická místa v procesech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Zhodnocení výzkumných otázek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Návrh zlepšení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Závěr</a:t>
            </a:r>
          </a:p>
          <a:p>
            <a:pPr marL="514350" indent="-514350">
              <a:buAutoNum type="arabicPeriod"/>
            </a:pP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Výsledek obrázku pro rohde schwar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304256" cy="46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S_Classification_Standard"/>
          <p:cNvSpPr txBox="1"/>
          <p:nvPr/>
        </p:nvSpPr>
        <p:spPr>
          <a:xfrm>
            <a:off x="8990049" y="6195244"/>
            <a:ext cx="153953" cy="24365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de-DE" sz="1100" b="1" kern="900" spc="1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274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Návrh zlepšení</a:t>
            </a:r>
            <a:endParaRPr lang="cs-C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Výsledek obrázku pro rohde schwar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304256" cy="46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5536" y="1556794"/>
            <a:ext cx="64807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Špatné plánování</a:t>
            </a:r>
          </a:p>
          <a:p>
            <a:endParaRPr lang="cs-CZ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Vhodnější plánování termínu</a:t>
            </a:r>
          </a:p>
          <a:p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Výroba prototypu</a:t>
            </a:r>
          </a:p>
          <a:p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0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Návrh zlepšení</a:t>
            </a:r>
            <a:endParaRPr lang="cs-C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Výsledek obrázku pro rohde schwar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304256" cy="46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67544" y="1628800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Vytížení CNC obráběcího centra</a:t>
            </a:r>
          </a:p>
          <a:p>
            <a:endParaRPr lang="cs-CZ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Instalace sledovací jednotky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8" y="3933056"/>
            <a:ext cx="6148869" cy="218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73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Návrh zlepšení</a:t>
            </a:r>
            <a:endParaRPr lang="cs-C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1628800"/>
            <a:ext cx="58326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Technická závada</a:t>
            </a:r>
          </a:p>
          <a:p>
            <a:endParaRPr lang="cs-CZ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Proaktivní a preventivní údržba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4248472" cy="154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4320480" cy="153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ek obrázku pro rohde schwar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304256" cy="46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64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Návrh zlepšení</a:t>
            </a:r>
            <a:endParaRPr lang="cs-C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Výsledek obrázku pro rohde schwar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304256" cy="46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67544" y="1556792"/>
            <a:ext cx="61926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Kapacitní problémy</a:t>
            </a:r>
          </a:p>
          <a:p>
            <a:endParaRPr lang="cs-CZ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Plánování dělby práce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01008"/>
            <a:ext cx="660038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7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Závěr</a:t>
            </a:r>
            <a:endParaRPr lang="cs-C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Výsledek obrázku pro rohde schwar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304256" cy="46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S_Classification_Standard"/>
          <p:cNvSpPr txBox="1"/>
          <p:nvPr/>
        </p:nvSpPr>
        <p:spPr>
          <a:xfrm>
            <a:off x="8990049" y="6195244"/>
            <a:ext cx="153953" cy="24365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de-DE" sz="1100" b="1" kern="900" spc="100">
              <a:solidFill>
                <a:srgbClr val="0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9552" y="1628800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Návrhy na zlepšení aplikovatelná v praxi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Cíl práce byl splněn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Přínos práce: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 how od vedení společnosti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Nabídka pracovního místa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675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2780929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cs-CZ" sz="4800" dirty="0">
                <a:solidFill>
                  <a:schemeClr val="accent3">
                    <a:shade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Děkuji za Vaši pozornost…</a:t>
            </a:r>
          </a:p>
        </p:txBody>
      </p:sp>
      <p:sp>
        <p:nvSpPr>
          <p:cNvPr id="9" name="RS_Classification_Standard"/>
          <p:cNvSpPr txBox="1"/>
          <p:nvPr/>
        </p:nvSpPr>
        <p:spPr>
          <a:xfrm>
            <a:off x="8990049" y="6195244"/>
            <a:ext cx="153953" cy="24365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de-DE" sz="1100" b="1" kern="900" spc="1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45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Otázky vedoucího práce</a:t>
            </a:r>
            <a:endParaRPr lang="cs-C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844824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a jakým způsobem lze předejít dodávce materiálu v opožděném  termínu a kapacitním problémům na oddělení plánování? Uveďte možnosti.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Výsledek obrázku pro rohde schwar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304256" cy="46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S_Classification_Standard"/>
          <p:cNvSpPr txBox="1"/>
          <p:nvPr/>
        </p:nvSpPr>
        <p:spPr>
          <a:xfrm>
            <a:off x="8990049" y="6195244"/>
            <a:ext cx="153953" cy="24365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de-DE" sz="1100" b="1" kern="900" spc="1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118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Otázky oponenta práce</a:t>
            </a:r>
            <a:endParaRPr lang="cs-C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844826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Uveďte co je TPM – Total Productive Maintenance a jeho přínosy například v oblasti 3D tisku (Rapid Prototyping) a CNC obrábění)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Výsledek obrázku pro rohde schwar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304256" cy="46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S_Classification_Standard"/>
          <p:cNvSpPr txBox="1"/>
          <p:nvPr/>
        </p:nvSpPr>
        <p:spPr>
          <a:xfrm>
            <a:off x="8990049" y="6195244"/>
            <a:ext cx="153953" cy="24365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de-DE" sz="1100" b="1" kern="900" spc="1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233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Cíl práce</a:t>
            </a:r>
            <a:endParaRPr lang="cs-C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772816"/>
            <a:ext cx="698477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Identifikace výrobních procesů</a:t>
            </a:r>
          </a:p>
          <a:p>
            <a:pPr marL="457200" indent="-45720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Optimalizace procesního řízení</a:t>
            </a:r>
          </a:p>
          <a:p>
            <a:pPr marL="457200" indent="-45720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Oddělení mechanické konstrukce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Výsledek obrázku pro rohde schwar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304256" cy="46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S_Classification_Standard"/>
          <p:cNvSpPr txBox="1"/>
          <p:nvPr/>
        </p:nvSpPr>
        <p:spPr>
          <a:xfrm>
            <a:off x="8990049" y="6195244"/>
            <a:ext cx="153953" cy="24365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de-DE" sz="1100" b="1" kern="900" spc="1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075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Představení společnosti</a:t>
            </a:r>
            <a:endParaRPr lang="cs-C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Výsledek obrázku pro rohde schwar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304256" cy="46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9552" y="1556792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Rohde Schwarz, závod Vimperk, s. r. o.</a:t>
            </a:r>
          </a:p>
          <a:p>
            <a:pPr>
              <a:lnSpc>
                <a:spcPct val="200000"/>
              </a:lnSpc>
            </a:pP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Vznik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	26. března 2001</a:t>
            </a:r>
          </a:p>
          <a:p>
            <a:pPr>
              <a:lnSpc>
                <a:spcPct val="200000"/>
              </a:lnSpc>
            </a:pP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Ostatní výrobní závody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Mnichov, Teisnach, Memingen, Malajsie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905135"/>
            <a:ext cx="3024336" cy="2300152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12" name="RS_Classification_Standard"/>
          <p:cNvSpPr txBox="1"/>
          <p:nvPr/>
        </p:nvSpPr>
        <p:spPr>
          <a:xfrm>
            <a:off x="8990049" y="6195244"/>
            <a:ext cx="153953" cy="24365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de-DE" sz="1100" b="1" kern="900" spc="1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47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Představení společnosti</a:t>
            </a:r>
            <a:endParaRPr lang="cs-C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Výsledek obrázku pro rohde schwar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304256" cy="46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6476" y="1700808"/>
            <a:ext cx="820891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Zabývá se:</a:t>
            </a:r>
            <a:b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Testovací a měřicí technikou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Radiokomunikačními a radiomonitorovacími systémy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Televizní a rozhlasovou vysílací technikou pro analogové a digitální vysílání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4008300"/>
            <a:ext cx="2661220" cy="216072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2" name="RS_Classification_Standard"/>
          <p:cNvSpPr txBox="1"/>
          <p:nvPr/>
        </p:nvSpPr>
        <p:spPr>
          <a:xfrm>
            <a:off x="8990049" y="6195244"/>
            <a:ext cx="153953" cy="24365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de-DE" sz="1100" b="1" kern="900" spc="1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07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Představení společnosti</a:t>
            </a:r>
            <a:endParaRPr lang="cs-C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Výsledek obrázku pro rohde schwar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304256" cy="46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2284" y="1660345"/>
            <a:ext cx="820891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Provádí se: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Osazování desek plošných spojů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Montáž měřicích přístrojů 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Výsledek obrázku pro rohde schwarz závod vimpe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97" y="4293096"/>
            <a:ext cx="3602500" cy="1872208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S_Classification_Standard"/>
          <p:cNvSpPr txBox="1"/>
          <p:nvPr/>
        </p:nvSpPr>
        <p:spPr>
          <a:xfrm>
            <a:off x="8990049" y="6195244"/>
            <a:ext cx="153953" cy="24365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de-DE" sz="1100" b="1" kern="900" spc="1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75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Stanovení výzkumných otázek</a:t>
            </a:r>
            <a:endParaRPr lang="cs-C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Výsledek obrázku pro rohde schwar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88459"/>
            <a:ext cx="2304256" cy="46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5536" y="1628800"/>
            <a:ext cx="76328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Výzkumná otázka č. 1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opožděná dodávka materiálu nejkritičtějším místem procesu oddělení mechanické konstrukce ?</a:t>
            </a:r>
          </a:p>
          <a:p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Výzkumná otázka č. 2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proces plánování zpracování požadavků na oddělení mechanické konstrukce nastaven správně ?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Výzkumná otázka č. 3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celkové procento propadlých úkolů větší než 10% z celkového počtu přijatých požadavků ?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S_Classification_Standard"/>
          <p:cNvSpPr txBox="1"/>
          <p:nvPr/>
        </p:nvSpPr>
        <p:spPr>
          <a:xfrm>
            <a:off x="8990049" y="6195244"/>
            <a:ext cx="153953" cy="24365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de-DE" sz="1100" b="1" kern="900" spc="1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748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Procesní analýza</a:t>
            </a:r>
            <a:endParaRPr lang="cs-C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Výsledek obrázku pro rohde schwar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304256" cy="46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67546" y="1545254"/>
            <a:ext cx="852250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LPCS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(Line Production Control System)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zpracování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lánování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vizualizace 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vyhodnocování úkolů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S_Classification_Standard"/>
          <p:cNvSpPr txBox="1"/>
          <p:nvPr/>
        </p:nvSpPr>
        <p:spPr>
          <a:xfrm>
            <a:off x="8990049" y="6195244"/>
            <a:ext cx="153953" cy="24365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de-DE" sz="1100" b="1" kern="900" spc="1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02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Procesní analýza</a:t>
            </a:r>
            <a:endParaRPr lang="cs-C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Výsledek obrázku pro rohde schwar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304256" cy="46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72508" y="1916834"/>
            <a:ext cx="7992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Období</a:t>
            </a:r>
          </a:p>
          <a:p>
            <a:endParaRPr 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věten 2016 až únor 2017 =&gt; 10 měsíců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řijaté úkoly = 798		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ropadlé úkoly = 64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S_Classification_Standard"/>
          <p:cNvSpPr txBox="1"/>
          <p:nvPr/>
        </p:nvSpPr>
        <p:spPr>
          <a:xfrm>
            <a:off x="8990049" y="6195244"/>
            <a:ext cx="153953" cy="24365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de-DE" sz="1100" b="1" kern="900" spc="1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912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_RESETFORMATTING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Úhl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201</TotalTime>
  <Words>455</Words>
  <Application>Microsoft Office PowerPoint</Application>
  <PresentationFormat>Předvádění na obrazovce (4:3)</PresentationFormat>
  <Paragraphs>134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Administrativní</vt:lpstr>
      <vt:lpstr>Vysoká škola technická a ekonomická v Českých Budějovicích Ústav technicko - technologický</vt:lpstr>
      <vt:lpstr>Obsah prezentace:</vt:lpstr>
      <vt:lpstr>Cíl práce</vt:lpstr>
      <vt:lpstr>Představení společnosti</vt:lpstr>
      <vt:lpstr>Představení společnosti</vt:lpstr>
      <vt:lpstr>Představení společnosti</vt:lpstr>
      <vt:lpstr>Stanovení výzkumných otázek</vt:lpstr>
      <vt:lpstr>Procesní analýza</vt:lpstr>
      <vt:lpstr>Procesní analýza</vt:lpstr>
      <vt:lpstr>Procesní analýza</vt:lpstr>
      <vt:lpstr>Procesní analýza</vt:lpstr>
      <vt:lpstr>Mapování procesů </vt:lpstr>
      <vt:lpstr>Kritická místa v procesech</vt:lpstr>
      <vt:lpstr>Kritická místa v procesech</vt:lpstr>
      <vt:lpstr>Kritická místa v procesech</vt:lpstr>
      <vt:lpstr>Zhodnocení výzkumných otázek</vt:lpstr>
      <vt:lpstr>Zhodnocení výzkumných otázek</vt:lpstr>
      <vt:lpstr>Zhodnocení výzkumných otázek</vt:lpstr>
      <vt:lpstr>Návrh zlepšení</vt:lpstr>
      <vt:lpstr>Návrh zlepšení</vt:lpstr>
      <vt:lpstr>Návrh zlepšení</vt:lpstr>
      <vt:lpstr>Návrh zlepšení</vt:lpstr>
      <vt:lpstr>Návrh zlepšení</vt:lpstr>
      <vt:lpstr>Závěr</vt:lpstr>
      <vt:lpstr>Prezentace aplikace PowerPoint</vt:lpstr>
      <vt:lpstr>Otázky vedoucího práce</vt:lpstr>
      <vt:lpstr>Otázky oponenta práce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v Českých Budějovicích Ústav technicko - technologický</dc:title>
  <dc:creator>J</dc:creator>
  <cp:lastModifiedBy>J</cp:lastModifiedBy>
  <cp:revision>91</cp:revision>
  <dcterms:created xsi:type="dcterms:W3CDTF">2017-06-13T17:44:31Z</dcterms:created>
  <dcterms:modified xsi:type="dcterms:W3CDTF">2017-06-15T19:36:39Z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S_Classification">
    <vt:lpwstr>UNRESTRICTED</vt:lpwstr>
  </property>
  <property fmtid="{D5CDD505-2E9C-101B-9397-08002B2CF9AE}" pid="3" name="RS_ClassificationID">
    <vt:i4>0</vt:i4>
  </property>
</Properties>
</file>