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88" r:id="rId8"/>
    <p:sldId id="281" r:id="rId9"/>
    <p:sldId id="273" r:id="rId10"/>
    <p:sldId id="282" r:id="rId11"/>
    <p:sldId id="274" r:id="rId12"/>
    <p:sldId id="275" r:id="rId13"/>
    <p:sldId id="276" r:id="rId14"/>
    <p:sldId id="277" r:id="rId15"/>
    <p:sldId id="287" r:id="rId16"/>
    <p:sldId id="289" r:id="rId17"/>
    <p:sldId id="280" r:id="rId18"/>
    <p:sldId id="279" r:id="rId19"/>
    <p:sldId id="285" r:id="rId20"/>
    <p:sldId id="25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6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13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90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05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26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4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39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7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7B8D-68A1-40F3-B6C0-528780F918DF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11B7-A6E7-465E-9822-566FA3893D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71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0253"/>
            <a:ext cx="5040000" cy="504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5344"/>
            <a:ext cx="3600000" cy="36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41168"/>
            <a:ext cx="1800000" cy="180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2520000" cy="2520000"/>
          </a:xfrm>
          <a:prstGeom prst="rect">
            <a:avLst/>
          </a:prstGeom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91512" cy="3298825"/>
          </a:xfrm>
          <a:solidFill>
            <a:srgbClr val="DDDDDD">
              <a:alpha val="85000"/>
            </a:srgbClr>
          </a:solidFill>
        </p:spPr>
        <p:txBody>
          <a:bodyPr/>
          <a:lstStyle/>
          <a:p>
            <a:pPr eaLnBrk="1" hangingPunct="1"/>
            <a:r>
              <a:rPr lang="cs-CZ" dirty="0" smtClean="0">
                <a:latin typeface="Candara" pitchFamily="34" charset="0"/>
              </a:rPr>
              <a:t>Optimalizace výkonu linek pro stáčení piva do lahví</a:t>
            </a:r>
            <a:endParaRPr lang="en-GB" dirty="0" smtClean="0">
              <a:latin typeface="Candara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750" y="4797425"/>
            <a:ext cx="7848600" cy="1446550"/>
          </a:xfrm>
          <a:prstGeom prst="rect">
            <a:avLst/>
          </a:prstGeom>
          <a:solidFill>
            <a:srgbClr val="DDDDDD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 smtClean="0">
                <a:latin typeface="Candara" pitchFamily="34" charset="0"/>
              </a:rPr>
              <a:t>Adam Brož</a:t>
            </a:r>
            <a:endParaRPr lang="cs-CZ" sz="2200" dirty="0" smtClean="0"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2200" dirty="0" smtClean="0">
                <a:latin typeface="Candara" pitchFamily="34" charset="0"/>
              </a:rPr>
              <a:t>Obhajoba diplomové práce v oboru Logistické technologie</a:t>
            </a:r>
            <a:r>
              <a:rPr lang="en-GB" sz="2200" dirty="0">
                <a:latin typeface="Candara" pitchFamily="34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cs-CZ" sz="2200" dirty="0" smtClean="0">
                <a:latin typeface="Candara" pitchFamily="34" charset="0"/>
              </a:rPr>
              <a:t>Vysoká škola technická a ekonomická v Českých Budějovicích</a:t>
            </a:r>
            <a:endParaRPr lang="en-GB" sz="22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Výkony a spolehlivost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5" y="2132856"/>
            <a:ext cx="6684031" cy="4320000"/>
          </a:xfrm>
          <a:prstGeom prst="rect">
            <a:avLst/>
          </a:prstGeom>
          <a:noFill/>
          <a:ln w="50800">
            <a:solidFill>
              <a:schemeClr val="accent2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28" y="3285144"/>
            <a:ext cx="2250586" cy="1440000"/>
          </a:xfrm>
          <a:prstGeom prst="rect">
            <a:avLst/>
          </a:prstGeom>
          <a:noFill/>
          <a:ln w="50800">
            <a:solidFill>
              <a:schemeClr val="accent2">
                <a:alpha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88" y="1196752"/>
            <a:ext cx="3342068" cy="2160000"/>
          </a:xfrm>
          <a:prstGeom prst="rect">
            <a:avLst/>
          </a:prstGeom>
          <a:noFill/>
          <a:ln w="50800">
            <a:solidFill>
              <a:schemeClr val="accent2">
                <a:alpha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10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Plánování a řízení výroby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2870" y="1736437"/>
            <a:ext cx="5759450" cy="4140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Dynamický model linek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312" y="1860058"/>
            <a:ext cx="8382994" cy="3600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Výstupy dynamického modelování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Etiketovačka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(uzel 109, scénář A3)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14225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itchFamily="34" charset="0"/>
              </a:rPr>
              <a:t>Výstupy dynamického modelování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Plnič (uzel 107, scénář A3)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14225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Výsledky a závěry práce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Zmapování současného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stavu a budoucích potřeb pivovaru v oblasti stáčení piva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Odhalení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úzkých míst výkonu a potenciálu jeho zlepšení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Kvantifikace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potenciálu úspor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Ekonomické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zhodnocení navržených opatření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Stanovení priorit realizace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Výsledky a závěry práce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Integrace plánování výroby do ERP (5%)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Řízení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linek dle úzkého místa (10%)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Odstranění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úzkých míst /strojů/ (10%)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Zvýšení spolehlivosti linek preventivní údržbou, zavedením 5S a TPM (5%)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cs-CZ" kern="0" dirty="0">
              <a:solidFill>
                <a:srgbClr val="000000"/>
              </a:solidFill>
              <a:latin typeface="Candara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Opakování cyklu zlepšování…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Návrh umístění 3. linky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8310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Návrh konfigurace 3. linky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79" y="-315416"/>
            <a:ext cx="4756785" cy="79197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14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Rozvoj pivovaru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2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85050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Situace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kern="0" noProof="0" dirty="0" smtClean="0">
                <a:solidFill>
                  <a:srgbClr val="000000"/>
                </a:solidFill>
                <a:latin typeface="Candara" pitchFamily="34" charset="0"/>
              </a:rPr>
              <a:t>Český průmyslový pivovar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kern="0" noProof="0" dirty="0" smtClean="0">
              <a:solidFill>
                <a:srgbClr val="000000"/>
              </a:solidFill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1</a:t>
            </a:r>
            <a:r>
              <a:rPr kumimoji="0" lang="cs-CZ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600 000 hl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>
                <a:solidFill>
                  <a:srgbClr val="000000"/>
                </a:solidFill>
                <a:latin typeface="Candara" pitchFamily="34" charset="0"/>
              </a:rPr>
              <a:t>Rostoucí podíl piva stáčeného do 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lahví</a:t>
            </a:r>
            <a:endParaRPr lang="cs-CZ" kern="0" baseline="0" noProof="0" dirty="0" smtClean="0">
              <a:solidFill>
                <a:srgbClr val="000000"/>
              </a:solidFill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baseline="0" noProof="0" dirty="0" smtClean="0">
                <a:solidFill>
                  <a:srgbClr val="000000"/>
                </a:solidFill>
                <a:latin typeface="Candara" pitchFamily="34" charset="0"/>
              </a:rPr>
              <a:t>Vytížení</a:t>
            </a:r>
            <a:r>
              <a:rPr lang="cs-CZ" kern="0" noProof="0" dirty="0" smtClean="0">
                <a:solidFill>
                  <a:srgbClr val="000000"/>
                </a:solidFill>
                <a:latin typeface="Candara" pitchFamily="34" charset="0"/>
              </a:rPr>
              <a:t> kapacit výroby a logistiky ≈100%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kern="0" noProof="0" dirty="0" smtClean="0">
              <a:solidFill>
                <a:srgbClr val="000000"/>
              </a:solidFill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Navýšení kapacit logistiky (1 rok)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noProof="0" dirty="0" smtClean="0">
                <a:solidFill>
                  <a:srgbClr val="000000"/>
                </a:solidFill>
                <a:latin typeface="Candara" pitchFamily="34" charset="0"/>
              </a:rPr>
              <a:t>Navýšení kapacit výroby (3 roky)</a:t>
            </a: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56792"/>
            <a:ext cx="8218488" cy="331236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GB" sz="7200" dirty="0" smtClean="0">
              <a:latin typeface="Candara" pitchFamily="34" charset="0"/>
            </a:endParaRP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sz="7200" dirty="0" smtClean="0">
                <a:latin typeface="Candara" pitchFamily="34" charset="0"/>
              </a:rPr>
              <a:t>Dej Bůh štěstí!</a:t>
            </a:r>
            <a:endParaRPr lang="en-GB" sz="7200" dirty="0" smtClean="0">
              <a:latin typeface="Candara" pitchFamily="34" charset="0"/>
            </a:endParaRPr>
          </a:p>
          <a:p>
            <a:pPr algn="ctr">
              <a:lnSpc>
                <a:spcPct val="90000"/>
              </a:lnSpc>
            </a:pPr>
            <a:endParaRPr lang="en-GB" sz="7200" dirty="0" smtClean="0">
              <a:latin typeface="Candara" pitchFamily="34" charset="0"/>
            </a:endParaRPr>
          </a:p>
          <a:p>
            <a:pPr algn="ctr">
              <a:lnSpc>
                <a:spcPct val="90000"/>
              </a:lnSpc>
            </a:pPr>
            <a:endParaRPr lang="en-GB" sz="7200" dirty="0">
              <a:latin typeface="Candar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cs-CZ" sz="4000" dirty="0" smtClean="0">
                <a:latin typeface="Candara" pitchFamily="34" charset="0"/>
              </a:rPr>
              <a:t>Vysoká škola technická a ekonomická</a:t>
            </a:r>
            <a:endParaRPr lang="en-GB" sz="4000" dirty="0" smtClean="0">
              <a:latin typeface="Candar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České Budějovice, 19. </a:t>
            </a:r>
            <a:r>
              <a:rPr lang="cs-CZ" sz="4000" dirty="0">
                <a:latin typeface="Candara" pitchFamily="34" charset="0"/>
              </a:rPr>
              <a:t>č</a:t>
            </a:r>
            <a:r>
              <a:rPr lang="cs-CZ" sz="4000" dirty="0" smtClean="0">
                <a:latin typeface="Candara" pitchFamily="34" charset="0"/>
              </a:rPr>
              <a:t>ervna 2017</a:t>
            </a:r>
            <a:endParaRPr lang="en-GB" sz="4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Řešený problém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Uspokojení vysoké aktuální a budoucí poptávky po pivu v lahvích již během výstavby nových kapacit</a:t>
            </a: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logistiky a výroby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kern="0" dirty="0">
              <a:solidFill>
                <a:srgbClr val="000000"/>
              </a:solidFill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Výkon stávajících 2 linek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kern="0" dirty="0">
              <a:solidFill>
                <a:srgbClr val="000000"/>
              </a:solidFill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Výstavba nové 3. linky</a:t>
            </a:r>
          </a:p>
          <a:p>
            <a:pPr eaLnBrk="1" hangingPunct="1">
              <a:lnSpc>
                <a:spcPct val="90000"/>
              </a:lnSpc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Cíle práce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Analýza stavu stáčecích linek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Analýza potřeb pivovaru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Identifikace úzkých míst linek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Návrhy opatření zvýšení výkonu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Organizační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Strojně-technologické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Dynamický model linek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Odhad přínosů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Hrubý návrh nové linky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Lahvové linky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eaLnBrk="1" hangingPunct="1">
              <a:lnSpc>
                <a:spcPct val="90000"/>
              </a:lnSpc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2005 – 2010</a:t>
            </a:r>
          </a:p>
          <a:p>
            <a:pPr marL="571500" indent="-457200"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2x 40 000 ks/h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800000" cy="360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936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Candara" pitchFamily="34" charset="0"/>
              </a:rPr>
              <a:t>Lahvové </a:t>
            </a:r>
            <a:r>
              <a:rPr lang="cs-CZ" sz="4000" dirty="0" smtClean="0">
                <a:latin typeface="Candara" pitchFamily="34" charset="0"/>
              </a:rPr>
              <a:t>linky v logistickém řetězci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grpSp>
        <p:nvGrpSpPr>
          <p:cNvPr id="3" name="Skupina 12"/>
          <p:cNvGrpSpPr>
            <a:grpSpLocks/>
          </p:cNvGrpSpPr>
          <p:nvPr/>
        </p:nvGrpSpPr>
        <p:grpSpPr bwMode="auto">
          <a:xfrm>
            <a:off x="804131" y="1772475"/>
            <a:ext cx="6766856" cy="1867223"/>
            <a:chOff x="-6716" y="5913"/>
            <a:chExt cx="67676" cy="18673"/>
          </a:xfrm>
        </p:grpSpPr>
        <p:pic>
          <p:nvPicPr>
            <p:cNvPr id="27" name="Diagram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16" y="20319"/>
              <a:ext cx="61448" cy="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Diagram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" y="5913"/>
              <a:ext cx="61264" cy="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0" y="3645024"/>
            <a:ext cx="5943600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Přímá spojnice 45"/>
          <p:cNvCxnSpPr/>
          <p:nvPr/>
        </p:nvCxnSpPr>
        <p:spPr>
          <a:xfrm flipH="1">
            <a:off x="1763688" y="2692937"/>
            <a:ext cx="1656184" cy="52007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5220072" y="2692937"/>
            <a:ext cx="648072" cy="52007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948880" y="3639698"/>
            <a:ext cx="2199184" cy="50938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5868144" y="3639698"/>
            <a:ext cx="1291992" cy="50938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roz\AppData\Local\Microsoft\Windows\Temporary Internet Files\Content.IE5\YQ9W524P\magnifying-glass-189254_64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32" y="3881639"/>
            <a:ext cx="2634161" cy="25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Metodika a postup práce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Logistika = Filozofie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Přístupy Teorie omezení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Statistické nástroje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Pozorování a experimenty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P-Q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analýza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Dynamické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modelování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Navrhování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linek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6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Analýza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91498" y="476672"/>
            <a:ext cx="2026568" cy="1540768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Řízení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Lidí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Strojů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9241" y="1484784"/>
            <a:ext cx="4618856" cy="298092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Struktury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Organizační struktura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Prostorové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uspořádání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Informační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systém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Dopravní</a:t>
            </a:r>
            <a:r>
              <a:rPr kumimoji="0" lang="cs-CZ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infrastruktura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kern="0" noProof="0" dirty="0" smtClean="0">
                <a:solidFill>
                  <a:srgbClr val="000000"/>
                </a:solidFill>
                <a:latin typeface="Candara" pitchFamily="34" charset="0"/>
              </a:rPr>
              <a:t>Rozvody energií</a:t>
            </a: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13184" y="3861048"/>
            <a:ext cx="6923112" cy="2980928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Procesy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Technologické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operace (transformace)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Přeprava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a manipulace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Pomocné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úkony (sanitace</a:t>
            </a:r>
            <a:r>
              <a:rPr lang="cs-CZ" kern="0" dirty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 čištění)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Opravy a údržba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Přestavby strojů (set up)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616" y="1247056"/>
            <a:ext cx="5698976" cy="2044824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sz="3200" kern="0" baseline="0" dirty="0" smtClean="0">
                <a:solidFill>
                  <a:srgbClr val="000000"/>
                </a:solidFill>
                <a:latin typeface="Candara" pitchFamily="34" charset="0"/>
              </a:rPr>
              <a:t>Zdroje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Pracovní síly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kern="0" baseline="0" dirty="0" smtClean="0">
                <a:solidFill>
                  <a:srgbClr val="000000"/>
                </a:solidFill>
                <a:latin typeface="Candara" pitchFamily="34" charset="0"/>
              </a:rPr>
              <a:t>Strojně-technologické</a:t>
            </a: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 vybavení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itchFamily="34" charset="0"/>
              </a:rPr>
              <a:t>Energie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475656" y="3140968"/>
            <a:ext cx="3516491" cy="539246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kern="0" dirty="0" smtClean="0">
                <a:solidFill>
                  <a:srgbClr val="000000"/>
                </a:solidFill>
                <a:latin typeface="Candara" pitchFamily="34" charset="0"/>
              </a:rPr>
              <a:t>Potřeby pivovaru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9088"/>
            <a:ext cx="82073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70195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Candara" pitchFamily="34" charset="0"/>
              </a:rPr>
              <a:t>Schéma linek</a:t>
            </a:r>
            <a:endParaRPr lang="en-GB" sz="4000" dirty="0"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18488" cy="456565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732240" y="4941168"/>
            <a:ext cx="2088232" cy="1659718"/>
            <a:chOff x="179512" y="150253"/>
            <a:chExt cx="8784416" cy="6590915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50253"/>
              <a:ext cx="5040000" cy="50400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25344"/>
              <a:ext cx="3600000" cy="36000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941168"/>
              <a:ext cx="1800000" cy="18000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476672"/>
              <a:ext cx="2520000" cy="2520000"/>
            </a:xfrm>
            <a:prstGeom prst="rect">
              <a:avLst/>
            </a:prstGeom>
          </p:spPr>
        </p:pic>
      </p:grpSp>
      <p:pic>
        <p:nvPicPr>
          <p:cNvPr id="11" name="Obrázek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0" y="1715864"/>
            <a:ext cx="5759450" cy="408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334</Words>
  <Application>Microsoft Office PowerPoint</Application>
  <PresentationFormat>Předvádění na obrazovce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Optimalizace výkonu linek pro stáčení piva do lahví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Vysoká škola technická a ekonomická</vt:lpstr>
    </vt:vector>
  </TitlesOfParts>
  <Company>Budějovický Budvar n.p.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Adam Brož, Ph.D.</dc:creator>
  <cp:lastModifiedBy>Ing. Adam Brož, Ph.D.</cp:lastModifiedBy>
  <cp:revision>80</cp:revision>
  <dcterms:created xsi:type="dcterms:W3CDTF">2017-06-05T06:44:07Z</dcterms:created>
  <dcterms:modified xsi:type="dcterms:W3CDTF">2017-06-08T20:21:31Z</dcterms:modified>
</cp:coreProperties>
</file>