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5" r:id="rId3"/>
    <p:sldId id="257" r:id="rId4"/>
    <p:sldId id="265" r:id="rId5"/>
    <p:sldId id="258" r:id="rId6"/>
    <p:sldId id="266" r:id="rId7"/>
    <p:sldId id="272" r:id="rId8"/>
    <p:sldId id="276" r:id="rId9"/>
    <p:sldId id="267" r:id="rId10"/>
    <p:sldId id="273" r:id="rId11"/>
    <p:sldId id="262" r:id="rId12"/>
    <p:sldId id="274" r:id="rId13"/>
    <p:sldId id="268" r:id="rId14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D9EC62-2DE3-4A31-933E-273B52A65856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3762C8-1056-4AF8-B065-C8032DE7AFC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247860" cy="47525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5400" dirty="0" smtClean="0"/>
              <a:t>Logistické </a:t>
            </a:r>
            <a:r>
              <a:rPr lang="cs-CZ" sz="5400" dirty="0" smtClean="0"/>
              <a:t>procesy ve firmě AGRIO MZS s.r.o. zpracované dle ČSN ISO 9001:2016</a:t>
            </a:r>
            <a:br>
              <a:rPr lang="cs-CZ" sz="54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149080"/>
            <a:ext cx="8215370" cy="2000264"/>
          </a:xfrm>
        </p:spPr>
        <p:txBody>
          <a:bodyPr>
            <a:normAutofit lnSpcReduction="10000"/>
          </a:bodyPr>
          <a:lstStyle/>
          <a:p>
            <a:endParaRPr lang="cs-CZ" sz="2400" dirty="0" smtClean="0"/>
          </a:p>
          <a:p>
            <a:pPr algn="l"/>
            <a:r>
              <a:rPr lang="cs-CZ" sz="2400" b="1" dirty="0" smtClean="0"/>
              <a:t>Autor bakalářské práce:    </a:t>
            </a:r>
            <a:r>
              <a:rPr lang="cs-CZ" sz="2400" dirty="0" smtClean="0"/>
              <a:t>Bc. Jitka Nováková – </a:t>
            </a:r>
            <a:r>
              <a:rPr lang="cs-CZ" sz="2400" dirty="0" err="1" smtClean="0"/>
              <a:t>učo</a:t>
            </a:r>
            <a:r>
              <a:rPr lang="cs-CZ" sz="2400" dirty="0" smtClean="0"/>
              <a:t>: 9453</a:t>
            </a:r>
          </a:p>
          <a:p>
            <a:pPr algn="l"/>
            <a:r>
              <a:rPr lang="cs-CZ" sz="2400" b="1" dirty="0" smtClean="0"/>
              <a:t>Vedoucí bakalářské práce:     </a:t>
            </a:r>
            <a:r>
              <a:rPr lang="cs-CZ" sz="2400" dirty="0" smtClean="0"/>
              <a:t>doc. Ing. Rudolf Kampf Ph.D.</a:t>
            </a:r>
          </a:p>
          <a:p>
            <a:pPr algn="l"/>
            <a:r>
              <a:rPr lang="cs-CZ" sz="2400" b="1" dirty="0" smtClean="0"/>
              <a:t>Oponent bakalářské práce:     </a:t>
            </a:r>
            <a:r>
              <a:rPr lang="cs-CZ" sz="2400" dirty="0" smtClean="0"/>
              <a:t>Ing. </a:t>
            </a:r>
            <a:r>
              <a:rPr lang="cs-CZ" sz="2400" dirty="0" err="1" smtClean="0"/>
              <a:t>Jarslav</a:t>
            </a:r>
            <a:r>
              <a:rPr lang="cs-CZ" sz="2400" dirty="0" smtClean="0"/>
              <a:t> Mašek, PhD.</a:t>
            </a:r>
          </a:p>
          <a:p>
            <a:pPr algn="l"/>
            <a:r>
              <a:rPr lang="cs-CZ" sz="2200" i="1" dirty="0" smtClean="0"/>
              <a:t>Červen 2017   </a:t>
            </a:r>
            <a:r>
              <a:rPr lang="cs-CZ" sz="2200" i="1" dirty="0" err="1" smtClean="0"/>
              <a:t>Holubov</a:t>
            </a:r>
            <a:endParaRPr lang="cs-CZ" sz="2200" i="1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4" name="Obrázek 3" descr="Bez názv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20688"/>
            <a:ext cx="972224" cy="98474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Přínos práce 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Zpracování části firemních procesů, které budou využity při certifikaci normou ČSN ISO 9001:2016.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Výstup práce – publikace logistických procesů firmy – Příloha č.1.</a:t>
            </a: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Cambria" pitchFamily="18" charset="0"/>
              </a:rPr>
              <a:t>Shrnutí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latin typeface="Cambria" pitchFamily="18" charset="0"/>
              </a:rPr>
              <a:t>Teoreticko-metodická část - definice klíčových  pojmů.</a:t>
            </a:r>
          </a:p>
          <a:p>
            <a:pPr>
              <a:buNone/>
            </a:pPr>
            <a:r>
              <a:rPr lang="cs-CZ" sz="2800" dirty="0" smtClean="0">
                <a:latin typeface="Cambria" pitchFamily="18" charset="0"/>
              </a:rPr>
              <a:t> </a:t>
            </a:r>
          </a:p>
          <a:p>
            <a:pPr>
              <a:buNone/>
            </a:pPr>
            <a:r>
              <a:rPr lang="cs-CZ" sz="2800" dirty="0" smtClean="0">
                <a:latin typeface="Cambria" pitchFamily="18" charset="0"/>
              </a:rPr>
              <a:t>Aplikační část – identifikace a následné zpracování logistických procesů firmy, zhodnocení dopadu zavedení ISO normy.</a:t>
            </a:r>
          </a:p>
          <a:p>
            <a:pPr>
              <a:buNone/>
            </a:pPr>
            <a:r>
              <a:rPr lang="cs-CZ" sz="2800" dirty="0" smtClean="0">
                <a:latin typeface="Cambria" pitchFamily="18" charset="0"/>
              </a:rPr>
              <a:t>   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>
                <a:latin typeface="Cambria" pitchFamily="18" charset="0"/>
              </a:rPr>
              <a:t>Dotazy vedoucího práce a oponenta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Budou výsledky vaší DP aplikované.</a:t>
            </a:r>
          </a:p>
          <a:p>
            <a:r>
              <a:rPr lang="cs-CZ" dirty="0" smtClean="0"/>
              <a:t>Explicitně vyjádřete přínosy DP.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 jaké míry budou Vaše návrhy aplikované v podniku?</a:t>
            </a:r>
          </a:p>
          <a:p>
            <a:r>
              <a:rPr lang="cs-CZ" dirty="0" smtClean="0"/>
              <a:t>Které logistické procesy ve vašem podniku nejvíc splňují standardy kvality a vyžadují nejméně změn a které procesy si naopak vyžadují nejvíc změn, aby plnily standardy kvality?</a:t>
            </a: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733024"/>
          </a:xfrm>
        </p:spPr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Děkuji za pozornost</a:t>
            </a:r>
            <a:endParaRPr lang="cs-CZ" b="1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mbria" pitchFamily="18" charset="0"/>
              </a:rPr>
              <a:t>Důvod řešení tohoto tématu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firmě AGRIO MZS s.r.o. jsme zaměstnaná na pozici asistentka výroby.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Firma zavádí certifikaci podle ISO normy.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Aplikovatelnost - zpracované logistické procesy budou při certifikaci plně využity.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Cíl práce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Cílem diplomové práce je identifikovat a popsat logistické procesy ve firmě AGRIO MZS s.r.o. a zpracovat jejich kompletní dokumentaci podle ČSN ISO 9001:2016.</a:t>
            </a:r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Cambria" pitchFamily="18" charset="0"/>
              </a:rPr>
              <a:t>Základní pojmy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Proces,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logistika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management kvality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ISO normy řady 9000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logistické procesy.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dirty="0" smtClean="0">
                <a:latin typeface="Cambria" pitchFamily="18" charset="0"/>
              </a:rPr>
              <a:t> </a:t>
            </a:r>
            <a:r>
              <a:rPr lang="cs-CZ" sz="5600" b="1" dirty="0" smtClean="0">
                <a:latin typeface="Cambria" pitchFamily="18" charset="0"/>
              </a:rPr>
              <a:t>Metody práce</a:t>
            </a:r>
            <a:endParaRPr lang="cs-CZ" sz="5600" b="1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>
              <a:latin typeface="Cambria" pitchFamily="18" charset="0"/>
            </a:endParaRPr>
          </a:p>
          <a:p>
            <a:pPr lvl="0"/>
            <a:r>
              <a:rPr lang="cs-CZ" sz="2800" dirty="0" smtClean="0"/>
              <a:t>Analýza firemních dokumentů,</a:t>
            </a:r>
          </a:p>
          <a:p>
            <a:pPr lvl="0">
              <a:buNone/>
            </a:pPr>
            <a:endParaRPr lang="cs-CZ" sz="2800" dirty="0" smtClean="0">
              <a:latin typeface="Cambria" pitchFamily="18" charset="0"/>
            </a:endParaRPr>
          </a:p>
          <a:p>
            <a:pPr lvl="0"/>
            <a:r>
              <a:rPr lang="cs-CZ" sz="2800" dirty="0" smtClean="0"/>
              <a:t>identifikace logistických procesů ve firmě,</a:t>
            </a:r>
          </a:p>
          <a:p>
            <a:pPr lvl="0">
              <a:buNone/>
            </a:pPr>
            <a:endParaRPr lang="cs-CZ" sz="2800" dirty="0" smtClean="0"/>
          </a:p>
          <a:p>
            <a:pPr lvl="0"/>
            <a:r>
              <a:rPr lang="cs-CZ" sz="2800" dirty="0" smtClean="0"/>
              <a:t>rozhovory s pracovníky logistických procesů,</a:t>
            </a:r>
          </a:p>
          <a:p>
            <a:pPr lvl="0">
              <a:buNone/>
            </a:pPr>
            <a:endParaRPr lang="cs-CZ" sz="2800" dirty="0" smtClean="0"/>
          </a:p>
          <a:p>
            <a:r>
              <a:rPr lang="cs-CZ" sz="2800" dirty="0" smtClean="0"/>
              <a:t>zpracování podnikových procesů, 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rozhovor s výkonnou ředitelkou firmy.</a:t>
            </a:r>
          </a:p>
          <a:p>
            <a:pPr lvl="0"/>
            <a:endParaRPr lang="cs-CZ" sz="2800" dirty="0" smtClean="0"/>
          </a:p>
          <a:p>
            <a:pPr>
              <a:buNone/>
            </a:pPr>
            <a:r>
              <a:rPr lang="cs-CZ" sz="2800" dirty="0" smtClean="0">
                <a:latin typeface="Cambria" pitchFamily="18" charset="0"/>
              </a:rPr>
              <a:t> 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558608" cy="18722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 </a:t>
            </a:r>
            <a:r>
              <a:rPr lang="cs-CZ" sz="5000" b="1" dirty="0" smtClean="0">
                <a:latin typeface="Cambria" pitchFamily="18" charset="0"/>
              </a:rPr>
              <a:t>AGRIO MZS s.r.o.</a:t>
            </a:r>
            <a:r>
              <a:rPr lang="cs-CZ" sz="5600" b="1" dirty="0" smtClean="0">
                <a:latin typeface="Cambria" pitchFamily="18" charset="0"/>
              </a:rPr>
              <a:t/>
            </a:r>
            <a:br>
              <a:rPr lang="cs-CZ" sz="5600" b="1" dirty="0" smtClean="0">
                <a:latin typeface="Cambria" pitchFamily="18" charset="0"/>
              </a:rPr>
            </a:br>
            <a:endParaRPr lang="cs-CZ" sz="5600" b="1" dirty="0">
              <a:latin typeface="Cambria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2"/>
          </p:nvPr>
        </p:nvSpPr>
        <p:spPr>
          <a:xfrm>
            <a:off x="685800" y="2276872"/>
            <a:ext cx="3958208" cy="397152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Výroba postřikovačů</a:t>
            </a:r>
          </a:p>
          <a:p>
            <a:r>
              <a:rPr lang="cs-CZ" sz="2400" dirty="0" smtClean="0"/>
              <a:t>Vznik: 1993</a:t>
            </a:r>
          </a:p>
          <a:p>
            <a:r>
              <a:rPr lang="cs-CZ" sz="2400" dirty="0" smtClean="0"/>
              <a:t>Společníci: Ing. Ivan Olšan</a:t>
            </a:r>
          </a:p>
          <a:p>
            <a:r>
              <a:rPr lang="cs-CZ" sz="2400" dirty="0" smtClean="0"/>
              <a:t>                    Jiří Jan</a:t>
            </a:r>
          </a:p>
          <a:p>
            <a:r>
              <a:rPr lang="cs-CZ" sz="2400" dirty="0" smtClean="0"/>
              <a:t>Sídlo: </a:t>
            </a:r>
            <a:r>
              <a:rPr lang="cs-CZ" sz="2400" dirty="0" err="1" smtClean="0"/>
              <a:t>Mříč</a:t>
            </a:r>
            <a:r>
              <a:rPr lang="cs-CZ" sz="2400" dirty="0" smtClean="0"/>
              <a:t> 66</a:t>
            </a:r>
          </a:p>
          <a:p>
            <a:r>
              <a:rPr lang="cs-CZ" sz="2400" dirty="0" smtClean="0"/>
              <a:t>Počet zaměstnanců: 79</a:t>
            </a:r>
          </a:p>
          <a:p>
            <a:r>
              <a:rPr lang="cs-CZ" sz="2400" dirty="0" smtClean="0"/>
              <a:t>THP: 28</a:t>
            </a:r>
          </a:p>
          <a:p>
            <a:r>
              <a:rPr lang="cs-CZ" sz="2400" dirty="0" smtClean="0"/>
              <a:t>Dělníků: 51</a:t>
            </a:r>
            <a:endParaRPr lang="cs-CZ" sz="2400" dirty="0"/>
          </a:p>
        </p:txBody>
      </p:sp>
      <p:pic>
        <p:nvPicPr>
          <p:cNvPr id="4" name="Zástupný symbol pro obsah 3" descr="C:\Documents and Settings\Petřík\Plocha\škola 7.12\AGRIO\InzeratAgrio4 176x180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88024" y="2204864"/>
            <a:ext cx="410445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>
                <a:latin typeface="Cambria" pitchFamily="18" charset="0"/>
              </a:rPr>
              <a:t>Přehled logistický procesů </a:t>
            </a:r>
            <a:endParaRPr lang="cs-CZ" b="1" dirty="0">
              <a:latin typeface="Cambria" pitchFamily="18" charset="0"/>
            </a:endParaRPr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878497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Cambria" pitchFamily="18" charset="0"/>
              </a:rPr>
              <a:t>Zpracování logistických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Logistické procesy, subprocesy a činnosti jsou</a:t>
            </a:r>
          </a:p>
          <a:p>
            <a:pPr>
              <a:buNone/>
            </a:pPr>
            <a:r>
              <a:rPr lang="cs-CZ" dirty="0" smtClean="0"/>
              <a:t>zpracované v: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strukturované tabulce – kartě,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postupovém diagramu,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želvím diagramu</a:t>
            </a:r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>
                <a:latin typeface="Cambria" pitchFamily="18" charset="0"/>
              </a:rPr>
              <a:t>Zhodnocení zavedení ISO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sz="2800" dirty="0" smtClean="0"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</a:pPr>
            <a:r>
              <a:rPr lang="cs-CZ" sz="2800" dirty="0" smtClean="0">
                <a:ea typeface="Times New Roman" pitchFamily="18" charset="0"/>
                <a:cs typeface="Times New Roman" pitchFamily="18" charset="0"/>
              </a:rPr>
              <a:t>Bez zavedení ISO 9001:2016 do roku 2018 nemohou být postřikovače AGRIO testovány Státní zkušebnou strojů a.s. a následně schváleny Ministerstvem dopravy.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sz="2800" dirty="0" smtClean="0"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</a:pPr>
            <a:r>
              <a:rPr lang="cs-CZ" sz="2800" dirty="0" smtClean="0">
                <a:ea typeface="Times New Roman" pitchFamily="18" charset="0"/>
                <a:cs typeface="Times New Roman" pitchFamily="18" charset="0"/>
              </a:rPr>
              <a:t>Zkvalitnění a zpřesnění výroby – předpokládaná úspora nákladů na reklamace v roce 2017 je 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2800" dirty="0" smtClean="0">
                <a:ea typeface="Times New Roman" pitchFamily="18" charset="0"/>
                <a:cs typeface="Times New Roman" pitchFamily="18" charset="0"/>
              </a:rPr>
              <a:t>      875 310,- Kč. 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sz="2800" dirty="0" smtClean="0"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sz="2800" dirty="0" smtClean="0">
                <a:cs typeface="Arial" pitchFamily="34" charset="0"/>
              </a:rPr>
              <a:t>3.    Zavedení systémového přístupu a pořádku.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sz="2800" dirty="0" smtClean="0">
              <a:ea typeface="Times New Roman" pitchFamily="18" charset="0"/>
              <a:cs typeface="Arial" pitchFamily="34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sz="2800" dirty="0" smtClean="0"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351</Words>
  <Application>Microsoft Office PowerPoint</Application>
  <PresentationFormat>Předvádění na obrazovce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              Logistické procesy ve firmě AGRIO MZS s.r.o. zpracované dle ČSN ISO 9001:2016  </vt:lpstr>
      <vt:lpstr>Důvod řešení tohoto tématu</vt:lpstr>
      <vt:lpstr>Cíl práce</vt:lpstr>
      <vt:lpstr>Základní pojmy</vt:lpstr>
      <vt:lpstr>      Metody práce</vt:lpstr>
      <vt:lpstr> AGRIO MZS s.r.o. </vt:lpstr>
      <vt:lpstr>Přehled logistický procesů </vt:lpstr>
      <vt:lpstr>Zpracování logistických procesů</vt:lpstr>
      <vt:lpstr>Zhodnocení zavedení ISO</vt:lpstr>
      <vt:lpstr>Přínos práce </vt:lpstr>
      <vt:lpstr>Shrnutí</vt:lpstr>
      <vt:lpstr>Dotazy vedoucího práce a oponenta</vt:lpstr>
      <vt:lpstr>Děkuji za pozornost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z předmětu Metodika odborné práce  Hodnocení pracovníků ve zvolené společnosti</dc:title>
  <dc:creator>Petrik</dc:creator>
  <cp:lastModifiedBy>Dell</cp:lastModifiedBy>
  <cp:revision>46</cp:revision>
  <dcterms:created xsi:type="dcterms:W3CDTF">2011-12-27T19:07:12Z</dcterms:created>
  <dcterms:modified xsi:type="dcterms:W3CDTF">2017-06-13T19:42:39Z</dcterms:modified>
</cp:coreProperties>
</file>