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2"/>
  </p:notesMasterIdLst>
  <p:sldIdLst>
    <p:sldId id="256" r:id="rId2"/>
    <p:sldId id="269" r:id="rId3"/>
    <p:sldId id="258" r:id="rId4"/>
    <p:sldId id="259" r:id="rId5"/>
    <p:sldId id="262" r:id="rId6"/>
    <p:sldId id="260" r:id="rId7"/>
    <p:sldId id="279" r:id="rId8"/>
    <p:sldId id="270" r:id="rId9"/>
    <p:sldId id="276" r:id="rId10"/>
    <p:sldId id="271" r:id="rId11"/>
    <p:sldId id="272" r:id="rId12"/>
    <p:sldId id="273" r:id="rId13"/>
    <p:sldId id="274" r:id="rId14"/>
    <p:sldId id="278" r:id="rId15"/>
    <p:sldId id="275" r:id="rId16"/>
    <p:sldId id="277" r:id="rId17"/>
    <p:sldId id="265" r:id="rId18"/>
    <p:sldId id="266" r:id="rId19"/>
    <p:sldId id="267" r:id="rId20"/>
    <p:sldId id="268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97" autoAdjust="0"/>
    <p:restoredTop sz="94660"/>
  </p:normalViewPr>
  <p:slideViewPr>
    <p:cSldViewPr>
      <p:cViewPr varScale="1">
        <p:scale>
          <a:sx n="61" d="100"/>
          <a:sy n="6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854EC-43BA-4DC5-8126-ADF1781E8E27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DE4A2-15F8-45DB-AAE7-9CF11D34CA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DE4A2-15F8-45DB-AAE7-9CF11D34CA05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FE40-07C5-40A8-ACB0-FB0D227897BE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ADC52E7-5509-46A6-A06A-37C98175D1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FE40-07C5-40A8-ACB0-FB0D227897BE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52E7-5509-46A6-A06A-37C98175D1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FE40-07C5-40A8-ACB0-FB0D227897BE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52E7-5509-46A6-A06A-37C98175D1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FE40-07C5-40A8-ACB0-FB0D227897BE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ADC52E7-5509-46A6-A06A-37C98175D1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FE40-07C5-40A8-ACB0-FB0D227897BE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52E7-5509-46A6-A06A-37C98175D1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FE40-07C5-40A8-ACB0-FB0D227897BE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52E7-5509-46A6-A06A-37C98175D1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FE40-07C5-40A8-ACB0-FB0D227897BE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ADC52E7-5509-46A6-A06A-37C98175D1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FE40-07C5-40A8-ACB0-FB0D227897BE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52E7-5509-46A6-A06A-37C98175D1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FE40-07C5-40A8-ACB0-FB0D227897BE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52E7-5509-46A6-A06A-37C98175D1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FE40-07C5-40A8-ACB0-FB0D227897BE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52E7-5509-46A6-A06A-37C98175D1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FE40-07C5-40A8-ACB0-FB0D227897BE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52E7-5509-46A6-A06A-37C98175D1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A46FE40-07C5-40A8-ACB0-FB0D227897BE}" type="datetimeFigureOut">
              <a:rPr lang="cs-CZ" smtClean="0"/>
              <a:pPr/>
              <a:t>13.6.2017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ADC52E7-5509-46A6-A06A-37C98175D1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35696" y="260648"/>
            <a:ext cx="7308304" cy="1296144"/>
          </a:xfrm>
        </p:spPr>
        <p:txBody>
          <a:bodyPr>
            <a:normAutofit fontScale="90000"/>
          </a:bodyPr>
          <a:lstStyle/>
          <a:p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Vysoká škola technická a ekonomická v Českých Budějovicích</a:t>
            </a:r>
            <a:b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Ústav technicko-technologický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200" dirty="0">
              <a:latin typeface="Georgia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992888" cy="508518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cs-CZ" sz="5400" dirty="0" smtClean="0">
                <a:solidFill>
                  <a:schemeClr val="tx2"/>
                </a:solidFill>
                <a:latin typeface="Georgia" pitchFamily="18" charset="0"/>
              </a:rPr>
              <a:t>Analýza materiálového toku ve společnosti Jihostroj, a.s.</a:t>
            </a:r>
          </a:p>
          <a:p>
            <a:pPr>
              <a:spcBef>
                <a:spcPts val="0"/>
              </a:spcBef>
            </a:pPr>
            <a:endParaRPr lang="cs-CZ" sz="44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l">
              <a:spcBef>
                <a:spcPts val="0"/>
              </a:spcBef>
            </a:pPr>
            <a:r>
              <a:rPr lang="cs-CZ" sz="2600" dirty="0" smtClean="0">
                <a:solidFill>
                  <a:schemeClr val="tx2"/>
                </a:solidFill>
                <a:latin typeface="Georgia" pitchFamily="18" charset="0"/>
              </a:rPr>
              <a:t>Autor práce: Bc. Nikola Pikhartová, UČO 8989</a:t>
            </a:r>
          </a:p>
          <a:p>
            <a:pPr algn="l"/>
            <a:r>
              <a:rPr lang="cs-CZ" sz="2600" dirty="0" smtClean="0">
                <a:solidFill>
                  <a:schemeClr val="tx2"/>
                </a:solidFill>
                <a:latin typeface="Georgia" pitchFamily="18" charset="0"/>
              </a:rPr>
              <a:t>Vedoucí práce: doc. Ing. Petr Hrubý, Ph.D.</a:t>
            </a:r>
          </a:p>
          <a:p>
            <a:pPr algn="l"/>
            <a:r>
              <a:rPr lang="cs-CZ" sz="2600" dirty="0" smtClean="0">
                <a:solidFill>
                  <a:schemeClr val="tx2"/>
                </a:solidFill>
                <a:latin typeface="Georgia" pitchFamily="18" charset="0"/>
              </a:rPr>
              <a:t>Oponent práce: Ing. Pavla Lejsková, Ph.D.</a:t>
            </a:r>
            <a:endParaRPr lang="cs-CZ" sz="2600" dirty="0">
              <a:solidFill>
                <a:schemeClr val="tx2"/>
              </a:solidFill>
              <a:latin typeface="Georgia" pitchFamily="18" charset="0"/>
            </a:endParaRPr>
          </a:p>
        </p:txBody>
      </p:sp>
      <p:pic>
        <p:nvPicPr>
          <p:cNvPr id="5" name="Picture 3" descr="C:\Users\doma\Desktop\Bakulda\logo-vste-podstrank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6672"/>
            <a:ext cx="1008112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>
                <a:latin typeface="Georgia" pitchFamily="18" charset="0"/>
              </a:rPr>
              <a:t>Algoritmus – nakupování materiálu</a:t>
            </a:r>
            <a:endParaRPr lang="cs-CZ" sz="3200" dirty="0">
              <a:latin typeface="Georgia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124744"/>
            <a:ext cx="5040560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>
                <a:latin typeface="Georgia" pitchFamily="18" charset="0"/>
              </a:rPr>
              <a:t>Algoritmus – výběr dodavatele</a:t>
            </a:r>
            <a:endParaRPr lang="cs-CZ" sz="3200" dirty="0">
              <a:latin typeface="Georgia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124744"/>
            <a:ext cx="5400600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>
                <a:latin typeface="Georgia" pitchFamily="18" charset="0"/>
              </a:rPr>
              <a:t>Sklad materiálu a dílců</a:t>
            </a:r>
            <a:endParaRPr lang="cs-CZ" sz="3200" dirty="0"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Georgia" pitchFamily="18" charset="0"/>
              </a:rPr>
              <a:t>Materiál – potřeba písemného osvědčení (atest) o vlastnostech materiálu</a:t>
            </a:r>
          </a:p>
          <a:p>
            <a:r>
              <a:rPr lang="cs-CZ" dirty="0" smtClean="0">
                <a:latin typeface="Georgia" pitchFamily="18" charset="0"/>
              </a:rPr>
              <a:t>Uložení materiálu do regálových boxů</a:t>
            </a:r>
          </a:p>
          <a:p>
            <a:r>
              <a:rPr lang="cs-CZ" dirty="0" smtClean="0">
                <a:latin typeface="Georgia" pitchFamily="18" charset="0"/>
              </a:rPr>
              <a:t>Informace o skladové položce do IS BAAN</a:t>
            </a:r>
          </a:p>
          <a:p>
            <a:r>
              <a:rPr lang="cs-CZ" dirty="0" smtClean="0">
                <a:latin typeface="Georgia" pitchFamily="18" charset="0"/>
              </a:rPr>
              <a:t>Na požadavek výrobní objednávky se materiál naskladní do výroby, kde je využit pro další procesy</a:t>
            </a:r>
          </a:p>
          <a:p>
            <a:r>
              <a:rPr lang="cs-CZ" dirty="0" smtClean="0">
                <a:latin typeface="Georgia" pitchFamily="18" charset="0"/>
              </a:rPr>
              <a:t>Skladový systém zajišťuje příjem materiálu na sklad, vedení záznamů o materiálových položkách a zahrnuje též inventuru materiálu</a:t>
            </a:r>
          </a:p>
          <a:p>
            <a:r>
              <a:rPr lang="cs-CZ" dirty="0" smtClean="0">
                <a:latin typeface="Georgia" pitchFamily="18" charset="0"/>
              </a:rPr>
              <a:t>Skladový systém umožňuje sledovat minimální zásoby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>
                <a:latin typeface="Georgia" pitchFamily="18" charset="0"/>
              </a:rPr>
              <a:t>Výrobní proces</a:t>
            </a:r>
            <a:endParaRPr lang="cs-CZ" sz="3200" dirty="0"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58924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latin typeface="Georgia" pitchFamily="18" charset="0"/>
              </a:rPr>
              <a:t>Výrobní portfolio – výrobky vlastního vývoje a dle zákazníkových potřeb</a:t>
            </a:r>
          </a:p>
          <a:p>
            <a:r>
              <a:rPr lang="cs-CZ" dirty="0" smtClean="0">
                <a:latin typeface="Georgia" pitchFamily="18" charset="0"/>
              </a:rPr>
              <a:t>Každá divize má svého směnového mistra, který připravuje denní report z předchozího dne a řeší změny v plánu</a:t>
            </a:r>
          </a:p>
          <a:p>
            <a:r>
              <a:rPr lang="cs-CZ" dirty="0" smtClean="0">
                <a:latin typeface="Georgia" pitchFamily="18" charset="0"/>
              </a:rPr>
              <a:t>Plánování výroby dle výrobního plánu</a:t>
            </a:r>
          </a:p>
          <a:p>
            <a:r>
              <a:rPr lang="cs-CZ" dirty="0" smtClean="0">
                <a:latin typeface="Georgia" pitchFamily="18" charset="0"/>
              </a:rPr>
              <a:t>Plánování výrobních kapacit je odpovědností vedoucích výrobních středisek </a:t>
            </a:r>
          </a:p>
          <a:p>
            <a:r>
              <a:rPr lang="cs-CZ" dirty="0" smtClean="0">
                <a:latin typeface="Georgia" pitchFamily="18" charset="0"/>
              </a:rPr>
              <a:t>Materiál určený k výrobě – do výrobního střediska, kde si ho převezme plánovač výrobního procesu či mistr, který jej předá na příslušná pracoviště</a:t>
            </a:r>
          </a:p>
          <a:p>
            <a:r>
              <a:rPr lang="pl-PL" dirty="0" smtClean="0">
                <a:latin typeface="Georgia" pitchFamily="18" charset="0"/>
              </a:rPr>
              <a:t>Materiál vstupuje do výroby ze skladu a to na základě výrobní objednávky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2276872"/>
          </a:xfrm>
        </p:spPr>
        <p:txBody>
          <a:bodyPr>
            <a:noAutofit/>
          </a:bodyPr>
          <a:lstStyle/>
          <a:p>
            <a:pPr algn="ctr"/>
            <a:r>
              <a:rPr lang="cs-CZ" sz="3200" dirty="0" smtClean="0">
                <a:latin typeface="Georgia" pitchFamily="18" charset="0"/>
              </a:rPr>
              <a:t>Plán výroby a potřeby materiálu, zásob </a:t>
            </a:r>
            <a:endParaRPr lang="cs-CZ" sz="3200" dirty="0"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700808"/>
            <a:ext cx="8686800" cy="515719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Georgia" pitchFamily="18" charset="0"/>
              </a:rPr>
              <a:t>Roční plán - stanovuje se na základě předpokládaného počtu výroby v následujícím roce</a:t>
            </a:r>
          </a:p>
          <a:p>
            <a:r>
              <a:rPr lang="cs-CZ" dirty="0" smtClean="0">
                <a:latin typeface="Georgia" pitchFamily="18" charset="0"/>
              </a:rPr>
              <a:t>Čtvrtletní plán - zakládá se na odvolávkách zákazníků (plánuje se, kolik kusů výrobků se odebere za časové období 3 měsíců)</a:t>
            </a:r>
          </a:p>
          <a:p>
            <a:r>
              <a:rPr lang="cs-CZ" dirty="0" smtClean="0">
                <a:latin typeface="Georgia" pitchFamily="18" charset="0"/>
              </a:rPr>
              <a:t>Měsíční plán - zakládá se na 100% reálných datech, tzn. že se zde počítá s reálnými počty, které jsou potvrzeny objednávkami</a:t>
            </a:r>
          </a:p>
          <a:p>
            <a:r>
              <a:rPr lang="cs-CZ" dirty="0" smtClean="0">
                <a:latin typeface="Georgia" pitchFamily="18" charset="0"/>
              </a:rPr>
              <a:t>Týdenní plán - vychází z měsíčního plánu a je v něm přesně stanoven přesný počet kusů a čas výroby v závislosti na expedicích odběratelů</a:t>
            </a:r>
            <a:endParaRPr lang="cs-CZ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>
                <a:latin typeface="Georgia" pitchFamily="18" charset="0"/>
              </a:rPr>
              <a:t>Sklad hotových výrobků</a:t>
            </a:r>
            <a:endParaRPr lang="cs-CZ" sz="3200" dirty="0"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51723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Georgia" pitchFamily="18" charset="0"/>
              </a:rPr>
              <a:t>Policové a zásuvkové regály</a:t>
            </a:r>
          </a:p>
          <a:p>
            <a:r>
              <a:rPr lang="cs-CZ" dirty="0" smtClean="0">
                <a:latin typeface="Georgia" pitchFamily="18" charset="0"/>
              </a:rPr>
              <a:t>Hotové výrobky, jež opouští výrobní prostory</a:t>
            </a:r>
          </a:p>
          <a:p>
            <a:r>
              <a:rPr lang="cs-CZ" dirty="0" smtClean="0">
                <a:latin typeface="Georgia" pitchFamily="18" charset="0"/>
              </a:rPr>
              <a:t>Zajištění potřebné dokumentace (dodací listy pro expedici)</a:t>
            </a:r>
          </a:p>
          <a:p>
            <a:r>
              <a:rPr lang="cs-CZ" dirty="0" smtClean="0">
                <a:latin typeface="Georgia" pitchFamily="18" charset="0"/>
              </a:rPr>
              <a:t>Balení a expedice (dopravní prostředky + dokumentace)</a:t>
            </a:r>
          </a:p>
          <a:p>
            <a:r>
              <a:rPr lang="cs-CZ" dirty="0" smtClean="0">
                <a:latin typeface="Georgia" pitchFamily="18" charset="0"/>
              </a:rPr>
              <a:t>Kontrola zboží a dokumentace</a:t>
            </a:r>
          </a:p>
          <a:p>
            <a:r>
              <a:rPr lang="cs-CZ" dirty="0" smtClean="0">
                <a:latin typeface="Georgia" pitchFamily="18" charset="0"/>
              </a:rPr>
              <a:t>Dle charakteru manipulační jednotky, dle její náchylnosti k poškození, dle druhů a délky přepravy, skladování, je nutné aplikovat základní ochrany (např. proti znečištění, korozi, poškození, apod.)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>
                <a:latin typeface="Georgia" pitchFamily="18" charset="0"/>
              </a:rPr>
              <a:t>Swot analýza</a:t>
            </a:r>
            <a:endParaRPr lang="cs-CZ" sz="3200" dirty="0">
              <a:latin typeface="Georgia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755576" y="1371483"/>
          <a:ext cx="7776863" cy="5289378"/>
        </p:xfrm>
        <a:graphic>
          <a:graphicData uri="http://schemas.openxmlformats.org/drawingml/2006/table">
            <a:tbl>
              <a:tblPr/>
              <a:tblGrid>
                <a:gridCol w="4103943"/>
                <a:gridCol w="3672920"/>
              </a:tblGrid>
              <a:tr h="3451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Calibri"/>
                          <a:cs typeface="Times New Roman"/>
                        </a:rPr>
                        <a:t>SILNÉ STRÁNKY</a:t>
                      </a:r>
                      <a:endParaRPr lang="cs-C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Calibri"/>
                          <a:cs typeface="Times New Roman"/>
                        </a:rPr>
                        <a:t>SLABÉ STRÁNKY</a:t>
                      </a:r>
                      <a:endParaRPr lang="cs-C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15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latin typeface="Times New Roman"/>
                          <a:ea typeface="Calibri"/>
                          <a:cs typeface="Times New Roman"/>
                        </a:rPr>
                        <a:t>Dlouhodobá tradice – mezinárodní společnost</a:t>
                      </a: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latin typeface="Times New Roman"/>
                          <a:ea typeface="Calibri"/>
                          <a:cs typeface="Times New Roman"/>
                        </a:rPr>
                        <a:t>Forecasting</a:t>
                      </a: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62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latin typeface="Times New Roman"/>
                          <a:ea typeface="Calibri"/>
                          <a:cs typeface="Times New Roman"/>
                        </a:rPr>
                        <a:t>Rostoucí trend tržeb </a:t>
                      </a: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latin typeface="Times New Roman"/>
                          <a:ea typeface="Calibri"/>
                          <a:cs typeface="Times New Roman"/>
                        </a:rPr>
                        <a:t>Nemotivující systém hodnocení a odměňování ve společnosti</a:t>
                      </a: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latin typeface="Times New Roman"/>
                          <a:ea typeface="Calibri"/>
                          <a:cs typeface="Times New Roman"/>
                        </a:rPr>
                        <a:t>Vlastní vývoj</a:t>
                      </a: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latin typeface="Times New Roman"/>
                          <a:ea typeface="Calibri"/>
                          <a:cs typeface="Times New Roman"/>
                        </a:rPr>
                        <a:t>Kontrola materiálových položek</a:t>
                      </a: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15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latin typeface="Times New Roman"/>
                          <a:ea typeface="Calibri"/>
                          <a:cs typeface="Times New Roman"/>
                        </a:rPr>
                        <a:t>Vysoká kvalita výrobků</a:t>
                      </a: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453390" indent="-22669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latin typeface="Times New Roman"/>
                          <a:ea typeface="Calibri"/>
                          <a:cs typeface="Times New Roman"/>
                        </a:rPr>
                        <a:t>Kvalifikovaní a školení zaměstnanci</a:t>
                      </a: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515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latin typeface="Times New Roman"/>
                          <a:ea typeface="Calibri"/>
                          <a:cs typeface="Times New Roman"/>
                        </a:rPr>
                        <a:t>Kvalitní dodavatelé</a:t>
                      </a: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515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latin typeface="Times New Roman"/>
                          <a:ea typeface="Calibri"/>
                          <a:cs typeface="Times New Roman"/>
                        </a:rPr>
                        <a:t>Neustálé zlepšování</a:t>
                      </a: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51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Calibri"/>
                          <a:cs typeface="Times New Roman"/>
                        </a:rPr>
                        <a:t>PŘÍLEŽITOSTI</a:t>
                      </a:r>
                      <a:endParaRPr lang="cs-C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Calibri"/>
                          <a:cs typeface="Times New Roman"/>
                        </a:rPr>
                        <a:t>HROZBY</a:t>
                      </a:r>
                      <a:endParaRPr lang="cs-C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15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>
                          <a:latin typeface="Times New Roman"/>
                          <a:ea typeface="Calibri"/>
                          <a:cs typeface="Times New Roman"/>
                        </a:rPr>
                        <a:t>Získání nových dodavatelů</a:t>
                      </a: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latin typeface="Times New Roman"/>
                          <a:ea typeface="Calibri"/>
                          <a:cs typeface="Times New Roman"/>
                        </a:rPr>
                        <a:t>Platební schopnost zákazníků</a:t>
                      </a: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62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>
                          <a:latin typeface="Times New Roman"/>
                          <a:ea typeface="Calibri"/>
                          <a:cs typeface="Times New Roman"/>
                        </a:rPr>
                        <a:t>Nárůst prodejů současným zákazníkům</a:t>
                      </a: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latin typeface="Times New Roman"/>
                          <a:ea typeface="Calibri"/>
                          <a:cs typeface="Times New Roman"/>
                        </a:rPr>
                        <a:t>Nižší objednávky zákazníků – konkurence, ekonomická situace</a:t>
                      </a: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62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>
                          <a:latin typeface="Times New Roman"/>
                          <a:ea typeface="Calibri"/>
                          <a:cs typeface="Times New Roman"/>
                        </a:rPr>
                        <a:t>Přilákání nových zákazníků</a:t>
                      </a: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latin typeface="Times New Roman"/>
                          <a:ea typeface="Calibri"/>
                          <a:cs typeface="Times New Roman"/>
                        </a:rPr>
                        <a:t>Zvýšení cen u dodavatelů – zhoršení vztahů s dodavateli</a:t>
                      </a: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15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>
                          <a:latin typeface="Times New Roman"/>
                          <a:ea typeface="Calibri"/>
                          <a:cs typeface="Times New Roman"/>
                        </a:rPr>
                        <a:t>Dotace</a:t>
                      </a: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latin typeface="Times New Roman"/>
                          <a:ea typeface="Calibri"/>
                          <a:cs typeface="Times New Roman"/>
                        </a:rPr>
                        <a:t>Ztráta zaměstnanců</a:t>
                      </a:r>
                    </a:p>
                  </a:txBody>
                  <a:tcPr marL="60026" marR="600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>
                <a:latin typeface="Georgia" pitchFamily="18" charset="0"/>
              </a:rPr>
              <a:t>Návrhy opatření</a:t>
            </a:r>
            <a:endParaRPr lang="cs-CZ" sz="3200" dirty="0"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916832"/>
            <a:ext cx="8686800" cy="41632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Georgia" pitchFamily="18" charset="0"/>
              </a:rPr>
              <a:t>1</a:t>
            </a:r>
            <a:r>
              <a:rPr lang="cs-CZ" sz="3000" dirty="0" smtClean="0">
                <a:latin typeface="Georgia" pitchFamily="18" charset="0"/>
              </a:rPr>
              <a:t>. Forecasting (prognózování)</a:t>
            </a:r>
          </a:p>
          <a:p>
            <a:pPr>
              <a:buNone/>
            </a:pPr>
            <a:endParaRPr lang="cs-CZ" sz="3000" dirty="0" smtClean="0">
              <a:latin typeface="Georgia" pitchFamily="18" charset="0"/>
            </a:endParaRPr>
          </a:p>
          <a:p>
            <a:pPr>
              <a:buNone/>
            </a:pPr>
            <a:r>
              <a:rPr lang="cs-CZ" sz="3000" dirty="0" smtClean="0">
                <a:latin typeface="Georgia" pitchFamily="18" charset="0"/>
              </a:rPr>
              <a:t>2. Zlepšení motivačního systému hodnocení </a:t>
            </a:r>
            <a:br>
              <a:rPr lang="cs-CZ" sz="3000" dirty="0" smtClean="0">
                <a:latin typeface="Georgia" pitchFamily="18" charset="0"/>
              </a:rPr>
            </a:br>
            <a:r>
              <a:rPr lang="cs-CZ" sz="3000" dirty="0" smtClean="0">
                <a:latin typeface="Georgia" pitchFamily="18" charset="0"/>
              </a:rPr>
              <a:t>a odměňování ve společnosti</a:t>
            </a:r>
          </a:p>
          <a:p>
            <a:pPr>
              <a:buNone/>
            </a:pPr>
            <a:endParaRPr lang="cs-CZ" sz="3000" dirty="0" smtClean="0">
              <a:latin typeface="Georgia" pitchFamily="18" charset="0"/>
            </a:endParaRPr>
          </a:p>
          <a:p>
            <a:pPr>
              <a:buNone/>
            </a:pPr>
            <a:r>
              <a:rPr lang="cs-CZ" sz="3000" dirty="0" smtClean="0">
                <a:latin typeface="Georgia" pitchFamily="18" charset="0"/>
              </a:rPr>
              <a:t>3. Zlepšení kontroly materiálu použitím        čárových kódů</a:t>
            </a:r>
            <a:endParaRPr lang="cs-CZ" sz="30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>
                <a:latin typeface="Georgia" pitchFamily="18" charset="0"/>
              </a:rPr>
              <a:t>Závěrečné shrnutí</a:t>
            </a:r>
            <a:endParaRPr lang="cs-CZ" sz="3200" dirty="0"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>
              <a:latin typeface="Georgia" pitchFamily="18" charset="0"/>
            </a:endParaRPr>
          </a:p>
          <a:p>
            <a:r>
              <a:rPr lang="cs-CZ" sz="3000" dirty="0" smtClean="0">
                <a:latin typeface="Georgia" pitchFamily="18" charset="0"/>
              </a:rPr>
              <a:t>Opatření byla navržena</a:t>
            </a:r>
          </a:p>
          <a:p>
            <a:endParaRPr lang="cs-CZ" sz="3000" dirty="0" smtClean="0">
              <a:latin typeface="Georgia" pitchFamily="18" charset="0"/>
            </a:endParaRPr>
          </a:p>
          <a:p>
            <a:r>
              <a:rPr lang="cs-CZ" sz="3000" dirty="0" smtClean="0">
                <a:latin typeface="Georgia" pitchFamily="18" charset="0"/>
              </a:rPr>
              <a:t>Cíl práce byl splněn</a:t>
            </a:r>
            <a:endParaRPr lang="cs-CZ" sz="30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839200" cy="1440160"/>
          </a:xfrm>
        </p:spPr>
        <p:txBody>
          <a:bodyPr>
            <a:noAutofit/>
          </a:bodyPr>
          <a:lstStyle/>
          <a:p>
            <a:pPr algn="ctr"/>
            <a:r>
              <a:rPr lang="cs-CZ" sz="3200" dirty="0" smtClean="0">
                <a:latin typeface="Georgia" pitchFamily="18" charset="0"/>
              </a:rPr>
              <a:t>Doplňující otázka oponenta práce</a:t>
            </a:r>
            <a:endParaRPr lang="cs-CZ" sz="3200" dirty="0"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2420888"/>
            <a:ext cx="8686800" cy="4176464"/>
          </a:xfrm>
        </p:spPr>
        <p:txBody>
          <a:bodyPr>
            <a:normAutofit/>
          </a:bodyPr>
          <a:lstStyle/>
          <a:p>
            <a:r>
              <a:rPr lang="cs-CZ" sz="3000" dirty="0" smtClean="0">
                <a:latin typeface="Georgia" pitchFamily="18" charset="0"/>
              </a:rPr>
              <a:t>Budou nebo již byly Vaše návrhy využity v praxi?</a:t>
            </a:r>
            <a:endParaRPr lang="cs-CZ" sz="30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>
                <a:latin typeface="Georgia" pitchFamily="18" charset="0"/>
              </a:rPr>
              <a:t>Obsah</a:t>
            </a:r>
            <a:endParaRPr lang="cs-CZ" sz="3200" dirty="0"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Georgia" pitchFamily="18" charset="0"/>
              </a:rPr>
              <a:t>Motivace a důvody k řešení daného problému</a:t>
            </a:r>
          </a:p>
          <a:p>
            <a:r>
              <a:rPr lang="cs-CZ" dirty="0" smtClean="0">
                <a:latin typeface="Georgia" pitchFamily="18" charset="0"/>
              </a:rPr>
              <a:t>Cíl práce</a:t>
            </a:r>
          </a:p>
          <a:p>
            <a:r>
              <a:rPr lang="cs-CZ" dirty="0" smtClean="0">
                <a:latin typeface="Georgia" pitchFamily="18" charset="0"/>
              </a:rPr>
              <a:t>Použité metody sběru dat</a:t>
            </a:r>
          </a:p>
          <a:p>
            <a:r>
              <a:rPr lang="cs-CZ" dirty="0" smtClean="0">
                <a:latin typeface="Georgia" pitchFamily="18" charset="0"/>
              </a:rPr>
              <a:t>Společnost </a:t>
            </a:r>
            <a:r>
              <a:rPr lang="cs-CZ" dirty="0" smtClean="0">
                <a:latin typeface="Georgia" pitchFamily="18" charset="0"/>
              </a:rPr>
              <a:t>Jihostroj</a:t>
            </a:r>
            <a:r>
              <a:rPr lang="cs-CZ" dirty="0" smtClean="0">
                <a:latin typeface="Georgia" pitchFamily="18" charset="0"/>
              </a:rPr>
              <a:t>, a.s. – přehled tržeb</a:t>
            </a:r>
          </a:p>
          <a:p>
            <a:r>
              <a:rPr lang="cs-CZ" dirty="0" smtClean="0">
                <a:latin typeface="Georgia" pitchFamily="18" charset="0"/>
              </a:rPr>
              <a:t>Materiálové toky ve firmě – zákazník, nákup, dodávka, sklad materiálu a dílců, výrobní proces, expediční sklad, zákazník </a:t>
            </a:r>
          </a:p>
          <a:p>
            <a:r>
              <a:rPr lang="cs-CZ" dirty="0" smtClean="0">
                <a:latin typeface="Georgia" pitchFamily="18" charset="0"/>
              </a:rPr>
              <a:t>SWOT analýza</a:t>
            </a:r>
          </a:p>
          <a:p>
            <a:r>
              <a:rPr lang="cs-CZ" dirty="0" smtClean="0">
                <a:latin typeface="Georgia" pitchFamily="18" charset="0"/>
              </a:rPr>
              <a:t>Návrhy opatření</a:t>
            </a:r>
          </a:p>
          <a:p>
            <a:r>
              <a:rPr lang="cs-CZ" dirty="0" smtClean="0">
                <a:latin typeface="Georgia" pitchFamily="18" charset="0"/>
              </a:rPr>
              <a:t>Závěrečné shrnutí</a:t>
            </a:r>
          </a:p>
          <a:p>
            <a:r>
              <a:rPr lang="cs-CZ" dirty="0" smtClean="0">
                <a:latin typeface="Georgia" pitchFamily="18" charset="0"/>
              </a:rPr>
              <a:t>Doplňující otázka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708920"/>
            <a:ext cx="8236024" cy="337120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5400" dirty="0" smtClean="0">
                <a:latin typeface="Georgia" pitchFamily="18" charset="0"/>
              </a:rPr>
              <a:t>Děkuji za pozornost</a:t>
            </a:r>
            <a:endParaRPr lang="cs-CZ" sz="54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387624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>
                <a:latin typeface="Georgia" pitchFamily="18" charset="0"/>
              </a:rPr>
              <a:t>Motivace a důvody k řešení daného problému</a:t>
            </a:r>
            <a:endParaRPr lang="cs-CZ" sz="3200" dirty="0"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2564905"/>
            <a:ext cx="8686800" cy="3168352"/>
          </a:xfrm>
        </p:spPr>
        <p:txBody>
          <a:bodyPr>
            <a:normAutofit/>
          </a:bodyPr>
          <a:lstStyle/>
          <a:p>
            <a:r>
              <a:rPr lang="cs-CZ" sz="3000" dirty="0" smtClean="0">
                <a:latin typeface="Georgia" pitchFamily="18" charset="0"/>
              </a:rPr>
              <a:t>Zajímavá problematika</a:t>
            </a:r>
          </a:p>
          <a:p>
            <a:r>
              <a:rPr lang="cs-CZ" sz="3000" dirty="0" smtClean="0">
                <a:latin typeface="Georgia" pitchFamily="18" charset="0"/>
              </a:rPr>
              <a:t>Studijní zaměření</a:t>
            </a:r>
          </a:p>
          <a:p>
            <a:r>
              <a:rPr lang="cs-CZ" sz="3000" dirty="0" smtClean="0">
                <a:latin typeface="Georgia" pitchFamily="18" charset="0"/>
              </a:rPr>
              <a:t>Osobní zájem</a:t>
            </a:r>
          </a:p>
          <a:p>
            <a:r>
              <a:rPr lang="cs-CZ" sz="3000" dirty="0" smtClean="0">
                <a:latin typeface="Georgia" pitchFamily="18" charset="0"/>
              </a:rPr>
              <a:t>Rozšíření znalostí ve vybraném oboru</a:t>
            </a:r>
            <a:endParaRPr lang="cs-CZ" sz="30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>
                <a:latin typeface="Georgia" pitchFamily="18" charset="0"/>
              </a:rPr>
              <a:t>Cíl práce</a:t>
            </a:r>
            <a:endParaRPr lang="cs-CZ" sz="3200" dirty="0"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2204864"/>
            <a:ext cx="8686800" cy="387526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3000" dirty="0" smtClean="0">
                <a:latin typeface="Georgia" pitchFamily="18" charset="0"/>
              </a:rPr>
              <a:t>Analyzovat materiálový tok ve firmě Jihostroj, a.s. a navrhnout opatření směřující k jeho zefektivnění.</a:t>
            </a:r>
            <a:endParaRPr lang="cs-CZ" sz="30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>
                <a:latin typeface="Georgia" pitchFamily="18" charset="0"/>
              </a:rPr>
              <a:t>Použité metody sběru dat</a:t>
            </a:r>
            <a:endParaRPr lang="cs-CZ" sz="3200" dirty="0"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 smtClean="0">
                <a:latin typeface="Georgia" pitchFamily="18" charset="0"/>
              </a:rPr>
              <a:t>Odborná literatura týkající se dané problematiky</a:t>
            </a:r>
          </a:p>
          <a:p>
            <a:r>
              <a:rPr lang="cs-CZ" sz="3000" dirty="0" smtClean="0">
                <a:latin typeface="Georgia" pitchFamily="18" charset="0"/>
              </a:rPr>
              <a:t>Analýza získaných dat z interních materiálů</a:t>
            </a:r>
          </a:p>
          <a:p>
            <a:r>
              <a:rPr lang="cs-CZ" sz="3000" dirty="0" smtClean="0">
                <a:latin typeface="Georgia" pitchFamily="18" charset="0"/>
              </a:rPr>
              <a:t>Rozhovory se zaměstnanci společnosti</a:t>
            </a:r>
          </a:p>
          <a:p>
            <a:r>
              <a:rPr lang="cs-CZ" sz="3000" dirty="0" smtClean="0">
                <a:latin typeface="Georgia" pitchFamily="18" charset="0"/>
              </a:rPr>
              <a:t>Rozhovory se zákazníky společnosti</a:t>
            </a:r>
          </a:p>
          <a:p>
            <a:r>
              <a:rPr lang="cs-CZ" sz="3000" dirty="0" smtClean="0">
                <a:latin typeface="Georgia" pitchFamily="18" charset="0"/>
              </a:rPr>
              <a:t>Internet</a:t>
            </a:r>
          </a:p>
          <a:p>
            <a:r>
              <a:rPr lang="cs-CZ" sz="3000" dirty="0" smtClean="0">
                <a:latin typeface="Georgia" pitchFamily="18" charset="0"/>
              </a:rPr>
              <a:t>Vlastní pozorování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1440160"/>
          </a:xfrm>
        </p:spPr>
        <p:txBody>
          <a:bodyPr>
            <a:noAutofit/>
          </a:bodyPr>
          <a:lstStyle/>
          <a:p>
            <a:pPr algn="ctr"/>
            <a:r>
              <a:rPr lang="cs-CZ" sz="3200" dirty="0" smtClean="0">
                <a:latin typeface="Georgia" pitchFamily="18" charset="0"/>
              </a:rPr>
              <a:t>Společnost jihostroj, a.s.</a:t>
            </a:r>
            <a:endParaRPr lang="cs-CZ" sz="3200" dirty="0"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484784"/>
            <a:ext cx="8443664" cy="5373216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>
                <a:latin typeface="Georgia" pitchFamily="18" charset="0"/>
              </a:rPr>
              <a:t>Průmyslová firma s více než devadesátiletou tradicí přesné strojírenské výroby</a:t>
            </a:r>
          </a:p>
          <a:p>
            <a:r>
              <a:rPr lang="cs-CZ" sz="2800" dirty="0" smtClean="0">
                <a:latin typeface="Georgia" pitchFamily="18" charset="0"/>
              </a:rPr>
              <a:t>Společnost působí dlouhodobě na průmyslovém trhu výrobců letadel, zemědělských strojů, automobilů </a:t>
            </a:r>
            <a:br>
              <a:rPr lang="cs-CZ" sz="2800" dirty="0" smtClean="0">
                <a:latin typeface="Georgia" pitchFamily="18" charset="0"/>
              </a:rPr>
            </a:br>
            <a:r>
              <a:rPr lang="cs-CZ" sz="2800" dirty="0" smtClean="0">
                <a:latin typeface="Georgia" pitchFamily="18" charset="0"/>
              </a:rPr>
              <a:t>a další mobilní techniky</a:t>
            </a:r>
          </a:p>
          <a:p>
            <a:r>
              <a:rPr lang="cs-CZ" sz="2800" dirty="0" smtClean="0">
                <a:latin typeface="Georgia" pitchFamily="18" charset="0"/>
              </a:rPr>
              <a:t>Podnik má jasnou strategii rozvoje se zaměřením </a:t>
            </a:r>
            <a:br>
              <a:rPr lang="cs-CZ" sz="2800" dirty="0" smtClean="0">
                <a:latin typeface="Georgia" pitchFamily="18" charset="0"/>
              </a:rPr>
            </a:br>
            <a:r>
              <a:rPr lang="cs-CZ" sz="2800" dirty="0" smtClean="0">
                <a:latin typeface="Georgia" pitchFamily="18" charset="0"/>
              </a:rPr>
              <a:t>na další vývoj, výrobu, prodej a servis kvalitních komponentů z oboru hydrauliky vozidel, palivových regulačních systémů letadel a dalšího technického vybavení dopravních a manipulačních prostředků</a:t>
            </a:r>
            <a:endParaRPr lang="cs-CZ" sz="2500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04800" y="1844823"/>
          <a:ext cx="8686800" cy="415941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346618"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cs-CZ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cs-CZ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cs-CZ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HYDRAULIKA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385,7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402,7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428,8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              Z toho export: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273,7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289,3</a:t>
                      </a:r>
                      <a:endParaRPr lang="cs-CZ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304,8</a:t>
                      </a:r>
                      <a:endParaRPr lang="cs-CZ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LETECKÁ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163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174,1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181,5</a:t>
                      </a:r>
                      <a:endParaRPr lang="cs-CZ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              Z toho export: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43,6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52,9</a:t>
                      </a:r>
                      <a:endParaRPr lang="cs-CZ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60,1</a:t>
                      </a:r>
                      <a:endParaRPr lang="cs-CZ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ENERGETIKA</a:t>
                      </a:r>
                      <a:endParaRPr lang="cs-CZ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4,6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cs-CZ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0,04</a:t>
                      </a:r>
                      <a:endParaRPr lang="cs-CZ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OSTATNÍ</a:t>
                      </a:r>
                      <a:endParaRPr lang="cs-CZ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27,8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41,8</a:t>
                      </a:r>
                      <a:endParaRPr lang="cs-CZ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              Z toho export: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cs-CZ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cs-CZ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TRŽBY CELKEM</a:t>
                      </a:r>
                      <a:endParaRPr lang="cs-CZ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 pitchFamily="18" charset="0"/>
                          <a:cs typeface="Times New Roman" pitchFamily="18" charset="0"/>
                        </a:rPr>
                        <a:t>581,1</a:t>
                      </a:r>
                      <a:endParaRPr lang="cs-CZ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 pitchFamily="18" charset="0"/>
                          <a:cs typeface="Times New Roman" pitchFamily="18" charset="0"/>
                        </a:rPr>
                        <a:t>607</a:t>
                      </a:r>
                      <a:endParaRPr lang="cs-CZ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 pitchFamily="18" charset="0"/>
                          <a:cs typeface="Times New Roman" pitchFamily="18" charset="0"/>
                        </a:rPr>
                        <a:t>652,2</a:t>
                      </a:r>
                      <a:endParaRPr lang="cs-CZ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              Z toho export:</a:t>
                      </a:r>
                      <a:endParaRPr lang="cs-CZ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317,8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342,2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364,9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          Z toho: země EU</a:t>
                      </a:r>
                      <a:endParaRPr lang="cs-CZ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96,8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USA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213,2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229,6</a:t>
                      </a:r>
                      <a:endParaRPr lang="cs-CZ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24360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Georgia" pitchFamily="18" charset="0"/>
              </a:rPr>
              <a:t>Přehled tržeb společnosti dle hlavních oblastí činnosti v mil. kč</a:t>
            </a:r>
            <a:endParaRPr lang="cs-CZ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76672"/>
            <a:ext cx="8686800" cy="818728"/>
          </a:xfrm>
        </p:spPr>
        <p:txBody>
          <a:bodyPr>
            <a:noAutofit/>
          </a:bodyPr>
          <a:lstStyle/>
          <a:p>
            <a:pPr algn="ctr"/>
            <a:r>
              <a:rPr lang="cs-CZ" sz="3200" dirty="0" smtClean="0">
                <a:latin typeface="Georgia" pitchFamily="18" charset="0"/>
              </a:rPr>
              <a:t>Materiálové toky ve firmě</a:t>
            </a:r>
            <a:endParaRPr lang="cs-CZ" sz="3200" dirty="0">
              <a:latin typeface="Georgia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196752"/>
            <a:ext cx="6264695" cy="566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>
                <a:latin typeface="Georgia" pitchFamily="18" charset="0"/>
              </a:rPr>
              <a:t>Zákazník </a:t>
            </a:r>
            <a:endParaRPr lang="cs-CZ" sz="3200" dirty="0"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66124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Georgia" pitchFamily="18" charset="0"/>
              </a:rPr>
              <a:t>Dodávat zákazníkovi výrobky včas, v požadovaném množství a kvalitě - vrcholového vedení přijímá odpovědnost za plnění těchto požadavků</a:t>
            </a:r>
          </a:p>
          <a:p>
            <a:r>
              <a:rPr lang="cs-CZ" dirty="0" smtClean="0">
                <a:latin typeface="Georgia" pitchFamily="18" charset="0"/>
              </a:rPr>
              <a:t>Požadavky zákazníka jsou zajišťovány obchodním oddělením či oddělením strategie a marketingu</a:t>
            </a:r>
          </a:p>
          <a:p>
            <a:r>
              <a:rPr lang="cs-CZ" dirty="0" smtClean="0">
                <a:latin typeface="Georgia" pitchFamily="18" charset="0"/>
              </a:rPr>
              <a:t>Za stanovení komunikačního kanálu se zákazníkem odpovídá řešitel obchodního případu</a:t>
            </a:r>
          </a:p>
          <a:p>
            <a:r>
              <a:rPr lang="cs-CZ" dirty="0" smtClean="0">
                <a:latin typeface="Georgia" pitchFamily="18" charset="0"/>
              </a:rPr>
              <a:t>V rámci monitorování a analýzy hlavních procesů je sledována spokojenost zákazníků – vedoucí obchodního oddělení - strategicky významní zákazníci</a:t>
            </a:r>
            <a:endParaRPr lang="cs-CZ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598</TotalTime>
  <Words>765</Words>
  <Application>Microsoft Office PowerPoint</Application>
  <PresentationFormat>Předvádění na obrazovce (4:3)</PresentationFormat>
  <Paragraphs>154</Paragraphs>
  <Slides>20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Cesta</vt:lpstr>
      <vt:lpstr> Vysoká škola technická a ekonomická v Českých Budějovicích Ústav technicko-technologický </vt:lpstr>
      <vt:lpstr>Obsah</vt:lpstr>
      <vt:lpstr>Motivace a důvody k řešení daného problému</vt:lpstr>
      <vt:lpstr>Cíl práce</vt:lpstr>
      <vt:lpstr>Použité metody sběru dat</vt:lpstr>
      <vt:lpstr>Společnost jihostroj, a.s.</vt:lpstr>
      <vt:lpstr>Přehled tržeb společnosti dle hlavních oblastí činnosti v mil. kč</vt:lpstr>
      <vt:lpstr>Materiálové toky ve firmě</vt:lpstr>
      <vt:lpstr>Zákazník </vt:lpstr>
      <vt:lpstr>Algoritmus – nakupování materiálu</vt:lpstr>
      <vt:lpstr>Algoritmus – výběr dodavatele</vt:lpstr>
      <vt:lpstr>Sklad materiálu a dílců</vt:lpstr>
      <vt:lpstr>Výrobní proces</vt:lpstr>
      <vt:lpstr>Plán výroby a potřeby materiálu, zásob </vt:lpstr>
      <vt:lpstr>Sklad hotových výrobků</vt:lpstr>
      <vt:lpstr>Swot analýza</vt:lpstr>
      <vt:lpstr>Návrhy opatření</vt:lpstr>
      <vt:lpstr>Závěrečné shrnutí</vt:lpstr>
      <vt:lpstr>Doplňující otázka oponenta práce</vt:lpstr>
      <vt:lpstr>Snímek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Katedra cestovního ruchu a marketingu</dc:title>
  <dc:creator>Nikolka</dc:creator>
  <cp:lastModifiedBy>Nikolka</cp:lastModifiedBy>
  <cp:revision>158</cp:revision>
  <dcterms:created xsi:type="dcterms:W3CDTF">2015-05-25T08:04:48Z</dcterms:created>
  <dcterms:modified xsi:type="dcterms:W3CDTF">2017-06-13T21:24:13Z</dcterms:modified>
</cp:coreProperties>
</file>