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78" r:id="rId10"/>
    <p:sldId id="263" r:id="rId11"/>
    <p:sldId id="266" r:id="rId12"/>
    <p:sldId id="267" r:id="rId13"/>
    <p:sldId id="268" r:id="rId14"/>
    <p:sldId id="269" r:id="rId15"/>
    <p:sldId id="277" r:id="rId16"/>
    <p:sldId id="270" r:id="rId17"/>
    <p:sldId id="276" r:id="rId1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Světlý styl 2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3" autoAdjust="0"/>
    <p:restoredTop sz="94660"/>
  </p:normalViewPr>
  <p:slideViewPr>
    <p:cSldViewPr>
      <p:cViewPr varScale="1">
        <p:scale>
          <a:sx n="68" d="100"/>
          <a:sy n="68" d="100"/>
        </p:scale>
        <p:origin x="147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4DBF383-776C-4656-8DEE-3936009948DC}" type="datetimeFigureOut">
              <a:rPr lang="cs-CZ"/>
              <a:pPr>
                <a:defRPr/>
              </a:pPr>
              <a:t>13.06.2017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0D37306-3630-4813-A008-0B5633E094D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6C08549-2151-42AF-883C-334E882FC387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1229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DA6AE6-30BB-40E2-A2C3-2F6E9270ED91}" type="slidenum">
              <a:rPr lang="cs-CZ" alt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1331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4F461B-7914-44D4-B0A4-A95A5D81E425}" type="slidenum">
              <a:rPr lang="cs-CZ" alt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2EE2C6-A473-4C3C-AD06-8872F72E7E23}" type="slidenum">
              <a:rPr lang="cs-CZ" alt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Podnadpis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C16A30-841B-408E-A956-342D7AC70C82}" type="datetime1">
              <a:rPr lang="cs-CZ"/>
              <a:pPr>
                <a:defRPr/>
              </a:pPr>
              <a:t>13.06.2017</a:t>
            </a:fld>
            <a:endParaRPr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Vysoká škola technická a ekonomická v Českých Budějovicích,  Kaňkovský Aleš, Červen 2015</a:t>
            </a:r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CB31C-9F7C-4CB1-9C00-BBDCBE69CF50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0EB8E-5AD7-4392-A148-BD520EB7DB45}" type="datetime1">
              <a:rPr lang="cs-CZ"/>
              <a:pPr>
                <a:defRPr/>
              </a:pPr>
              <a:t>13.06.2017</a:t>
            </a:fld>
            <a:endParaRPr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Vysoká škola technická a ekonomická v Českých Budějovicích,  Kaňkovský Aleš, Červen 2015</a:t>
            </a:r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5002BE-FDB6-4A5E-A3AE-8F24B909C0DF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FFFC6-2661-4C87-BA46-32022ADB4E2B}" type="datetime1">
              <a:rPr lang="cs-CZ"/>
              <a:pPr>
                <a:defRPr/>
              </a:pPr>
              <a:t>13.06.2017</a:t>
            </a:fld>
            <a:endParaRPr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Vysoká škola technická a ekonomická v Českých Budějovicích,  Kaňkovský Aleš, Červen 2015</a:t>
            </a:r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553DCF-ECB6-42CC-965F-0D1655464631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6A76E-A4B7-4ABA-91C9-BC61475C28D6}" type="datetime1">
              <a:rPr lang="cs-CZ"/>
              <a:pPr>
                <a:defRPr/>
              </a:pPr>
              <a:t>13.06.2017</a:t>
            </a:fld>
            <a:endParaRPr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Vysoká škola technická a ekonomická v Českých Budějovicích,  Kaňkovský Aleš, Červen 2015</a:t>
            </a:r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FA0409-86F4-4AC7-8D2B-CCD2339FF91C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3D7B44-0B35-4F75-9B70-29E872DB0085}" type="datetime1">
              <a:rPr lang="cs-CZ"/>
              <a:pPr>
                <a:defRPr/>
              </a:pPr>
              <a:t>13.06.2017</a:t>
            </a:fld>
            <a:endParaRPr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Vysoká škola technická a ekonomická v Českých Budějovicích,  Kaňkovský Aleš, Červen 2015</a:t>
            </a:r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15970-C5B3-4165-ABBE-6E34E9EC5101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DC148-A305-4125-9AB4-1A2E146201A6}" type="datetime1">
              <a:rPr lang="cs-CZ"/>
              <a:pPr>
                <a:defRPr/>
              </a:pPr>
              <a:t>13.06.2017</a:t>
            </a:fld>
            <a:endParaRPr/>
          </a:p>
        </p:txBody>
      </p:sp>
      <p:sp>
        <p:nvSpPr>
          <p:cNvPr id="6" name="Zástupný symbol pro zápatí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Vysoká škola technická a ekonomická v Českých Budějovicích,  Kaňkovský Aleš, Červen 2015</a:t>
            </a:r>
          </a:p>
        </p:txBody>
      </p:sp>
      <p:sp>
        <p:nvSpPr>
          <p:cNvPr id="7" name="Zástupný symbol pro číslo snímku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420CB-B7B9-4726-A87D-D8744D6CBBFA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4EC4C6-1544-42B2-AB11-EF2C9B2E82D2}" type="datetime1">
              <a:rPr lang="cs-CZ"/>
              <a:pPr>
                <a:defRPr/>
              </a:pPr>
              <a:t>13.06.2017</a:t>
            </a:fld>
            <a:endParaRPr/>
          </a:p>
        </p:txBody>
      </p:sp>
      <p:sp>
        <p:nvSpPr>
          <p:cNvPr id="8" name="Zástupný symbol pro zápatí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Vysoká škola technická a ekonomická v Českých Budějovicích,  Kaňkovský Aleš, Červen 2015</a:t>
            </a:r>
          </a:p>
        </p:txBody>
      </p:sp>
      <p:sp>
        <p:nvSpPr>
          <p:cNvPr id="9" name="Zástupný symbol pro číslo snímku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B9E66-5BF2-45DD-A5C4-62B67C8B6CDC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datum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74EE7-155A-4087-A201-7F7B36F3B4F6}" type="datetime1">
              <a:rPr lang="cs-CZ"/>
              <a:pPr>
                <a:defRPr/>
              </a:pPr>
              <a:t>13.06.2017</a:t>
            </a:fld>
            <a:endParaRPr/>
          </a:p>
        </p:txBody>
      </p:sp>
      <p:sp>
        <p:nvSpPr>
          <p:cNvPr id="4" name="Zástupný symbol pro zápatí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Vysoká škola technická a ekonomická v Českých Budějovicích,  Kaňkovský Aleš, Červen 2015</a:t>
            </a:r>
          </a:p>
        </p:txBody>
      </p:sp>
      <p:sp>
        <p:nvSpPr>
          <p:cNvPr id="5" name="Zástupný symbol pro číslo snímku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FC7D97-EFA0-451C-8A5E-02EECB5807E8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1A2BA5-3B85-44F2-B30E-944E9534CB90}" type="datetime1">
              <a:rPr lang="cs-CZ"/>
              <a:pPr>
                <a:defRPr/>
              </a:pPr>
              <a:t>13.06.2017</a:t>
            </a:fld>
            <a:endParaRPr/>
          </a:p>
        </p:txBody>
      </p:sp>
      <p:sp>
        <p:nvSpPr>
          <p:cNvPr id="3" name="Zástupný symbol pro zápatí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Vysoká škola technická a ekonomická v Českých Budějovicích,  Kaňkovský Aleš, Červen 2015</a:t>
            </a:r>
          </a:p>
        </p:txBody>
      </p:sp>
      <p:sp>
        <p:nvSpPr>
          <p:cNvPr id="4" name="Zástupný symbol pro číslo snímku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F7E878-494F-4168-B4C0-D0BCF0B9753E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3252A-811C-447F-95E0-569F5B6804E6}" type="datetime1">
              <a:rPr lang="cs-CZ"/>
              <a:pPr>
                <a:defRPr/>
              </a:pPr>
              <a:t>13.06.2017</a:t>
            </a:fld>
            <a:endParaRPr/>
          </a:p>
        </p:txBody>
      </p:sp>
      <p:sp>
        <p:nvSpPr>
          <p:cNvPr id="6" name="Zástupný symbol pro zápatí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Vysoká škola technická a ekonomická v Českých Budějovicích,  Kaňkovský Aleš, Červen 2015</a:t>
            </a:r>
          </a:p>
        </p:txBody>
      </p:sp>
      <p:sp>
        <p:nvSpPr>
          <p:cNvPr id="7" name="Zástupný symbol pro číslo snímku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72275-C936-428C-8A83-B4062F0DDF3F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B62E17-0A8B-4616-A890-6AB2A928477E}" type="datetime1">
              <a:rPr lang="cs-CZ"/>
              <a:pPr>
                <a:defRPr/>
              </a:pPr>
              <a:t>13.06.2017</a:t>
            </a:fld>
            <a:endParaRPr/>
          </a:p>
        </p:txBody>
      </p:sp>
      <p:sp>
        <p:nvSpPr>
          <p:cNvPr id="6" name="Zástupný symbol pro zápatí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Vysoká škola technická a ekonomická v Českých Budějovicích,  Kaňkovský Aleš, Červen 2015</a:t>
            </a:r>
          </a:p>
        </p:txBody>
      </p:sp>
      <p:sp>
        <p:nvSpPr>
          <p:cNvPr id="7" name="Zástupný symbol pro číslo snímku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22B1A7-1A10-442F-8894-01ED75987C2A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 txBox="1"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styl.</a:t>
            </a:r>
          </a:p>
        </p:txBody>
      </p:sp>
      <p:sp>
        <p:nvSpPr>
          <p:cNvPr id="1027" name="Zástupný symbol pro text 2"/>
          <p:cNvSpPr txBox="1"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cs typeface="+mn-cs"/>
              </a:defRPr>
            </a:lvl1pPr>
          </a:lstStyle>
          <a:p>
            <a:pPr>
              <a:defRPr/>
            </a:pPr>
            <a:fld id="{10C60EEC-6246-4657-BD25-B5F30F3E1EA0}" type="datetime1">
              <a:rPr lang="cs-CZ"/>
              <a:pPr>
                <a:defRPr/>
              </a:pPr>
              <a:t>13.06.2017</a:t>
            </a:fld>
            <a:endParaRPr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cs typeface="+mn-cs"/>
              </a:defRPr>
            </a:lvl1pPr>
          </a:lstStyle>
          <a:p>
            <a:pPr>
              <a:defRPr/>
            </a:pPr>
            <a:r>
              <a:t>Vysoká škola technická a ekonomická v Českých Budějovicích,  Kaňkovský Aleš, Červen 2015</a:t>
            </a:r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cs typeface="+mn-cs"/>
              </a:defRPr>
            </a:lvl1pPr>
          </a:lstStyle>
          <a:p>
            <a:pPr>
              <a:defRPr/>
            </a:pPr>
            <a:fld id="{14C4D4F5-0E4C-462F-852E-E75B3CE4BD91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cs-CZ" sz="4400" kern="1200">
          <a:solidFill>
            <a:srgbClr val="000000"/>
          </a:solidFill>
          <a:latin typeface="Calibri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</a:defRPr>
      </a:lvl5pPr>
      <a:lvl6pPr marL="457200" algn="ctr" rtl="0" eaLnBrk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</a:defRPr>
      </a:lvl6pPr>
      <a:lvl7pPr marL="914400" algn="ctr" rtl="0" eaLnBrk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</a:defRPr>
      </a:lvl7pPr>
      <a:lvl8pPr marL="1371600" algn="ctr" rtl="0" eaLnBrk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</a:defRPr>
      </a:lvl8pPr>
      <a:lvl9pPr marL="1828800" algn="ctr" rtl="0" eaLnBrk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ts val="800"/>
        </a:spcBef>
        <a:spcAft>
          <a:spcPct val="0"/>
        </a:spcAft>
        <a:buSzPct val="100000"/>
        <a:buFont typeface="Arial" charset="0"/>
        <a:buChar char="•"/>
        <a:defRPr lang="cs-CZ" sz="3200" kern="1200">
          <a:solidFill>
            <a:srgbClr val="000000"/>
          </a:solidFill>
          <a:latin typeface="Calibri"/>
        </a:defRPr>
      </a:lvl1pPr>
      <a:lvl2pPr marL="742950" lvl="1" indent="-285750" algn="l" rtl="0" eaLnBrk="0" fontAlgn="base" hangingPunct="0">
        <a:spcBef>
          <a:spcPts val="700"/>
        </a:spcBef>
        <a:spcAft>
          <a:spcPct val="0"/>
        </a:spcAft>
        <a:buSzPct val="100000"/>
        <a:buFont typeface="Arial" charset="0"/>
        <a:buChar char="–"/>
        <a:defRPr lang="cs-CZ" sz="2800" kern="1200">
          <a:solidFill>
            <a:srgbClr val="000000"/>
          </a:solidFill>
          <a:latin typeface="Calibri"/>
        </a:defRPr>
      </a:lvl2pPr>
      <a:lvl3pPr marL="1143000" lvl="2" indent="-228600" algn="l" rtl="0" eaLnBrk="0" fontAlgn="base" hangingPunct="0">
        <a:spcBef>
          <a:spcPts val="600"/>
        </a:spcBef>
        <a:spcAft>
          <a:spcPct val="0"/>
        </a:spcAft>
        <a:buSzPct val="100000"/>
        <a:buFont typeface="Arial" charset="0"/>
        <a:buChar char="•"/>
        <a:defRPr lang="cs-CZ" sz="2400" kern="1200">
          <a:solidFill>
            <a:srgbClr val="000000"/>
          </a:solidFill>
          <a:latin typeface="Calibri"/>
        </a:defRPr>
      </a:lvl3pPr>
      <a:lvl4pPr marL="1600200" lvl="3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Arial" charset="0"/>
        <a:buChar char="–"/>
        <a:defRPr lang="cs-CZ" sz="2000" kern="1200">
          <a:solidFill>
            <a:srgbClr val="000000"/>
          </a:solidFill>
          <a:latin typeface="Calibri"/>
        </a:defRPr>
      </a:lvl4pPr>
      <a:lvl5pPr marL="2057400" lvl="4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Arial" charset="0"/>
        <a:buChar char="»"/>
        <a:defRPr lang="cs-CZ" sz="2000" kern="1200">
          <a:solidFill>
            <a:srgbClr val="000000"/>
          </a:solidFill>
          <a:latin typeface="Calibri"/>
        </a:defRPr>
      </a:lvl5pPr>
      <a:lvl6pPr marL="2514600" indent="-228600" algn="l" rtl="0" eaLnBrk="0" fontAlgn="base">
        <a:spcBef>
          <a:spcPts val="500"/>
        </a:spcBef>
        <a:spcAft>
          <a:spcPct val="0"/>
        </a:spcAft>
        <a:buSzPct val="100000"/>
        <a:buFont typeface="Arial" charset="0"/>
        <a:buChar char="»"/>
        <a:defRPr lang="cs-CZ" sz="2000" kern="1200">
          <a:solidFill>
            <a:srgbClr val="000000"/>
          </a:solidFill>
          <a:latin typeface="Calibri"/>
        </a:defRPr>
      </a:lvl6pPr>
      <a:lvl7pPr marL="2971800" indent="-228600" algn="l" rtl="0" eaLnBrk="0" fontAlgn="base">
        <a:spcBef>
          <a:spcPts val="500"/>
        </a:spcBef>
        <a:spcAft>
          <a:spcPct val="0"/>
        </a:spcAft>
        <a:buSzPct val="100000"/>
        <a:buFont typeface="Arial" charset="0"/>
        <a:buChar char="»"/>
        <a:defRPr lang="cs-CZ" sz="2000" kern="1200">
          <a:solidFill>
            <a:srgbClr val="000000"/>
          </a:solidFill>
          <a:latin typeface="Calibri"/>
        </a:defRPr>
      </a:lvl7pPr>
      <a:lvl8pPr marL="3429000" indent="-228600" algn="l" rtl="0" eaLnBrk="0" fontAlgn="base">
        <a:spcBef>
          <a:spcPts val="500"/>
        </a:spcBef>
        <a:spcAft>
          <a:spcPct val="0"/>
        </a:spcAft>
        <a:buSzPct val="100000"/>
        <a:buFont typeface="Arial" charset="0"/>
        <a:buChar char="»"/>
        <a:defRPr lang="cs-CZ" sz="2000" kern="1200">
          <a:solidFill>
            <a:srgbClr val="000000"/>
          </a:solidFill>
          <a:latin typeface="Calibri"/>
        </a:defRPr>
      </a:lvl8pPr>
      <a:lvl9pPr marL="3886200" indent="-228600" algn="l" rtl="0" eaLnBrk="0" fontAlgn="base">
        <a:spcBef>
          <a:spcPts val="500"/>
        </a:spcBef>
        <a:spcAft>
          <a:spcPct val="0"/>
        </a:spcAft>
        <a:buSzPct val="100000"/>
        <a:buFont typeface="Arial" charset="0"/>
        <a:buChar char="»"/>
        <a:defRPr lang="cs-CZ" sz="2000" kern="1200">
          <a:solidFill>
            <a:srgbClr val="000000"/>
          </a:solidFill>
          <a:latin typeface="Calibri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ovéPole 4"/>
          <p:cNvSpPr txBox="1">
            <a:spLocks noChangeArrowheads="1"/>
          </p:cNvSpPr>
          <p:nvPr/>
        </p:nvSpPr>
        <p:spPr bwMode="auto">
          <a:xfrm>
            <a:off x="755650" y="260350"/>
            <a:ext cx="777716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dirty="0">
                <a:solidFill>
                  <a:srgbClr val="000000"/>
                </a:solidFill>
                <a:latin typeface="+mj-lt"/>
              </a:rPr>
              <a:t> </a:t>
            </a:r>
            <a:r>
              <a:rPr lang="cs-CZ" altLang="cs-CZ" sz="2200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Vysoká škola technická a ekonomická v Českých Budějovicích</a:t>
            </a:r>
          </a:p>
          <a:p>
            <a:pPr algn="ctr"/>
            <a:r>
              <a:rPr lang="cs-CZ" altLang="cs-CZ" sz="2200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Logistické technologie</a:t>
            </a:r>
          </a:p>
        </p:txBody>
      </p:sp>
      <p:pic>
        <p:nvPicPr>
          <p:cNvPr id="2051" name="Obrázek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275" y="1187450"/>
            <a:ext cx="1355725" cy="136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Nadpis 1"/>
          <p:cNvSpPr txBox="1">
            <a:spLocks noGrp="1"/>
          </p:cNvSpPr>
          <p:nvPr>
            <p:ph type="ctrTitle"/>
          </p:nvPr>
        </p:nvSpPr>
        <p:spPr>
          <a:xfrm>
            <a:off x="755650" y="2781300"/>
            <a:ext cx="7772400" cy="1828800"/>
          </a:xfrm>
        </p:spPr>
        <p:txBody>
          <a:bodyPr/>
          <a:lstStyle/>
          <a:p>
            <a:pPr eaLnBrk="1" hangingPunct="1"/>
            <a:r>
              <a:rPr lang="cs-CZ" sz="3600" dirty="0"/>
              <a:t>Racionalizace logistických procesů ve vybrané společnosti</a:t>
            </a:r>
            <a:endParaRPr altLang="cs-CZ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3" name="Podnadpis 2"/>
          <p:cNvSpPr txBox="1">
            <a:spLocks noGrp="1"/>
          </p:cNvSpPr>
          <p:nvPr>
            <p:ph type="subTitle" idx="1"/>
          </p:nvPr>
        </p:nvSpPr>
        <p:spPr>
          <a:xfrm>
            <a:off x="827088" y="4652963"/>
            <a:ext cx="7700962" cy="1776412"/>
          </a:xfrm>
        </p:spPr>
        <p:txBody>
          <a:bodyPr anchorCtr="0"/>
          <a:lstStyle/>
          <a:p>
            <a:pPr algn="l" eaLnBrk="1" hangingPunct="1">
              <a:spcBef>
                <a:spcPts val="500"/>
              </a:spcBef>
            </a:pPr>
            <a:r>
              <a:rPr altLang="cs-CZ" sz="2000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Autor </a:t>
            </a:r>
            <a:r>
              <a:rPr lang="cs-CZ" altLang="cs-CZ" sz="2000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diplomové</a:t>
            </a:r>
            <a:r>
              <a:rPr altLang="cs-CZ" sz="2000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 práce:		</a:t>
            </a:r>
            <a:r>
              <a:rPr lang="cs-CZ" altLang="cs-CZ" sz="2000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Bc. </a:t>
            </a:r>
            <a:r>
              <a:rPr altLang="cs-CZ" sz="2000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Jitka Mašková</a:t>
            </a:r>
          </a:p>
          <a:p>
            <a:pPr algn="l" eaLnBrk="1" hangingPunct="1">
              <a:spcBef>
                <a:spcPts val="500"/>
              </a:spcBef>
            </a:pPr>
            <a:r>
              <a:rPr altLang="cs-CZ" sz="2000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Vedoucí </a:t>
            </a:r>
            <a:r>
              <a:rPr lang="cs-CZ" altLang="cs-CZ" sz="2000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diplomové</a:t>
            </a:r>
            <a:r>
              <a:rPr altLang="cs-CZ" sz="2000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 práce: 	</a:t>
            </a:r>
            <a:r>
              <a:rPr lang="cs-CZ" altLang="cs-CZ" sz="2000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	</a:t>
            </a:r>
            <a:r>
              <a:rPr lang="cs-CZ" sz="20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Ing. Ondrej Stopka, Ph.D. </a:t>
            </a:r>
          </a:p>
          <a:p>
            <a:pPr algn="l" eaLnBrk="1" hangingPunct="1">
              <a:spcBef>
                <a:spcPts val="500"/>
              </a:spcBef>
            </a:pPr>
            <a:r>
              <a:rPr altLang="cs-CZ" sz="2000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Oponent </a:t>
            </a:r>
            <a:r>
              <a:rPr lang="cs-CZ" altLang="cs-CZ" sz="2000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diplomové</a:t>
            </a:r>
            <a:r>
              <a:rPr altLang="cs-CZ" sz="2000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 práce:	</a:t>
            </a:r>
            <a:r>
              <a:rPr lang="cs-CZ" altLang="cs-CZ" sz="2000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Ing. Pavla Lejsková, Ph.D.</a:t>
            </a:r>
          </a:p>
          <a:p>
            <a:pPr algn="l" eaLnBrk="1" hangingPunct="1">
              <a:spcBef>
                <a:spcPts val="500"/>
              </a:spcBef>
            </a:pPr>
            <a:r>
              <a:rPr altLang="cs-CZ" sz="2000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České Budějovice, červen 201</a:t>
            </a:r>
            <a:r>
              <a:rPr lang="cs-CZ" altLang="cs-CZ" sz="2000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7</a:t>
            </a:r>
            <a:endParaRPr altLang="cs-CZ" sz="2000" dirty="0">
              <a:solidFill>
                <a:srgbClr val="000000"/>
              </a:solidFill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2"/>
          <p:cNvSpPr txBox="1">
            <a:spLocks noGrp="1"/>
          </p:cNvSpPr>
          <p:nvPr>
            <p:ph type="title"/>
          </p:nvPr>
        </p:nvSpPr>
        <p:spPr>
          <a:xfrm>
            <a:off x="463550" y="190500"/>
            <a:ext cx="7346950" cy="1228725"/>
          </a:xfrm>
        </p:spPr>
        <p:txBody>
          <a:bodyPr/>
          <a:lstStyle/>
          <a:p>
            <a:pPr eaLnBrk="1" hangingPunct="1"/>
            <a:r>
              <a:rPr lang="cs-CZ" altLang="cs-CZ" sz="3600" b="1" dirty="0">
                <a:latin typeface="+mj-lt"/>
                <a:cs typeface="Times New Roman" pitchFamily="18" charset="0"/>
              </a:rPr>
              <a:t>Analýza metodou XYZ</a:t>
            </a:r>
            <a:endParaRPr altLang="cs-CZ" sz="3600" b="1" dirty="0">
              <a:latin typeface="+mj-lt"/>
              <a:cs typeface="Times New Roman" pitchFamily="18" charset="0"/>
            </a:endParaRPr>
          </a:p>
        </p:txBody>
      </p:sp>
      <p:sp>
        <p:nvSpPr>
          <p:cNvPr id="10243" name="Zástupný symbol pro obsah 1"/>
          <p:cNvSpPr txBox="1">
            <a:spLocks noGrp="1"/>
          </p:cNvSpPr>
          <p:nvPr>
            <p:ph idx="1"/>
          </p:nvPr>
        </p:nvSpPr>
        <p:spPr>
          <a:xfrm>
            <a:off x="468313" y="1700213"/>
            <a:ext cx="8229600" cy="4525962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500"/>
              </a:spcBef>
            </a:pPr>
            <a:r>
              <a:rPr lang="cs-CZ" sz="2400" dirty="0">
                <a:latin typeface="+mj-lt"/>
                <a:cs typeface="Times New Roman" pitchFamily="18" charset="0"/>
              </a:rPr>
              <a:t>Zjištění náhodnosti nebo pravidelnosti poptávky</a:t>
            </a:r>
          </a:p>
          <a:p>
            <a:pPr eaLnBrk="1" hangingPunct="1">
              <a:lnSpc>
                <a:spcPct val="150000"/>
              </a:lnSpc>
              <a:spcBef>
                <a:spcPts val="500"/>
              </a:spcBef>
            </a:pPr>
            <a:r>
              <a:rPr lang="cs-CZ" sz="2400" dirty="0">
                <a:latin typeface="+mj-lt"/>
                <a:cs typeface="Times New Roman" pitchFamily="18" charset="0"/>
              </a:rPr>
              <a:t>X – pravidelná poptávka do 14 dní</a:t>
            </a:r>
          </a:p>
          <a:p>
            <a:pPr eaLnBrk="1" hangingPunct="1">
              <a:lnSpc>
                <a:spcPct val="150000"/>
              </a:lnSpc>
              <a:spcBef>
                <a:spcPts val="500"/>
              </a:spcBef>
            </a:pPr>
            <a:r>
              <a:rPr lang="cs-CZ" sz="2400" dirty="0">
                <a:latin typeface="+mj-lt"/>
                <a:cs typeface="Times New Roman" pitchFamily="18" charset="0"/>
              </a:rPr>
              <a:t>Y – častá, ale nepravidelná poptávka do 60 dní</a:t>
            </a:r>
          </a:p>
          <a:p>
            <a:pPr eaLnBrk="1" hangingPunct="1">
              <a:lnSpc>
                <a:spcPct val="150000"/>
              </a:lnSpc>
              <a:spcBef>
                <a:spcPts val="500"/>
              </a:spcBef>
            </a:pPr>
            <a:r>
              <a:rPr lang="cs-CZ" sz="2400" dirty="0">
                <a:latin typeface="+mj-lt"/>
                <a:cs typeface="Times New Roman" pitchFamily="18" charset="0"/>
              </a:rPr>
              <a:t>Z – nahodilá poptávka do 180 dní</a:t>
            </a:r>
            <a:endParaRPr sz="2400" dirty="0">
              <a:latin typeface="+mj-lt"/>
              <a:cs typeface="Times New Roman" pitchFamily="18" charset="0"/>
            </a:endParaRPr>
          </a:p>
        </p:txBody>
      </p:sp>
      <p:pic>
        <p:nvPicPr>
          <p:cNvPr id="10244" name="Obrázek 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0500" y="188913"/>
            <a:ext cx="1212850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27663F-9C3E-45A5-8538-B566D226D5F0}" type="slidenum">
              <a:rPr smtClean="0"/>
              <a:pPr>
                <a:defRPr/>
              </a:pPr>
              <a:t>10</a:t>
            </a:fld>
            <a:endParaRPr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059" y="4056355"/>
            <a:ext cx="7201931" cy="2516481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Obrázek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0500" y="188913"/>
            <a:ext cx="1212850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Nadpis 2"/>
          <p:cNvSpPr txBox="1">
            <a:spLocks noGrp="1"/>
          </p:cNvSpPr>
          <p:nvPr>
            <p:ph type="title"/>
          </p:nvPr>
        </p:nvSpPr>
        <p:spPr>
          <a:xfrm>
            <a:off x="463550" y="190500"/>
            <a:ext cx="7346950" cy="1228725"/>
          </a:xfrm>
        </p:spPr>
        <p:txBody>
          <a:bodyPr/>
          <a:lstStyle/>
          <a:p>
            <a:pPr eaLnBrk="1" hangingPunct="1"/>
            <a:r>
              <a:rPr lang="cs-CZ" altLang="cs-CZ" sz="3600" b="1" dirty="0">
                <a:latin typeface="+mj-lt"/>
                <a:cs typeface="Times New Roman" pitchFamily="18" charset="0"/>
              </a:rPr>
              <a:t> Nákladová matice ABC – XYZ </a:t>
            </a:r>
            <a:endParaRPr altLang="cs-CZ" sz="3600" b="1" dirty="0">
              <a:latin typeface="+mj-lt"/>
              <a:cs typeface="Times New Roman" pitchFamily="18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A45C57-27BF-448A-B499-924B35638F02}" type="slidenum">
              <a:rPr smtClean="0"/>
              <a:pPr>
                <a:defRPr/>
              </a:pPr>
              <a:t>11</a:t>
            </a:fld>
            <a:endParaRPr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756" y="3995690"/>
            <a:ext cx="6572538" cy="2537571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1050674" y="1297632"/>
            <a:ext cx="65508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/>
              <a:t>Návrh způsobu objednání pro jednotlivé segmenty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755576" y="1694291"/>
            <a:ext cx="61926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AX – vysoký podíl na prodejích – kontrola signální úrovně a objednávání pevného množství v krátkých intervalech, držení pojistné zásoby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BY – významně ovlivňují tržby, ale jsou nepravidelné ve spotřebě – kontrola stavu zásob a objednání při poklesu pod optimální úroveň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CZ – Nízký podíl na tržbách, nepravidelná spotřeba -  neskladovat, objednat pouze na objednání</a:t>
            </a:r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Obrázek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0500" y="188913"/>
            <a:ext cx="1212850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Nadpis 2"/>
          <p:cNvSpPr txBox="1">
            <a:spLocks noGrp="1"/>
          </p:cNvSpPr>
          <p:nvPr>
            <p:ph type="title"/>
          </p:nvPr>
        </p:nvSpPr>
        <p:spPr>
          <a:xfrm>
            <a:off x="463550" y="190500"/>
            <a:ext cx="7346950" cy="1228725"/>
          </a:xfrm>
        </p:spPr>
        <p:txBody>
          <a:bodyPr/>
          <a:lstStyle/>
          <a:p>
            <a:pPr eaLnBrk="1" hangingPunct="1"/>
            <a:r>
              <a:rPr lang="cs-CZ" altLang="cs-CZ" sz="3600" b="1" dirty="0">
                <a:latin typeface="+mj-lt"/>
                <a:cs typeface="Times New Roman" pitchFamily="18" charset="0"/>
              </a:rPr>
              <a:t>Změna nákladů po návrhu způsobu objednání</a:t>
            </a:r>
            <a:endParaRPr altLang="cs-CZ" sz="3600" b="1" dirty="0">
              <a:latin typeface="+mj-lt"/>
              <a:cs typeface="Times New Roman" pitchFamily="18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86D693-99F7-4E97-AC1F-A2965D14C76F}" type="slidenum">
              <a:rPr smtClean="0"/>
              <a:pPr>
                <a:defRPr/>
              </a:pPr>
              <a:t>12</a:t>
            </a:fld>
            <a:endParaRPr/>
          </a:p>
        </p:txBody>
      </p:sp>
      <p:sp>
        <p:nvSpPr>
          <p:cNvPr id="12293" name="TextovéPole 7"/>
          <p:cNvSpPr txBox="1">
            <a:spLocks noChangeArrowheads="1"/>
          </p:cNvSpPr>
          <p:nvPr/>
        </p:nvSpPr>
        <p:spPr bwMode="auto">
          <a:xfrm>
            <a:off x="755576" y="1625556"/>
            <a:ext cx="8084914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cs-CZ" sz="2400" b="1" dirty="0"/>
              <a:t> </a:t>
            </a:r>
            <a:r>
              <a:rPr lang="cs-CZ" sz="2400" dirty="0"/>
              <a:t>15 nejdůležitějších položek ze skupiny A 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cs-CZ" sz="2400" dirty="0"/>
              <a:t> Změna objednacího množství a okamžiku objednání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cs-CZ" sz="2400" dirty="0"/>
              <a:t> Dvě varianty pravděpodobnosti vzniku deficitu</a:t>
            </a:r>
          </a:p>
          <a:p>
            <a:endParaRPr lang="cs-CZ" sz="2400" b="1" dirty="0"/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1599264"/>
              </p:ext>
            </p:extLst>
          </p:nvPr>
        </p:nvGraphicFramePr>
        <p:xfrm>
          <a:off x="840924" y="3356992"/>
          <a:ext cx="7331475" cy="2468251"/>
        </p:xfrm>
        <a:graphic>
          <a:graphicData uri="http://schemas.openxmlformats.org/drawingml/2006/table">
            <a:tbl>
              <a:tblPr firstRow="1" firstCol="1" bandRow="1"/>
              <a:tblGrid>
                <a:gridCol w="1047242">
                  <a:extLst>
                    <a:ext uri="{9D8B030D-6E8A-4147-A177-3AD203B41FA5}">
                      <a16:colId xmlns:a16="http://schemas.microsoft.com/office/drawing/2014/main" val="3874910107"/>
                    </a:ext>
                  </a:extLst>
                </a:gridCol>
                <a:gridCol w="1346788">
                  <a:extLst>
                    <a:ext uri="{9D8B030D-6E8A-4147-A177-3AD203B41FA5}">
                      <a16:colId xmlns:a16="http://schemas.microsoft.com/office/drawing/2014/main" val="118313091"/>
                    </a:ext>
                  </a:extLst>
                </a:gridCol>
                <a:gridCol w="1346788">
                  <a:extLst>
                    <a:ext uri="{9D8B030D-6E8A-4147-A177-3AD203B41FA5}">
                      <a16:colId xmlns:a16="http://schemas.microsoft.com/office/drawing/2014/main" val="4238396459"/>
                    </a:ext>
                  </a:extLst>
                </a:gridCol>
                <a:gridCol w="1311777">
                  <a:extLst>
                    <a:ext uri="{9D8B030D-6E8A-4147-A177-3AD203B41FA5}">
                      <a16:colId xmlns:a16="http://schemas.microsoft.com/office/drawing/2014/main" val="3284300129"/>
                    </a:ext>
                  </a:extLst>
                </a:gridCol>
                <a:gridCol w="1124269">
                  <a:extLst>
                    <a:ext uri="{9D8B030D-6E8A-4147-A177-3AD203B41FA5}">
                      <a16:colId xmlns:a16="http://schemas.microsoft.com/office/drawing/2014/main" val="1999657480"/>
                    </a:ext>
                  </a:extLst>
                </a:gridCol>
                <a:gridCol w="1154611">
                  <a:extLst>
                    <a:ext uri="{9D8B030D-6E8A-4147-A177-3AD203B41FA5}">
                      <a16:colId xmlns:a16="http://schemas.microsoft.com/office/drawing/2014/main" val="1053985526"/>
                    </a:ext>
                  </a:extLst>
                </a:gridCol>
              </a:tblGrid>
              <a:tr h="161932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Navrhovaná varianta se směrodatnou odchylkou</a:t>
                      </a:r>
                      <a:endParaRPr lang="cs-CZ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Pravděpodobnost vzniku deficitu z nedostatku zboží v %</a:t>
                      </a:r>
                      <a:endParaRPr lang="cs-CZ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Pravděpodobnost jeho nepřekročení v %</a:t>
                      </a:r>
                      <a:endParaRPr lang="cs-CZ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Úspora z vázanosti kapitálu v zásobách   2017 v Kč</a:t>
                      </a:r>
                      <a:endParaRPr lang="cs-CZ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Úspora nákladů na objednávku        2017 v Kč</a:t>
                      </a:r>
                      <a:endParaRPr lang="cs-CZ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Celková úspora nákladů v roce 2017 v Kč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539572"/>
                  </a:ext>
                </a:extLst>
              </a:tr>
              <a:tr h="42446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+ 0,5(σ)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30,85 %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69,15 %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920 078 Kč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14 400 Kč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934 478 Kč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2393528"/>
                  </a:ext>
                </a:extLst>
              </a:tr>
              <a:tr h="42446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+ 1 (σ)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15,87 %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84,13 %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-138 931 Kč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21 120 Kč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117 811 Kč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419082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Obrázek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0500" y="188913"/>
            <a:ext cx="1212850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Nadpis 2"/>
          <p:cNvSpPr txBox="1">
            <a:spLocks noGrp="1"/>
          </p:cNvSpPr>
          <p:nvPr>
            <p:ph type="title"/>
          </p:nvPr>
        </p:nvSpPr>
        <p:spPr>
          <a:xfrm>
            <a:off x="463550" y="190500"/>
            <a:ext cx="7346950" cy="1228725"/>
          </a:xfrm>
        </p:spPr>
        <p:txBody>
          <a:bodyPr/>
          <a:lstStyle/>
          <a:p>
            <a:pPr eaLnBrk="1" hangingPunct="1"/>
            <a:r>
              <a:rPr lang="cs-CZ" altLang="cs-CZ" sz="3600" b="1" dirty="0">
                <a:latin typeface="+mj-lt"/>
                <a:cs typeface="Times New Roman" pitchFamily="18" charset="0"/>
              </a:rPr>
              <a:t>Řízení skladu pomocí informací z čárových kódů</a:t>
            </a:r>
            <a:endParaRPr altLang="cs-CZ" sz="3600" b="1" dirty="0">
              <a:latin typeface="+mj-lt"/>
              <a:cs typeface="Times New Roman" pitchFamily="18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F1941A-7F52-4C7A-995A-17BE34D86F27}" type="slidenum">
              <a:rPr smtClean="0"/>
              <a:pPr>
                <a:defRPr/>
              </a:pPr>
              <a:t>13</a:t>
            </a:fld>
            <a:endParaRPr/>
          </a:p>
        </p:txBody>
      </p:sp>
      <p:sp>
        <p:nvSpPr>
          <p:cNvPr id="2" name="TextovéPole 1"/>
          <p:cNvSpPr txBox="1"/>
          <p:nvPr/>
        </p:nvSpPr>
        <p:spPr>
          <a:xfrm>
            <a:off x="352029" y="1435960"/>
            <a:ext cx="80648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Tři varianty zařízení pro zavedení evidence pomocí čárových kódů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Určení nejvýhodnější varianty pomocí multikriteriální analýzy TOPSIS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Zvolení čtyř kritérií – cena (MIN), odolnost (MAX), snadná manipulace (MAX), složitost obsluhy (MIN)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3295605"/>
            <a:ext cx="5401525" cy="3425870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Obrázek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0500" y="188913"/>
            <a:ext cx="1212850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Nadpis 2"/>
          <p:cNvSpPr txBox="1">
            <a:spLocks noGrp="1"/>
          </p:cNvSpPr>
          <p:nvPr>
            <p:ph type="title"/>
          </p:nvPr>
        </p:nvSpPr>
        <p:spPr>
          <a:xfrm>
            <a:off x="463550" y="190500"/>
            <a:ext cx="7346950" cy="1228725"/>
          </a:xfrm>
        </p:spPr>
        <p:txBody>
          <a:bodyPr/>
          <a:lstStyle/>
          <a:p>
            <a:pPr eaLnBrk="1" hangingPunct="1"/>
            <a:r>
              <a:rPr lang="cs-CZ" altLang="cs-CZ" sz="3600" b="1" dirty="0">
                <a:latin typeface="+mj-lt"/>
                <a:cs typeface="Times New Roman" pitchFamily="18" charset="0"/>
              </a:rPr>
              <a:t>Dosažené výsledky a přínos práce</a:t>
            </a:r>
            <a:endParaRPr altLang="cs-CZ" sz="3600" b="1" dirty="0">
              <a:latin typeface="+mj-lt"/>
              <a:cs typeface="Times New Roman" pitchFamily="18" charset="0"/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4A8147-6D19-4464-B1BA-249254D9BA45}" type="slidenum">
              <a:rPr smtClean="0"/>
              <a:pPr>
                <a:defRPr/>
              </a:pPr>
              <a:t>14</a:t>
            </a:fld>
            <a:endParaRPr/>
          </a:p>
        </p:txBody>
      </p:sp>
      <p:sp>
        <p:nvSpPr>
          <p:cNvPr id="10" name="TextovéPole 9"/>
          <p:cNvSpPr txBox="1"/>
          <p:nvPr/>
        </p:nvSpPr>
        <p:spPr>
          <a:xfrm>
            <a:off x="539552" y="1844824"/>
            <a:ext cx="7992888" cy="3693319"/>
          </a:xfrm>
          <a:prstGeom prst="rect">
            <a:avLst/>
          </a:prstGeom>
          <a:noFill/>
        </p:spPr>
        <p:txBody>
          <a:bodyPr numCol="1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Doporučená změna systému objednání a udržování zásob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Stanovení optimálního objednacího množství a okamžiku objednání pro 15 položek skupiny A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Vyčíslení úspory z poklesu vázanosti kapitálu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Výběr vhodného zařízení pro evidenci zboží pomocí čárových kódů.</a:t>
            </a:r>
            <a:endParaRPr lang="cs-CZ" sz="2000" dirty="0"/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>
                <a:latin typeface="+mj-lt"/>
                <a:cs typeface="Times New Roman" pitchFamily="18" charset="0"/>
              </a:rPr>
              <a:t>Závěrečné shrnutí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Realizace v praxi – zavádění zařízení pro čárové kódy</a:t>
            </a:r>
          </a:p>
          <a:p>
            <a:r>
              <a:rPr lang="cs-CZ" sz="2400" dirty="0"/>
              <a:t>Dosažená úspora – 869 843 Kč</a:t>
            </a:r>
          </a:p>
          <a:p>
            <a:pPr>
              <a:buNone/>
            </a:pPr>
            <a:endParaRPr lang="cs-CZ" sz="24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FA0409-86F4-4AC7-8D2B-CCD2339FF91C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  <p:pic>
        <p:nvPicPr>
          <p:cNvPr id="6" name="Obrázek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188640"/>
            <a:ext cx="1212850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189" y="3068960"/>
            <a:ext cx="8858811" cy="1965315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Obrázek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0500" y="188913"/>
            <a:ext cx="1212850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Nadpis 2"/>
          <p:cNvSpPr txBox="1">
            <a:spLocks noGrp="1"/>
          </p:cNvSpPr>
          <p:nvPr>
            <p:ph type="title"/>
          </p:nvPr>
        </p:nvSpPr>
        <p:spPr>
          <a:xfrm>
            <a:off x="463550" y="190500"/>
            <a:ext cx="7346950" cy="1228725"/>
          </a:xfrm>
        </p:spPr>
        <p:txBody>
          <a:bodyPr/>
          <a:lstStyle/>
          <a:p>
            <a:pPr eaLnBrk="1" hangingPunct="1"/>
            <a:r>
              <a:rPr altLang="cs-CZ" sz="3600" b="1" dirty="0">
                <a:latin typeface="+mj-lt"/>
                <a:cs typeface="Times New Roman" pitchFamily="18" charset="0"/>
              </a:rPr>
              <a:t>Otáz</a:t>
            </a:r>
            <a:r>
              <a:rPr lang="cs-CZ" altLang="cs-CZ" sz="3600" b="1" dirty="0">
                <a:latin typeface="+mj-lt"/>
                <a:cs typeface="Times New Roman" pitchFamily="18" charset="0"/>
              </a:rPr>
              <a:t>ka</a:t>
            </a:r>
            <a:r>
              <a:rPr altLang="cs-CZ" sz="3600" b="1" dirty="0">
                <a:latin typeface="+mj-lt"/>
                <a:cs typeface="Times New Roman" pitchFamily="18" charset="0"/>
              </a:rPr>
              <a:t> oponenta práce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200B85-EF71-4933-8A76-6FEE001E52F2}" type="slidenum">
              <a:rPr smtClean="0"/>
              <a:pPr>
                <a:defRPr/>
              </a:pPr>
              <a:t>16</a:t>
            </a:fld>
            <a:endParaRPr/>
          </a:p>
        </p:txBody>
      </p:sp>
      <p:sp>
        <p:nvSpPr>
          <p:cNvPr id="15365" name="TextovéPole 9"/>
          <p:cNvSpPr txBox="1">
            <a:spLocks noChangeArrowheads="1"/>
          </p:cNvSpPr>
          <p:nvPr/>
        </p:nvSpPr>
        <p:spPr bwMode="auto">
          <a:xfrm>
            <a:off x="780455" y="2348880"/>
            <a:ext cx="79200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cs-CZ" sz="2400" b="1" dirty="0"/>
              <a:t>Budou Vaše návrhy využity v praxi?</a:t>
            </a:r>
          </a:p>
        </p:txBody>
      </p:sp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Obrázek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0500" y="188913"/>
            <a:ext cx="1212850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Nadpis 2"/>
          <p:cNvSpPr txBox="1">
            <a:spLocks noGrp="1"/>
          </p:cNvSpPr>
          <p:nvPr>
            <p:ph type="title"/>
          </p:nvPr>
        </p:nvSpPr>
        <p:spPr>
          <a:xfrm>
            <a:off x="450850" y="2997200"/>
            <a:ext cx="7346950" cy="1228725"/>
          </a:xfrm>
        </p:spPr>
        <p:txBody>
          <a:bodyPr/>
          <a:lstStyle/>
          <a:p>
            <a:pPr eaLnBrk="1" hangingPunct="1"/>
            <a:r>
              <a:rPr altLang="cs-CZ" sz="3600" b="1" dirty="0">
                <a:latin typeface="+mj-lt"/>
                <a:cs typeface="Times New Roman" pitchFamily="18" charset="0"/>
              </a:rPr>
              <a:t>Děkuji za pozornost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EEE117-FD7F-4D7A-83F3-212E0B6F0412}" type="slidenum">
              <a:rPr smtClean="0"/>
              <a:pPr>
                <a:defRPr/>
              </a:pPr>
              <a:t>17</a:t>
            </a:fld>
            <a:endParaRPr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2"/>
          <p:cNvSpPr txBox="1">
            <a:spLocks noGrp="1"/>
          </p:cNvSpPr>
          <p:nvPr>
            <p:ph type="title"/>
          </p:nvPr>
        </p:nvSpPr>
        <p:spPr>
          <a:xfrm>
            <a:off x="463550" y="190500"/>
            <a:ext cx="7346950" cy="1228725"/>
          </a:xfrm>
        </p:spPr>
        <p:txBody>
          <a:bodyPr/>
          <a:lstStyle/>
          <a:p>
            <a:pPr eaLnBrk="1" hangingPunct="1"/>
            <a:r>
              <a:rPr altLang="cs-CZ" sz="3600" b="1" dirty="0">
                <a:latin typeface="+mj-lt"/>
                <a:cs typeface="Times New Roman" pitchFamily="18" charset="0"/>
              </a:rPr>
              <a:t>Struktura prezentace</a:t>
            </a:r>
          </a:p>
        </p:txBody>
      </p:sp>
      <p:sp>
        <p:nvSpPr>
          <p:cNvPr id="3075" name="Zástupný symbol pro obsah 1"/>
          <p:cNvSpPr txBox="1">
            <a:spLocks noGrp="1"/>
          </p:cNvSpPr>
          <p:nvPr>
            <p:ph idx="1"/>
          </p:nvPr>
        </p:nvSpPr>
        <p:spPr>
          <a:xfrm>
            <a:off x="457200" y="1445978"/>
            <a:ext cx="8229600" cy="4525962"/>
          </a:xfrm>
        </p:spPr>
        <p:txBody>
          <a:bodyPr/>
          <a:lstStyle/>
          <a:p>
            <a:pPr eaLnBrk="1" hangingPunct="1">
              <a:spcBef>
                <a:spcPts val="500"/>
              </a:spcBef>
            </a:pPr>
            <a:r>
              <a:rPr altLang="cs-CZ" sz="1800" dirty="0">
                <a:latin typeface="+mj-lt"/>
                <a:cs typeface="Times New Roman" pitchFamily="18" charset="0"/>
              </a:rPr>
              <a:t>Motivace a důvody k řešení daného problému</a:t>
            </a:r>
          </a:p>
          <a:p>
            <a:pPr eaLnBrk="1" hangingPunct="1">
              <a:spcBef>
                <a:spcPts val="500"/>
              </a:spcBef>
            </a:pPr>
            <a:r>
              <a:rPr altLang="cs-CZ" sz="1800" dirty="0">
                <a:latin typeface="+mj-lt"/>
                <a:cs typeface="Times New Roman" pitchFamily="18" charset="0"/>
              </a:rPr>
              <a:t>Cíl </a:t>
            </a:r>
            <a:r>
              <a:rPr lang="cs-CZ" altLang="cs-CZ" sz="1800" dirty="0">
                <a:latin typeface="+mj-lt"/>
                <a:cs typeface="Times New Roman" pitchFamily="18" charset="0"/>
              </a:rPr>
              <a:t>diplomové</a:t>
            </a:r>
            <a:r>
              <a:rPr altLang="cs-CZ" sz="1800" dirty="0">
                <a:latin typeface="+mj-lt"/>
                <a:cs typeface="Times New Roman" pitchFamily="18" charset="0"/>
              </a:rPr>
              <a:t> práce</a:t>
            </a:r>
          </a:p>
          <a:p>
            <a:pPr eaLnBrk="1" hangingPunct="1">
              <a:spcBef>
                <a:spcPts val="500"/>
              </a:spcBef>
            </a:pPr>
            <a:r>
              <a:rPr altLang="cs-CZ" sz="1800" dirty="0">
                <a:latin typeface="+mj-lt"/>
                <a:cs typeface="Times New Roman" pitchFamily="18" charset="0"/>
              </a:rPr>
              <a:t>Výzkumný problém</a:t>
            </a:r>
          </a:p>
          <a:p>
            <a:pPr eaLnBrk="1" hangingPunct="1">
              <a:spcBef>
                <a:spcPts val="500"/>
              </a:spcBef>
            </a:pPr>
            <a:r>
              <a:rPr altLang="cs-CZ" sz="1800" dirty="0">
                <a:latin typeface="+mj-lt"/>
                <a:cs typeface="Times New Roman" pitchFamily="18" charset="0"/>
              </a:rPr>
              <a:t>Použité metody</a:t>
            </a:r>
            <a:endParaRPr lang="cs-CZ" altLang="cs-CZ" sz="1800" dirty="0">
              <a:latin typeface="+mj-lt"/>
              <a:cs typeface="Times New Roman" pitchFamily="18" charset="0"/>
            </a:endParaRPr>
          </a:p>
          <a:p>
            <a:pPr eaLnBrk="1" hangingPunct="1">
              <a:spcBef>
                <a:spcPts val="500"/>
              </a:spcBef>
            </a:pPr>
            <a:r>
              <a:rPr lang="cs-CZ" altLang="cs-CZ" sz="1800" dirty="0">
                <a:latin typeface="+mj-lt"/>
                <a:cs typeface="Times New Roman" pitchFamily="18" charset="0"/>
              </a:rPr>
              <a:t>Vybraná společnost</a:t>
            </a:r>
          </a:p>
          <a:p>
            <a:pPr eaLnBrk="1" hangingPunct="1">
              <a:spcBef>
                <a:spcPts val="500"/>
              </a:spcBef>
            </a:pPr>
            <a:r>
              <a:rPr lang="cs-CZ" altLang="cs-CZ" sz="1800" dirty="0">
                <a:latin typeface="+mj-lt"/>
                <a:cs typeface="Times New Roman" pitchFamily="18" charset="0"/>
              </a:rPr>
              <a:t>Analýza zásob</a:t>
            </a:r>
          </a:p>
          <a:p>
            <a:pPr eaLnBrk="1" hangingPunct="1">
              <a:spcBef>
                <a:spcPts val="500"/>
              </a:spcBef>
            </a:pPr>
            <a:r>
              <a:rPr lang="cs-CZ" altLang="cs-CZ" sz="1800" dirty="0">
                <a:latin typeface="+mj-lt"/>
                <a:cs typeface="Times New Roman" pitchFamily="18" charset="0"/>
              </a:rPr>
              <a:t>Analýza metodou ABC</a:t>
            </a:r>
          </a:p>
          <a:p>
            <a:pPr eaLnBrk="1" hangingPunct="1">
              <a:spcBef>
                <a:spcPts val="500"/>
              </a:spcBef>
            </a:pPr>
            <a:r>
              <a:rPr lang="cs-CZ" altLang="cs-CZ" sz="1800" dirty="0">
                <a:latin typeface="+mj-lt"/>
                <a:cs typeface="Times New Roman" pitchFamily="18" charset="0"/>
              </a:rPr>
              <a:t>Analýza metodou XYZ</a:t>
            </a:r>
          </a:p>
          <a:p>
            <a:pPr eaLnBrk="1" hangingPunct="1">
              <a:spcBef>
                <a:spcPts val="500"/>
              </a:spcBef>
            </a:pPr>
            <a:r>
              <a:rPr lang="cs-CZ" altLang="cs-CZ" sz="1800" dirty="0">
                <a:latin typeface="+mj-lt"/>
                <a:cs typeface="Times New Roman" pitchFamily="18" charset="0"/>
              </a:rPr>
              <a:t>Nákladová matice ABC- XYZ</a:t>
            </a:r>
          </a:p>
          <a:p>
            <a:pPr eaLnBrk="1" hangingPunct="1">
              <a:spcBef>
                <a:spcPts val="500"/>
              </a:spcBef>
            </a:pPr>
            <a:r>
              <a:rPr lang="cs-CZ" altLang="cs-CZ" sz="1800" dirty="0">
                <a:latin typeface="+mj-lt"/>
                <a:cs typeface="Times New Roman" pitchFamily="18" charset="0"/>
              </a:rPr>
              <a:t>Změna nákladů po návrhu způsobu objednání</a:t>
            </a:r>
          </a:p>
          <a:p>
            <a:pPr eaLnBrk="1" hangingPunct="1">
              <a:spcBef>
                <a:spcPts val="500"/>
              </a:spcBef>
            </a:pPr>
            <a:r>
              <a:rPr lang="cs-CZ" altLang="cs-CZ" sz="1800" dirty="0">
                <a:latin typeface="+mj-lt"/>
                <a:cs typeface="Times New Roman" pitchFamily="18" charset="0"/>
              </a:rPr>
              <a:t>Řízení skladu pomocí informací z čárových kódů</a:t>
            </a:r>
            <a:endParaRPr altLang="cs-CZ" sz="1800" dirty="0">
              <a:latin typeface="+mj-lt"/>
              <a:cs typeface="Times New Roman" pitchFamily="18" charset="0"/>
            </a:endParaRPr>
          </a:p>
          <a:p>
            <a:pPr eaLnBrk="1" hangingPunct="1">
              <a:spcBef>
                <a:spcPts val="500"/>
              </a:spcBef>
            </a:pPr>
            <a:r>
              <a:rPr lang="cs-CZ" altLang="cs-CZ" sz="1800" dirty="0">
                <a:latin typeface="+mj-lt"/>
                <a:cs typeface="Times New Roman" pitchFamily="18" charset="0"/>
              </a:rPr>
              <a:t>Dosažení výsledky a přínos práce</a:t>
            </a:r>
            <a:endParaRPr altLang="cs-CZ" sz="1800" dirty="0">
              <a:latin typeface="+mj-lt"/>
              <a:cs typeface="Times New Roman" pitchFamily="18" charset="0"/>
            </a:endParaRPr>
          </a:p>
          <a:p>
            <a:pPr eaLnBrk="1" hangingPunct="1">
              <a:spcBef>
                <a:spcPts val="500"/>
              </a:spcBef>
            </a:pPr>
            <a:r>
              <a:rPr lang="cs-CZ" altLang="cs-CZ" sz="1800" dirty="0">
                <a:latin typeface="+mj-lt"/>
                <a:cs typeface="Times New Roman" pitchFamily="18" charset="0"/>
              </a:rPr>
              <a:t>Závěrečné shrnutí</a:t>
            </a:r>
            <a:endParaRPr altLang="cs-CZ" sz="1800" dirty="0">
              <a:latin typeface="+mj-lt"/>
              <a:cs typeface="Times New Roman" pitchFamily="18" charset="0"/>
            </a:endParaRPr>
          </a:p>
          <a:p>
            <a:pPr eaLnBrk="1" hangingPunct="1">
              <a:spcBef>
                <a:spcPts val="500"/>
              </a:spcBef>
            </a:pPr>
            <a:r>
              <a:rPr lang="cs-CZ" altLang="cs-CZ" sz="1800" dirty="0">
                <a:latin typeface="+mj-lt"/>
                <a:cs typeface="Times New Roman" pitchFamily="18" charset="0"/>
              </a:rPr>
              <a:t>Odpověď na otázku oponenta práce</a:t>
            </a:r>
            <a:endParaRPr altLang="cs-CZ" sz="1800" dirty="0">
              <a:latin typeface="+mj-lt"/>
              <a:cs typeface="Times New Roman" pitchFamily="18" charset="0"/>
            </a:endParaRPr>
          </a:p>
          <a:p>
            <a:pPr eaLnBrk="1" hangingPunct="1">
              <a:spcBef>
                <a:spcPts val="500"/>
              </a:spcBef>
            </a:pPr>
            <a:endParaRPr altLang="cs-CZ" sz="1800" dirty="0">
              <a:latin typeface="+mj-lt"/>
              <a:cs typeface="Times New Roman" pitchFamily="18" charset="0"/>
            </a:endParaRPr>
          </a:p>
          <a:p>
            <a:pPr eaLnBrk="1" hangingPunct="1">
              <a:spcBef>
                <a:spcPts val="500"/>
              </a:spcBef>
            </a:pPr>
            <a:endParaRPr altLang="cs-CZ" sz="1800" dirty="0">
              <a:latin typeface="+mj-lt"/>
              <a:cs typeface="Times New Roman" pitchFamily="18" charset="0"/>
            </a:endParaRPr>
          </a:p>
          <a:p>
            <a:pPr eaLnBrk="1" hangingPunct="1">
              <a:spcBef>
                <a:spcPts val="500"/>
              </a:spcBef>
            </a:pPr>
            <a:endParaRPr altLang="cs-CZ" sz="1800" dirty="0">
              <a:latin typeface="+mj-lt"/>
              <a:cs typeface="Times New Roman" pitchFamily="18" charset="0"/>
            </a:endParaRPr>
          </a:p>
          <a:p>
            <a:pPr eaLnBrk="1" hangingPunct="1">
              <a:spcBef>
                <a:spcPts val="500"/>
              </a:spcBef>
            </a:pPr>
            <a:endParaRPr altLang="cs-CZ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Obrázek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0500" y="188913"/>
            <a:ext cx="1212850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E56EE3-238D-4C98-AD66-BAAA3DFADCB0}" type="slidenum">
              <a:rPr smtClean="0"/>
              <a:pPr>
                <a:defRPr/>
              </a:pPr>
              <a:t>2</a:t>
            </a:fld>
            <a:endParaRPr dirty="0"/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2"/>
          <p:cNvSpPr txBox="1">
            <a:spLocks noGrp="1"/>
          </p:cNvSpPr>
          <p:nvPr>
            <p:ph type="title"/>
          </p:nvPr>
        </p:nvSpPr>
        <p:spPr>
          <a:xfrm>
            <a:off x="470156" y="364331"/>
            <a:ext cx="7346950" cy="1228725"/>
          </a:xfrm>
        </p:spPr>
        <p:txBody>
          <a:bodyPr/>
          <a:lstStyle/>
          <a:p>
            <a:pPr eaLnBrk="1" hangingPunct="1"/>
            <a:r>
              <a:rPr altLang="cs-CZ" sz="3600" b="1" dirty="0">
                <a:latin typeface="+mj-lt"/>
                <a:cs typeface="Times New Roman" pitchFamily="18" charset="0"/>
              </a:rPr>
              <a:t>Motivace a důvody k řešení daného problému</a:t>
            </a:r>
          </a:p>
        </p:txBody>
      </p:sp>
      <p:sp>
        <p:nvSpPr>
          <p:cNvPr id="4099" name="Zástupný symbol pro obsah 1"/>
          <p:cNvSpPr txBox="1">
            <a:spLocks noGrp="1"/>
          </p:cNvSpPr>
          <p:nvPr>
            <p:ph idx="1"/>
          </p:nvPr>
        </p:nvSpPr>
        <p:spPr>
          <a:xfrm>
            <a:off x="914400" y="1773238"/>
            <a:ext cx="8229600" cy="4525962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500"/>
              </a:spcBef>
            </a:pPr>
            <a:r>
              <a:rPr lang="cs-CZ" altLang="cs-CZ" sz="2400" dirty="0">
                <a:latin typeface="+mj-lt"/>
                <a:cs typeface="Times New Roman" pitchFamily="18" charset="0"/>
              </a:rPr>
              <a:t>Zájem o danou problematiku</a:t>
            </a:r>
            <a:endParaRPr altLang="cs-CZ" sz="2400" dirty="0">
              <a:latin typeface="+mj-lt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ts val="500"/>
              </a:spcBef>
            </a:pPr>
            <a:r>
              <a:rPr lang="cs-CZ" altLang="cs-CZ" sz="2400" dirty="0">
                <a:latin typeface="+mj-lt"/>
                <a:cs typeface="Times New Roman" pitchFamily="18" charset="0"/>
              </a:rPr>
              <a:t>Práce ve vybrané společnosti</a:t>
            </a:r>
          </a:p>
          <a:p>
            <a:pPr eaLnBrk="1" hangingPunct="1">
              <a:lnSpc>
                <a:spcPct val="150000"/>
              </a:lnSpc>
              <a:spcBef>
                <a:spcPts val="500"/>
              </a:spcBef>
            </a:pPr>
            <a:r>
              <a:rPr lang="cs-CZ" altLang="cs-CZ" sz="2400" dirty="0">
                <a:latin typeface="+mj-lt"/>
                <a:cs typeface="Times New Roman" pitchFamily="18" charset="0"/>
              </a:rPr>
              <a:t>Problém ve skladovém hospodářství společnosti</a:t>
            </a:r>
          </a:p>
          <a:p>
            <a:pPr eaLnBrk="1" hangingPunct="1">
              <a:lnSpc>
                <a:spcPct val="150000"/>
              </a:lnSpc>
              <a:spcBef>
                <a:spcPts val="500"/>
              </a:spcBef>
            </a:pPr>
            <a:r>
              <a:rPr lang="cs-CZ" altLang="cs-CZ" sz="2400" dirty="0">
                <a:latin typeface="+mj-lt"/>
                <a:cs typeface="Times New Roman" pitchFamily="18" charset="0"/>
              </a:rPr>
              <a:t>Využitelnost v praxi</a:t>
            </a:r>
          </a:p>
          <a:p>
            <a:pPr eaLnBrk="1" hangingPunct="1">
              <a:spcBef>
                <a:spcPts val="500"/>
              </a:spcBef>
            </a:pPr>
            <a:endParaRPr altLang="cs-CZ" sz="22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500"/>
              </a:spcBef>
            </a:pPr>
            <a:endParaRPr altLang="cs-CZ" sz="22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500"/>
              </a:spcBef>
            </a:pPr>
            <a:endParaRPr altLang="cs-CZ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0" name="Obrázek 7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0500" y="188913"/>
            <a:ext cx="1212850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89BDC2-A611-4D9A-90DA-73A5FC9F3D0E}" type="slidenum">
              <a:rPr smtClean="0"/>
              <a:pPr>
                <a:defRPr/>
              </a:pPr>
              <a:t>3</a:t>
            </a:fld>
            <a:endParaRPr/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2"/>
          <p:cNvSpPr txBox="1">
            <a:spLocks noGrp="1"/>
          </p:cNvSpPr>
          <p:nvPr>
            <p:ph type="title"/>
          </p:nvPr>
        </p:nvSpPr>
        <p:spPr>
          <a:xfrm>
            <a:off x="463550" y="190500"/>
            <a:ext cx="7346950" cy="1228725"/>
          </a:xfrm>
        </p:spPr>
        <p:txBody>
          <a:bodyPr/>
          <a:lstStyle/>
          <a:p>
            <a:pPr eaLnBrk="1" hangingPunct="1"/>
            <a:r>
              <a:rPr altLang="cs-CZ" sz="3600" b="1" dirty="0">
                <a:latin typeface="+mj-lt"/>
                <a:cs typeface="Times New Roman" pitchFamily="18" charset="0"/>
              </a:rPr>
              <a:t>Cíl </a:t>
            </a:r>
            <a:r>
              <a:rPr lang="cs-CZ" altLang="cs-CZ" sz="3600" b="1" dirty="0">
                <a:latin typeface="+mj-lt"/>
                <a:cs typeface="Times New Roman" pitchFamily="18" charset="0"/>
              </a:rPr>
              <a:t>diplomové</a:t>
            </a:r>
            <a:r>
              <a:rPr altLang="cs-CZ" sz="3600" b="1" dirty="0">
                <a:latin typeface="+mj-lt"/>
                <a:cs typeface="Times New Roman" pitchFamily="18" charset="0"/>
              </a:rPr>
              <a:t> práce</a:t>
            </a:r>
          </a:p>
        </p:txBody>
      </p:sp>
      <p:sp>
        <p:nvSpPr>
          <p:cNvPr id="5123" name="Zástupný symbol pro obsah 1"/>
          <p:cNvSpPr txBox="1">
            <a:spLocks noGrp="1"/>
          </p:cNvSpPr>
          <p:nvPr>
            <p:ph idx="1"/>
          </p:nvPr>
        </p:nvSpPr>
        <p:spPr>
          <a:xfrm>
            <a:off x="468313" y="1700213"/>
            <a:ext cx="8229600" cy="4525962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500"/>
              </a:spcBef>
            </a:pPr>
            <a:r>
              <a:rPr lang="cs-CZ" sz="2400" dirty="0">
                <a:latin typeface="Calibri" pitchFamily="34" charset="0"/>
              </a:rPr>
              <a:t> Cílem práce je analyzovat vybrané logistické procesy u zvolené společnosti</a:t>
            </a:r>
          </a:p>
          <a:p>
            <a:pPr eaLnBrk="1" hangingPunct="1">
              <a:lnSpc>
                <a:spcPct val="150000"/>
              </a:lnSpc>
              <a:spcBef>
                <a:spcPts val="500"/>
              </a:spcBef>
            </a:pPr>
            <a:r>
              <a:rPr lang="cs-CZ" sz="2400" dirty="0">
                <a:latin typeface="Calibri" pitchFamily="34" charset="0"/>
              </a:rPr>
              <a:t> Navrhnout řešení jak tyto procesy efektivně řešit</a:t>
            </a:r>
          </a:p>
          <a:p>
            <a:pPr eaLnBrk="1" hangingPunct="1">
              <a:lnSpc>
                <a:spcPct val="150000"/>
              </a:lnSpc>
              <a:spcBef>
                <a:spcPts val="500"/>
              </a:spcBef>
            </a:pPr>
            <a:r>
              <a:rPr lang="cs-CZ" sz="2400" dirty="0">
                <a:latin typeface="Calibri" pitchFamily="34" charset="0"/>
              </a:rPr>
              <a:t>Navrhovaná doporučení vhodným způsobem zhodnotit</a:t>
            </a:r>
          </a:p>
          <a:p>
            <a:pPr eaLnBrk="1" hangingPunct="1">
              <a:spcBef>
                <a:spcPts val="500"/>
              </a:spcBef>
            </a:pPr>
            <a:endParaRPr sz="2400" dirty="0">
              <a:latin typeface="Calibri" pitchFamily="34" charset="0"/>
            </a:endParaRPr>
          </a:p>
          <a:p>
            <a:pPr eaLnBrk="1" hangingPunct="1">
              <a:spcBef>
                <a:spcPts val="500"/>
              </a:spcBef>
            </a:pPr>
            <a:endParaRPr lang="cs-CZ" sz="2400" dirty="0">
              <a:latin typeface="Calibri" pitchFamily="34" charset="0"/>
            </a:endParaRPr>
          </a:p>
          <a:p>
            <a:pPr eaLnBrk="1" hangingPunct="1">
              <a:spcBef>
                <a:spcPts val="500"/>
              </a:spcBef>
              <a:buNone/>
            </a:pPr>
            <a:endParaRPr lang="cs-CZ" sz="2400" dirty="0">
              <a:latin typeface="Calibri" pitchFamily="34" charset="0"/>
            </a:endParaRPr>
          </a:p>
        </p:txBody>
      </p:sp>
      <p:pic>
        <p:nvPicPr>
          <p:cNvPr id="5124" name="Obrázek 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0500" y="188913"/>
            <a:ext cx="1212850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6F956-342E-4DA4-BBCC-2CB327377F82}" type="slidenum">
              <a:rPr smtClean="0"/>
              <a:pPr>
                <a:defRPr/>
              </a:pPr>
              <a:t>4</a:t>
            </a:fld>
            <a:endParaRPr/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2"/>
          <p:cNvSpPr txBox="1">
            <a:spLocks noGrp="1"/>
          </p:cNvSpPr>
          <p:nvPr>
            <p:ph type="title"/>
          </p:nvPr>
        </p:nvSpPr>
        <p:spPr>
          <a:xfrm>
            <a:off x="463550" y="190500"/>
            <a:ext cx="7346950" cy="1228725"/>
          </a:xfrm>
        </p:spPr>
        <p:txBody>
          <a:bodyPr/>
          <a:lstStyle/>
          <a:p>
            <a:pPr eaLnBrk="1" hangingPunct="1"/>
            <a:r>
              <a:rPr altLang="cs-CZ" sz="3600" b="1" dirty="0">
                <a:latin typeface="+mj-lt"/>
                <a:cs typeface="Times New Roman" pitchFamily="18" charset="0"/>
              </a:rPr>
              <a:t>Výzkumný problém</a:t>
            </a:r>
          </a:p>
        </p:txBody>
      </p:sp>
      <p:sp>
        <p:nvSpPr>
          <p:cNvPr id="7" name="Zástupný symbol pro obsah 1"/>
          <p:cNvSpPr txBox="1">
            <a:spLocks noGrp="1"/>
          </p:cNvSpPr>
          <p:nvPr>
            <p:ph idx="1"/>
          </p:nvPr>
        </p:nvSpPr>
        <p:spPr>
          <a:xfrm>
            <a:off x="468313" y="1700213"/>
            <a:ext cx="8229600" cy="4525962"/>
          </a:xfrm>
        </p:spPr>
        <p:txBody>
          <a:bodyPr/>
          <a:lstStyle/>
          <a:p>
            <a:pPr eaLnBrk="1" fontAlgn="auto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Font typeface="Arial" pitchFamily="34"/>
              <a:buChar char="•"/>
              <a:defRPr/>
            </a:pPr>
            <a:r>
              <a:rPr lang="cs-CZ" sz="2400" dirty="0">
                <a:latin typeface="+mj-lt"/>
                <a:cs typeface="Times New Roman" pitchFamily="18"/>
              </a:rPr>
              <a:t>Analýza zásob, rychlost a doba obratu zásob</a:t>
            </a:r>
          </a:p>
          <a:p>
            <a:pPr eaLnBrk="1" fontAlgn="auto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Font typeface="Arial" pitchFamily="34"/>
              <a:buChar char="•"/>
              <a:defRPr/>
            </a:pPr>
            <a:r>
              <a:rPr lang="cs-CZ" sz="2400" dirty="0">
                <a:latin typeface="+mj-lt"/>
                <a:cs typeface="Times New Roman" pitchFamily="18"/>
              </a:rPr>
              <a:t>Diferenciované řízení zásob pomocí metod ABC, XYZ</a:t>
            </a:r>
          </a:p>
          <a:p>
            <a:pPr eaLnBrk="1" fontAlgn="auto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Font typeface="Arial" pitchFamily="34"/>
              <a:buChar char="•"/>
              <a:defRPr/>
            </a:pPr>
            <a:r>
              <a:rPr lang="cs-CZ" sz="2400" dirty="0">
                <a:latin typeface="+mj-lt"/>
                <a:cs typeface="Times New Roman" pitchFamily="18"/>
              </a:rPr>
              <a:t>Návrh přístupů k jednotlivým segmentům</a:t>
            </a:r>
          </a:p>
          <a:p>
            <a:pPr eaLnBrk="1" fontAlgn="auto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Font typeface="Arial" pitchFamily="34"/>
              <a:buChar char="•"/>
              <a:defRPr/>
            </a:pPr>
            <a:r>
              <a:rPr lang="cs-CZ" sz="2400" dirty="0">
                <a:latin typeface="+mj-lt"/>
                <a:cs typeface="Times New Roman" pitchFamily="18"/>
              </a:rPr>
              <a:t>Stanovení objednacího množství a okamžiku objednání</a:t>
            </a:r>
          </a:p>
          <a:p>
            <a:pPr eaLnBrk="1" fontAlgn="auto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Font typeface="Arial" pitchFamily="34"/>
              <a:buChar char="•"/>
              <a:defRPr/>
            </a:pPr>
            <a:r>
              <a:rPr lang="cs-CZ" sz="2400" dirty="0">
                <a:latin typeface="+mj-lt"/>
                <a:cs typeface="Times New Roman" pitchFamily="18"/>
              </a:rPr>
              <a:t>Řízení skladu pomocí informací získaných z čárových kódů – výběr nejlepší možné varianty</a:t>
            </a:r>
            <a:endParaRPr sz="2400" dirty="0">
              <a:latin typeface="+mj-lt"/>
              <a:cs typeface="Times New Roman" pitchFamily="18"/>
            </a:endParaRPr>
          </a:p>
          <a:p>
            <a:pPr eaLnBrk="1" fontAlgn="auto" hangingPunct="1">
              <a:spcBef>
                <a:spcPts val="500"/>
              </a:spcBef>
              <a:spcAft>
                <a:spcPts val="0"/>
              </a:spcAft>
              <a:buFont typeface="Arial" charset="0"/>
              <a:buNone/>
              <a:defRPr/>
            </a:pPr>
            <a:endParaRPr sz="2400" dirty="0">
              <a:latin typeface="+mj-lt"/>
              <a:cs typeface="Times New Roman" pitchFamily="18"/>
            </a:endParaRPr>
          </a:p>
        </p:txBody>
      </p:sp>
      <p:pic>
        <p:nvPicPr>
          <p:cNvPr id="6148" name="Obrázek 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0500" y="188913"/>
            <a:ext cx="1212850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74DB09-AD83-4740-8A5D-8519122BE7B7}" type="slidenum">
              <a:rPr smtClean="0"/>
              <a:pPr>
                <a:defRPr/>
              </a:pPr>
              <a:t>5</a:t>
            </a:fld>
            <a:endParaRPr/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2"/>
          <p:cNvSpPr txBox="1">
            <a:spLocks noGrp="1"/>
          </p:cNvSpPr>
          <p:nvPr>
            <p:ph type="title"/>
          </p:nvPr>
        </p:nvSpPr>
        <p:spPr>
          <a:xfrm>
            <a:off x="463550" y="190500"/>
            <a:ext cx="7346950" cy="1228725"/>
          </a:xfrm>
        </p:spPr>
        <p:txBody>
          <a:bodyPr/>
          <a:lstStyle/>
          <a:p>
            <a:pPr eaLnBrk="1" hangingPunct="1"/>
            <a:r>
              <a:rPr altLang="cs-CZ" sz="3600" b="1" dirty="0">
                <a:latin typeface="+mj-lt"/>
                <a:cs typeface="Times New Roman" pitchFamily="18" charset="0"/>
              </a:rPr>
              <a:t>Použité metody</a:t>
            </a:r>
          </a:p>
        </p:txBody>
      </p:sp>
      <p:sp>
        <p:nvSpPr>
          <p:cNvPr id="7" name="Zástupný symbol pro obsah 1"/>
          <p:cNvSpPr txBox="1">
            <a:spLocks noGrp="1"/>
          </p:cNvSpPr>
          <p:nvPr>
            <p:ph idx="1"/>
          </p:nvPr>
        </p:nvSpPr>
        <p:spPr>
          <a:xfrm>
            <a:off x="468313" y="1700213"/>
            <a:ext cx="8229600" cy="4525962"/>
          </a:xfrm>
          <a:extLst/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sz="2400" dirty="0"/>
              <a:t>Analýza zásob metodou ABC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Metoda XYZ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Stanovení objednacího množství a okamžiku objednání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Multikriteriální metoda TOPSIS</a:t>
            </a:r>
          </a:p>
        </p:txBody>
      </p:sp>
      <p:pic>
        <p:nvPicPr>
          <p:cNvPr id="7172" name="Obrázek 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0500" y="188913"/>
            <a:ext cx="1212850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788B8E-C4C5-45F2-A6B7-E414BF04B312}" type="slidenum">
              <a:rPr smtClean="0"/>
              <a:pPr>
                <a:defRPr/>
              </a:pPr>
              <a:t>6</a:t>
            </a:fld>
            <a:endParaRPr dirty="0"/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Obrázek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650" y="188913"/>
            <a:ext cx="1212850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B8F3BF-E91D-4C8A-B1C9-286CD3415A87}" type="slidenum">
              <a:rPr smtClean="0"/>
              <a:pPr>
                <a:defRPr/>
              </a:pPr>
              <a:t>7</a:t>
            </a:fld>
            <a:endParaRPr/>
          </a:p>
        </p:txBody>
      </p:sp>
      <p:sp>
        <p:nvSpPr>
          <p:cNvPr id="8196" name="TextovéPole 8"/>
          <p:cNvSpPr txBox="1">
            <a:spLocks noChangeArrowheads="1"/>
          </p:cNvSpPr>
          <p:nvPr/>
        </p:nvSpPr>
        <p:spPr bwMode="auto">
          <a:xfrm>
            <a:off x="765175" y="508794"/>
            <a:ext cx="72009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200" b="1" dirty="0">
                <a:latin typeface="+mj-lt"/>
                <a:cs typeface="Times New Roman" pitchFamily="18" charset="0"/>
              </a:rPr>
              <a:t>Vybraná </a:t>
            </a:r>
            <a:r>
              <a:rPr lang="cs-CZ" sz="3600" b="1" dirty="0">
                <a:latin typeface="+mj-lt"/>
                <a:cs typeface="Times New Roman" pitchFamily="18" charset="0"/>
              </a:rPr>
              <a:t>společnost</a:t>
            </a:r>
            <a:endParaRPr lang="cs-CZ" sz="3200" b="1" dirty="0">
              <a:latin typeface="+mj-lt"/>
              <a:cs typeface="Times New Roman" pitchFamily="18" charset="0"/>
            </a:endParaRPr>
          </a:p>
        </p:txBody>
      </p:sp>
      <p:sp>
        <p:nvSpPr>
          <p:cNvPr id="8197" name="TextovéPole 9"/>
          <p:cNvSpPr txBox="1">
            <a:spLocks noChangeArrowheads="1"/>
          </p:cNvSpPr>
          <p:nvPr/>
        </p:nvSpPr>
        <p:spPr bwMode="auto">
          <a:xfrm>
            <a:off x="765175" y="2439733"/>
            <a:ext cx="7921625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cs-CZ" sz="2400" dirty="0">
                <a:latin typeface="+mj-lt"/>
                <a:cs typeface="Times New Roman" panose="02020603050405020304" pitchFamily="18" charset="0"/>
              </a:rPr>
              <a:t> Založena v roce 1994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cs-CZ" sz="2400" dirty="0">
                <a:latin typeface="+mj-lt"/>
                <a:cs typeface="Times New Roman" panose="02020603050405020304" pitchFamily="18" charset="0"/>
              </a:rPr>
              <a:t> Obchod s personální hygienou, čistícími stroji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Kärcher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, průmyslovými utěrkami a malou úklidovou technikou - 71%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cs-CZ" sz="2400" dirty="0">
                <a:latin typeface="+mj-lt"/>
                <a:cs typeface="Times New Roman" panose="02020603050405020304" pitchFamily="18" charset="0"/>
              </a:rPr>
              <a:t> Jednorázové zakázky – 11%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cs-CZ" sz="2400" dirty="0">
                <a:latin typeface="+mj-lt"/>
                <a:cs typeface="Times New Roman" panose="02020603050405020304" pitchFamily="18" charset="0"/>
              </a:rPr>
              <a:t> Trvalé služby (úklid) – 10%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cs-CZ" sz="2400" dirty="0">
                <a:latin typeface="+mj-lt"/>
                <a:cs typeface="Times New Roman" panose="02020603050405020304" pitchFamily="18" charset="0"/>
              </a:rPr>
              <a:t> 100 zaměstnanců 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7997" y="1377637"/>
            <a:ext cx="4835980" cy="869964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Obrázek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0500" y="188913"/>
            <a:ext cx="1212850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5EC46-B270-43B7-B94C-97A2193BC522}" type="slidenum">
              <a:rPr smtClean="0"/>
              <a:pPr>
                <a:defRPr/>
              </a:pPr>
              <a:t>8</a:t>
            </a:fld>
            <a:endParaRPr/>
          </a:p>
        </p:txBody>
      </p:sp>
      <p:sp>
        <p:nvSpPr>
          <p:cNvPr id="9220" name="TextovéPole 8"/>
          <p:cNvSpPr txBox="1">
            <a:spLocks noChangeArrowheads="1"/>
          </p:cNvSpPr>
          <p:nvPr/>
        </p:nvSpPr>
        <p:spPr bwMode="auto">
          <a:xfrm>
            <a:off x="2519363" y="355600"/>
            <a:ext cx="662463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600" b="1" dirty="0">
                <a:latin typeface="+mj-lt"/>
                <a:cs typeface="Times New Roman" pitchFamily="18" charset="0"/>
              </a:rPr>
              <a:t>Analýza zásob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3" y="1716977"/>
            <a:ext cx="6317646" cy="1870519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506408" y="1228209"/>
            <a:ext cx="67198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Rychlost a doba obratu zásob</a:t>
            </a: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408" y="3703637"/>
            <a:ext cx="6018779" cy="2513336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>
                <a:latin typeface="+mj-lt"/>
              </a:rPr>
              <a:t>Analýza metodou ABC</a:t>
            </a:r>
          </a:p>
        </p:txBody>
      </p:sp>
      <p:pic>
        <p:nvPicPr>
          <p:cNvPr id="8" name="Zástupný symbol pro obsah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718" y="3469274"/>
            <a:ext cx="7903894" cy="2771982"/>
          </a:xfr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FA0409-86F4-4AC7-8D2B-CCD2339FF91C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pic>
        <p:nvPicPr>
          <p:cNvPr id="6" name="Obrázek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0935" y="308770"/>
            <a:ext cx="1212850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ovéPole 8"/>
          <p:cNvSpPr txBox="1"/>
          <p:nvPr/>
        </p:nvSpPr>
        <p:spPr>
          <a:xfrm>
            <a:off x="635471" y="1553053"/>
            <a:ext cx="7568814" cy="2251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2915 aktivních položek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Rozděleny na 6 základních skupin (papírové zboží, tekuté úklidové prostředky..)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Rozdělení podle významnosti na celoroční spotřebě</a:t>
            </a:r>
          </a:p>
        </p:txBody>
      </p:sp>
    </p:spTree>
    <p:extLst>
      <p:ext uri="{BB962C8B-B14F-4D97-AF65-F5344CB8AC3E}">
        <p14:creationId xmlns:p14="http://schemas.microsoft.com/office/powerpoint/2010/main" val="3373341135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771</TotalTime>
  <Words>579</Words>
  <Application>Microsoft Office PowerPoint</Application>
  <PresentationFormat>Předvádění na obrazovce (4:3)</PresentationFormat>
  <Paragraphs>125</Paragraphs>
  <Slides>17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Motiv systému Office</vt:lpstr>
      <vt:lpstr>Racionalizace logistických procesů ve vybrané společnosti</vt:lpstr>
      <vt:lpstr>Struktura prezentace</vt:lpstr>
      <vt:lpstr>Motivace a důvody k řešení daného problému</vt:lpstr>
      <vt:lpstr>Cíl diplomové práce</vt:lpstr>
      <vt:lpstr>Výzkumný problém</vt:lpstr>
      <vt:lpstr>Použité metody</vt:lpstr>
      <vt:lpstr>Prezentace aplikace PowerPoint</vt:lpstr>
      <vt:lpstr>Prezentace aplikace PowerPoint</vt:lpstr>
      <vt:lpstr>Analýza metodou ABC</vt:lpstr>
      <vt:lpstr>Analýza metodou XYZ</vt:lpstr>
      <vt:lpstr> Nákladová matice ABC – XYZ </vt:lpstr>
      <vt:lpstr>Změna nákladů po návrhu způsobu objednání</vt:lpstr>
      <vt:lpstr>Řízení skladu pomocí informací z čárových kódů</vt:lpstr>
      <vt:lpstr>Dosažené výsledky a přínos práce</vt:lpstr>
      <vt:lpstr>Závěrečné shrnutí</vt:lpstr>
      <vt:lpstr>Otázka oponenta práce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Mašková Jitka- Prezentace k DP</dc:title>
  <dc:creator>José</dc:creator>
  <cp:lastModifiedBy>Jitka Mašková</cp:lastModifiedBy>
  <cp:revision>58</cp:revision>
  <dcterms:created xsi:type="dcterms:W3CDTF">2015-05-22T08:59:48Z</dcterms:created>
  <dcterms:modified xsi:type="dcterms:W3CDTF">2017-06-13T13:38:02Z</dcterms:modified>
</cp:coreProperties>
</file>