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8" r:id="rId10"/>
    <p:sldId id="263" r:id="rId11"/>
    <p:sldId id="266" r:id="rId12"/>
    <p:sldId id="267" r:id="rId13"/>
    <p:sldId id="268" r:id="rId14"/>
    <p:sldId id="269" r:id="rId15"/>
    <p:sldId id="277" r:id="rId16"/>
    <p:sldId id="270" r:id="rId17"/>
    <p:sldId id="276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DBF383-776C-4656-8DEE-3936009948DC}" type="datetimeFigureOut">
              <a:rPr lang="cs-CZ"/>
              <a:pPr>
                <a:defRPr/>
              </a:pPr>
              <a:t>13.06.2017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D37306-3630-4813-A008-0B5633E094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C08549-2151-42AF-883C-334E882FC38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DA6AE6-30BB-40E2-A2C3-2F6E9270ED91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4F461B-7914-44D4-B0A4-A95A5D81E425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2EE2C6-A473-4C3C-AD06-8872F72E7E23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16A30-841B-408E-A956-342D7AC70C82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B31C-9F7C-4CB1-9C00-BBDCBE69CF5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EB8E-5AD7-4392-A148-BD520EB7DB45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002BE-FDB6-4A5E-A3AE-8F24B909C0D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FFFC6-2661-4C87-BA46-32022ADB4E2B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53DCF-ECB6-42CC-965F-0D165546463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6A76E-A4B7-4ABA-91C9-BC61475C28D6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A0409-86F4-4AC7-8D2B-CCD2339FF91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D7B44-0B35-4F75-9B70-29E872DB0085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15970-C5B3-4165-ABBE-6E34E9EC510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DC148-A305-4125-9AB4-1A2E146201A6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420CB-B7B9-4726-A87D-D8744D6CBBF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EC4C6-1544-42B2-AB11-EF2C9B2E82D2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8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9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B9E66-5BF2-45DD-A5C4-62B67C8B6CD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74EE7-155A-4087-A201-7F7B36F3B4F6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4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5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C7D97-EFA0-451C-8A5E-02EECB5807E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A2BA5-3B85-44F2-B30E-944E9534CB90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3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4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7E878-494F-4168-B4C0-D0BCF0B9753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3252A-811C-447F-95E0-569F5B6804E6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72275-C936-428C-8A83-B4062F0DDF3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62E17-0A8B-4616-A890-6AB2A928477E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6" name="Zástupný symbol pro zápatí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7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2B1A7-1A10-442F-8894-01ED75987C2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10C60EEC-6246-4657-BD25-B5F30F3E1EA0}" type="datetime1">
              <a:rPr lang="cs-CZ"/>
              <a:pPr>
                <a:defRPr/>
              </a:pPr>
              <a:t>13.06.2017</a:t>
            </a:fld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r>
              <a:t>Vysoká škola technická a ekonomická v Českých Budějovicích,  Kaňkovský Aleš, Červen 2015</a:t>
            </a:r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14C4D4F5-0E4C-462F-852E-E75B3CE4BD9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cs-CZ" sz="4400" kern="1200">
          <a:solidFill>
            <a:srgbClr val="000000"/>
          </a:solidFill>
          <a:latin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5pPr>
      <a:lvl6pPr marL="4572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6pPr>
      <a:lvl7pPr marL="9144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7pPr>
      <a:lvl8pPr marL="13716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8pPr>
      <a:lvl9pPr marL="1828800" algn="ctr" rtl="0" eaLnBrk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Arial" charset="0"/>
        <a:buChar char="•"/>
        <a:defRPr lang="cs-CZ" sz="3200" kern="1200">
          <a:solidFill>
            <a:srgbClr val="000000"/>
          </a:solidFill>
          <a:latin typeface="Calibri"/>
        </a:defRPr>
      </a:lvl1pPr>
      <a:lvl2pPr marL="742950" lvl="1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–"/>
        <a:defRPr lang="cs-CZ" sz="28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Arial" charset="0"/>
        <a:buChar char="•"/>
        <a:defRPr lang="cs-CZ" sz="24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–"/>
        <a:defRPr lang="cs-CZ" sz="2000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cs-CZ" sz="2000" kern="1200">
          <a:solidFill>
            <a:srgbClr val="000000"/>
          </a:solidFill>
          <a:latin typeface="Calibri"/>
        </a:defRPr>
      </a:lvl5pPr>
      <a:lvl6pPr marL="25146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cs-CZ" sz="2000" kern="1200">
          <a:solidFill>
            <a:srgbClr val="000000"/>
          </a:solidFill>
          <a:latin typeface="Calibri"/>
        </a:defRPr>
      </a:lvl6pPr>
      <a:lvl7pPr marL="29718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cs-CZ" sz="2000" kern="1200">
          <a:solidFill>
            <a:srgbClr val="000000"/>
          </a:solidFill>
          <a:latin typeface="Calibri"/>
        </a:defRPr>
      </a:lvl7pPr>
      <a:lvl8pPr marL="34290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cs-CZ" sz="2000" kern="1200">
          <a:solidFill>
            <a:srgbClr val="000000"/>
          </a:solidFill>
          <a:latin typeface="Calibri"/>
        </a:defRPr>
      </a:lvl8pPr>
      <a:lvl9pPr marL="3886200" indent="-228600" algn="l" rtl="0" eaLnBrk="0" fontAlgn="base">
        <a:spcBef>
          <a:spcPts val="500"/>
        </a:spcBef>
        <a:spcAft>
          <a:spcPct val="0"/>
        </a:spcAft>
        <a:buSzPct val="100000"/>
        <a:buFont typeface="Arial" charset="0"/>
        <a:buChar char="»"/>
        <a:defRPr lang="cs-CZ" sz="2000" kern="1200">
          <a:solidFill>
            <a:srgbClr val="000000"/>
          </a:solidFill>
          <a:latin typeface="Calibri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ovéPole 4"/>
          <p:cNvSpPr txBox="1">
            <a:spLocks noChangeArrowheads="1"/>
          </p:cNvSpPr>
          <p:nvPr/>
        </p:nvSpPr>
        <p:spPr bwMode="auto">
          <a:xfrm>
            <a:off x="755650" y="260350"/>
            <a:ext cx="77771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>
                <a:solidFill>
                  <a:srgbClr val="000000"/>
                </a:solidFill>
                <a:latin typeface="+mj-lt"/>
              </a:rPr>
              <a:t> </a:t>
            </a:r>
            <a:r>
              <a:rPr lang="cs-CZ" altLang="cs-CZ" sz="22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Vysoká škola technická a ekonomická v Českých Budějovicích</a:t>
            </a:r>
          </a:p>
          <a:p>
            <a:pPr algn="ctr"/>
            <a:r>
              <a:rPr lang="cs-CZ" altLang="cs-CZ" sz="22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Logistické technologie</a:t>
            </a:r>
          </a:p>
        </p:txBody>
      </p:sp>
      <p:pic>
        <p:nvPicPr>
          <p:cNvPr id="2051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1187450"/>
            <a:ext cx="135572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Nadpis 1"/>
          <p:cNvSpPr txBox="1">
            <a:spLocks noGrp="1"/>
          </p:cNvSpPr>
          <p:nvPr>
            <p:ph type="ctrTitle"/>
          </p:nvPr>
        </p:nvSpPr>
        <p:spPr>
          <a:xfrm>
            <a:off x="755650" y="2781300"/>
            <a:ext cx="7772400" cy="1828800"/>
          </a:xfrm>
        </p:spPr>
        <p:txBody>
          <a:bodyPr/>
          <a:lstStyle/>
          <a:p>
            <a:pPr eaLnBrk="1" hangingPunct="1"/>
            <a:r>
              <a:rPr lang="cs-CZ" sz="3600" dirty="0"/>
              <a:t>Racionalizace logistických procesů ve vybrané společnosti</a:t>
            </a:r>
            <a:endParaRPr alt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Podnadpis 2"/>
          <p:cNvSpPr txBox="1">
            <a:spLocks noGrp="1"/>
          </p:cNvSpPr>
          <p:nvPr>
            <p:ph type="subTitle" idx="1"/>
          </p:nvPr>
        </p:nvSpPr>
        <p:spPr>
          <a:xfrm>
            <a:off x="827088" y="4652963"/>
            <a:ext cx="7700962" cy="1776412"/>
          </a:xfrm>
        </p:spPr>
        <p:txBody>
          <a:bodyPr anchorCtr="0"/>
          <a:lstStyle/>
          <a:p>
            <a:pPr algn="l" eaLnBrk="1" hangingPunct="1">
              <a:spcBef>
                <a:spcPts val="500"/>
              </a:spcBef>
            </a:pP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Autor 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diplomové</a:t>
            </a: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práce:		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Bc. </a:t>
            </a: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Jitka Mašková</a:t>
            </a:r>
          </a:p>
          <a:p>
            <a:pPr algn="l" eaLnBrk="1" hangingPunct="1">
              <a:spcBef>
                <a:spcPts val="500"/>
              </a:spcBef>
            </a:pP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Vedoucí 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diplomové</a:t>
            </a: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práce: 	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Ondrej Stopka, Ph.D. </a:t>
            </a:r>
          </a:p>
          <a:p>
            <a:pPr algn="l" eaLnBrk="1" hangingPunct="1">
              <a:spcBef>
                <a:spcPts val="500"/>
              </a:spcBef>
            </a:pP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Oponent 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diplomové</a:t>
            </a: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práce:	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Ing. Pavla Lejsková, Ph.D.</a:t>
            </a:r>
          </a:p>
          <a:p>
            <a:pPr algn="l" eaLnBrk="1" hangingPunct="1">
              <a:spcBef>
                <a:spcPts val="500"/>
              </a:spcBef>
            </a:pPr>
            <a:r>
              <a:rPr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České Budějovice, červen 201</a:t>
            </a:r>
            <a:r>
              <a:rPr lang="cs-CZ" altLang="cs-CZ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7</a:t>
            </a:r>
            <a:endParaRPr altLang="cs-CZ" sz="2000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lang="cs-CZ" altLang="cs-CZ" sz="3600" b="1" dirty="0">
                <a:latin typeface="+mj-lt"/>
                <a:cs typeface="Times New Roman" pitchFamily="18" charset="0"/>
              </a:rPr>
              <a:t>Analýza metodou XYZ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10243" name="Zástupný symbol pro obsah 1"/>
          <p:cNvSpPr txBox="1">
            <a:spLocks noGrp="1"/>
          </p:cNvSpPr>
          <p:nvPr>
            <p:ph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+mj-lt"/>
                <a:cs typeface="Times New Roman" pitchFamily="18" charset="0"/>
              </a:rPr>
              <a:t>Zjištění náhodnosti nebo pravidelnosti poptávky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+mj-lt"/>
                <a:cs typeface="Times New Roman" pitchFamily="18" charset="0"/>
              </a:rPr>
              <a:t>X – pravidelná poptávka do 14 dní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+mj-lt"/>
                <a:cs typeface="Times New Roman" pitchFamily="18" charset="0"/>
              </a:rPr>
              <a:t>Y – častá, ale nepravidelná poptávka do 60 dní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+mj-lt"/>
                <a:cs typeface="Times New Roman" pitchFamily="18" charset="0"/>
              </a:rPr>
              <a:t>Z – nahodilá poptávka do 180 dní</a:t>
            </a:r>
            <a:endParaRPr sz="2400" dirty="0">
              <a:latin typeface="+mj-lt"/>
              <a:cs typeface="Times New Roman" pitchFamily="18" charset="0"/>
            </a:endParaRPr>
          </a:p>
        </p:txBody>
      </p:sp>
      <p:pic>
        <p:nvPicPr>
          <p:cNvPr id="10244" name="Obrázek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7663F-9C3E-45A5-8538-B566D226D5F0}" type="slidenum">
              <a:rPr smtClean="0"/>
              <a:pPr>
                <a:defRPr/>
              </a:pPr>
              <a:t>10</a:t>
            </a:fld>
            <a:endParaRPr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59" y="4056355"/>
            <a:ext cx="7201931" cy="251648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lang="cs-CZ" altLang="cs-CZ" sz="3600" b="1" dirty="0">
                <a:latin typeface="+mj-lt"/>
                <a:cs typeface="Times New Roman" pitchFamily="18" charset="0"/>
              </a:rPr>
              <a:t> Nákladová matice ABC – XYZ 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45C57-27BF-448A-B499-924B35638F02}" type="slidenum">
              <a:rPr smtClean="0"/>
              <a:pPr>
                <a:defRPr/>
              </a:pPr>
              <a:t>11</a:t>
            </a:fld>
            <a:endParaRPr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56" y="3995690"/>
            <a:ext cx="6572538" cy="2537571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050674" y="1297632"/>
            <a:ext cx="6550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Návrh způsobu objednání pro jednotlivé segmenty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55576" y="1694291"/>
            <a:ext cx="6192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AX – vysoký podíl na prodejích – kontrola signální úrovně a objednávání pevného množství v krátkých intervalech, držení pojistné zásoby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BY – významně ovlivňují tržby, ale jsou nepravidelné ve spotřebě – kontrola stavu zásob a objednání při poklesu pod optimální úroveň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CZ – Nízký podíl na tržbách, nepravidelná spotřeba -  neskladovat, objednat pouze na objednání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lang="cs-CZ" altLang="cs-CZ" sz="3600" b="1" dirty="0">
                <a:latin typeface="+mj-lt"/>
                <a:cs typeface="Times New Roman" pitchFamily="18" charset="0"/>
              </a:rPr>
              <a:t>Změna nákladů po návrhu způsobu objednání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86D693-99F7-4E97-AC1F-A2965D14C76F}" type="slidenum">
              <a:rPr smtClean="0"/>
              <a:pPr>
                <a:defRPr/>
              </a:pPr>
              <a:t>12</a:t>
            </a:fld>
            <a:endParaRPr/>
          </a:p>
        </p:txBody>
      </p:sp>
      <p:sp>
        <p:nvSpPr>
          <p:cNvPr id="12293" name="TextovéPole 7"/>
          <p:cNvSpPr txBox="1">
            <a:spLocks noChangeArrowheads="1"/>
          </p:cNvSpPr>
          <p:nvPr/>
        </p:nvSpPr>
        <p:spPr bwMode="auto">
          <a:xfrm>
            <a:off x="755576" y="1625556"/>
            <a:ext cx="808491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b="1" dirty="0"/>
              <a:t> </a:t>
            </a:r>
            <a:r>
              <a:rPr lang="cs-CZ" sz="2400" dirty="0"/>
              <a:t>15 nejdůležitějších položek ze skupiny A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/>
              <a:t> Změna objednacího množství a okamžiku objednání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/>
              <a:t> Dvě varianty pravděpodobnosti vzniku deficitu</a:t>
            </a:r>
          </a:p>
          <a:p>
            <a:endParaRPr lang="cs-CZ" sz="2400" b="1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599264"/>
              </p:ext>
            </p:extLst>
          </p:nvPr>
        </p:nvGraphicFramePr>
        <p:xfrm>
          <a:off x="840924" y="3356992"/>
          <a:ext cx="7331475" cy="2468251"/>
        </p:xfrm>
        <a:graphic>
          <a:graphicData uri="http://schemas.openxmlformats.org/drawingml/2006/table">
            <a:tbl>
              <a:tblPr firstRow="1" firstCol="1" bandRow="1"/>
              <a:tblGrid>
                <a:gridCol w="1047242">
                  <a:extLst>
                    <a:ext uri="{9D8B030D-6E8A-4147-A177-3AD203B41FA5}">
                      <a16:colId xmlns:a16="http://schemas.microsoft.com/office/drawing/2014/main" val="3874910107"/>
                    </a:ext>
                  </a:extLst>
                </a:gridCol>
                <a:gridCol w="1346788">
                  <a:extLst>
                    <a:ext uri="{9D8B030D-6E8A-4147-A177-3AD203B41FA5}">
                      <a16:colId xmlns:a16="http://schemas.microsoft.com/office/drawing/2014/main" val="118313091"/>
                    </a:ext>
                  </a:extLst>
                </a:gridCol>
                <a:gridCol w="1346788">
                  <a:extLst>
                    <a:ext uri="{9D8B030D-6E8A-4147-A177-3AD203B41FA5}">
                      <a16:colId xmlns:a16="http://schemas.microsoft.com/office/drawing/2014/main" val="4238396459"/>
                    </a:ext>
                  </a:extLst>
                </a:gridCol>
                <a:gridCol w="1311777">
                  <a:extLst>
                    <a:ext uri="{9D8B030D-6E8A-4147-A177-3AD203B41FA5}">
                      <a16:colId xmlns:a16="http://schemas.microsoft.com/office/drawing/2014/main" val="3284300129"/>
                    </a:ext>
                  </a:extLst>
                </a:gridCol>
                <a:gridCol w="1124269">
                  <a:extLst>
                    <a:ext uri="{9D8B030D-6E8A-4147-A177-3AD203B41FA5}">
                      <a16:colId xmlns:a16="http://schemas.microsoft.com/office/drawing/2014/main" val="1999657480"/>
                    </a:ext>
                  </a:extLst>
                </a:gridCol>
                <a:gridCol w="1154611">
                  <a:extLst>
                    <a:ext uri="{9D8B030D-6E8A-4147-A177-3AD203B41FA5}">
                      <a16:colId xmlns:a16="http://schemas.microsoft.com/office/drawing/2014/main" val="1053985526"/>
                    </a:ext>
                  </a:extLst>
                </a:gridCol>
              </a:tblGrid>
              <a:tr h="161932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Navrhovaná varianta se směrodatnou odchylkou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Pravděpodobnost vzniku deficitu z nedostatku zboží v %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Pravděpodobnost jeho nepřekročení v %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Úspora z vázanosti kapitálu v zásobách   2017 v Kč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Úspora nákladů na objednávku        2017 v Kč</a:t>
                      </a:r>
                      <a:endParaRPr lang="cs-C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Celková úspora nákladů v roce 2017 v Kč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539572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+ 0,5(σ)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30,85 %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69,15 %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920 078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14 400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934 478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393528"/>
                  </a:ext>
                </a:extLst>
              </a:tr>
              <a:tr h="4244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+ 1 (σ)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15,87 %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84,13 %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-138 931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21 120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117 811 Kč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19082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lang="cs-CZ" altLang="cs-CZ" sz="3600" b="1" dirty="0">
                <a:latin typeface="+mj-lt"/>
                <a:cs typeface="Times New Roman" pitchFamily="18" charset="0"/>
              </a:rPr>
              <a:t>Řízení skladu pomocí informací z čárových kódů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F1941A-7F52-4C7A-995A-17BE34D86F27}" type="slidenum">
              <a:rPr smtClean="0"/>
              <a:pPr>
                <a:defRPr/>
              </a:pPr>
              <a:t>13</a:t>
            </a:fld>
            <a:endParaRPr/>
          </a:p>
        </p:txBody>
      </p:sp>
      <p:sp>
        <p:nvSpPr>
          <p:cNvPr id="2" name="TextovéPole 1"/>
          <p:cNvSpPr txBox="1"/>
          <p:nvPr/>
        </p:nvSpPr>
        <p:spPr>
          <a:xfrm>
            <a:off x="352029" y="1435960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Tři varianty zařízení pro zavedení evidence pomocí čárových kódů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Určení nejvýhodnější varianty pomocí multikriteriální analýzy TOPSIS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Zvolení čtyř kritérií – cena (MIN), odolnost (MAX), snadná manipulace (MAX), složitost obsluhy (MIN)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295605"/>
            <a:ext cx="5401525" cy="342587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lang="cs-CZ" altLang="cs-CZ" sz="3600" b="1" dirty="0">
                <a:latin typeface="+mj-lt"/>
                <a:cs typeface="Times New Roman" pitchFamily="18" charset="0"/>
              </a:rPr>
              <a:t>Dosažené výsledky a přínos práce</a:t>
            </a:r>
            <a:endParaRPr altLang="cs-CZ" sz="3600" b="1" dirty="0">
              <a:latin typeface="+mj-lt"/>
              <a:cs typeface="Times New Roman" pitchFamily="18" charset="0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4A8147-6D19-4464-B1BA-249254D9BA45}" type="slidenum">
              <a:rPr smtClean="0"/>
              <a:pPr>
                <a:defRPr/>
              </a:pPr>
              <a:t>14</a:t>
            </a:fld>
            <a:endParaRPr/>
          </a:p>
        </p:txBody>
      </p:sp>
      <p:sp>
        <p:nvSpPr>
          <p:cNvPr id="10" name="TextovéPole 9"/>
          <p:cNvSpPr txBox="1"/>
          <p:nvPr/>
        </p:nvSpPr>
        <p:spPr>
          <a:xfrm>
            <a:off x="539552" y="1844824"/>
            <a:ext cx="7992888" cy="3693319"/>
          </a:xfrm>
          <a:prstGeom prst="rect">
            <a:avLst/>
          </a:prstGeom>
          <a:noFill/>
        </p:spPr>
        <p:txBody>
          <a:bodyPr numCol="1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Doporučená změna systému objednání a udržování zásob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Stanovení optimálního objednacího množství a okamžiku objednání pro 15 položek skupiny A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Vyčíslení úspory z poklesu vázanosti kapitálu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Výběr vhodného zařízení pro evidenci zboží pomocí čárových kódů.</a:t>
            </a:r>
            <a:endParaRPr lang="cs-CZ" sz="20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+mj-lt"/>
                <a:cs typeface="Times New Roman" pitchFamily="18" charset="0"/>
              </a:rPr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Realizace v praxi – zavádění zařízení pro čárové kódy</a:t>
            </a:r>
          </a:p>
          <a:p>
            <a:r>
              <a:rPr lang="cs-CZ" sz="2400" dirty="0"/>
              <a:t>Dosažená úspora – 869 843 Kč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A0409-86F4-4AC7-8D2B-CCD2339FF91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pic>
        <p:nvPicPr>
          <p:cNvPr id="6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88640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89" y="3068960"/>
            <a:ext cx="8858811" cy="196531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Otáz</a:t>
            </a:r>
            <a:r>
              <a:rPr lang="cs-CZ" altLang="cs-CZ" sz="3600" b="1" dirty="0">
                <a:latin typeface="+mj-lt"/>
                <a:cs typeface="Times New Roman" pitchFamily="18" charset="0"/>
              </a:rPr>
              <a:t>ka</a:t>
            </a:r>
            <a:r>
              <a:rPr altLang="cs-CZ" sz="3600" b="1" dirty="0">
                <a:latin typeface="+mj-lt"/>
                <a:cs typeface="Times New Roman" pitchFamily="18" charset="0"/>
              </a:rPr>
              <a:t> oponenta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00B85-EF71-4933-8A76-6FEE001E52F2}" type="slidenum">
              <a:rPr smtClean="0"/>
              <a:pPr>
                <a:defRPr/>
              </a:pPr>
              <a:t>16</a:t>
            </a:fld>
            <a:endParaRPr/>
          </a:p>
        </p:txBody>
      </p:sp>
      <p:sp>
        <p:nvSpPr>
          <p:cNvPr id="15365" name="TextovéPole 9"/>
          <p:cNvSpPr txBox="1">
            <a:spLocks noChangeArrowheads="1"/>
          </p:cNvSpPr>
          <p:nvPr/>
        </p:nvSpPr>
        <p:spPr bwMode="auto">
          <a:xfrm>
            <a:off x="780455" y="2348880"/>
            <a:ext cx="7920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2400" b="1" dirty="0"/>
              <a:t>Budou Vaše návrhy využity v praxi?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Nadpis 2"/>
          <p:cNvSpPr txBox="1">
            <a:spLocks noGrp="1"/>
          </p:cNvSpPr>
          <p:nvPr>
            <p:ph type="title"/>
          </p:nvPr>
        </p:nvSpPr>
        <p:spPr>
          <a:xfrm>
            <a:off x="450850" y="2997200"/>
            <a:ext cx="7346950" cy="1228725"/>
          </a:xfrm>
        </p:spPr>
        <p:txBody>
          <a:bodyPr/>
          <a:lstStyle/>
          <a:p>
            <a:pPr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Děkuji za pozornost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EE117-FD7F-4D7A-83F3-212E0B6F0412}" type="slidenum">
              <a:rPr smtClean="0"/>
              <a:pPr>
                <a:defRPr/>
              </a:pPr>
              <a:t>17</a:t>
            </a:fld>
            <a:endParaRPr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Struktura prezentace</a:t>
            </a:r>
          </a:p>
        </p:txBody>
      </p:sp>
      <p:sp>
        <p:nvSpPr>
          <p:cNvPr id="3075" name="Zástupný symbol pro obsah 1"/>
          <p:cNvSpPr txBox="1">
            <a:spLocks noGrp="1"/>
          </p:cNvSpPr>
          <p:nvPr>
            <p:ph idx="1"/>
          </p:nvPr>
        </p:nvSpPr>
        <p:spPr>
          <a:xfrm>
            <a:off x="457200" y="1445978"/>
            <a:ext cx="8229600" cy="4525962"/>
          </a:xfrm>
        </p:spPr>
        <p:txBody>
          <a:bodyPr/>
          <a:lstStyle/>
          <a:p>
            <a:pPr eaLnBrk="1" hangingPunct="1">
              <a:spcBef>
                <a:spcPts val="500"/>
              </a:spcBef>
            </a:pPr>
            <a:r>
              <a:rPr altLang="cs-CZ" sz="1800" dirty="0">
                <a:latin typeface="+mj-lt"/>
                <a:cs typeface="Times New Roman" pitchFamily="18" charset="0"/>
              </a:rPr>
              <a:t>Motivace a důvody k řešení daného problému</a:t>
            </a:r>
          </a:p>
          <a:p>
            <a:pPr eaLnBrk="1" hangingPunct="1">
              <a:spcBef>
                <a:spcPts val="500"/>
              </a:spcBef>
            </a:pPr>
            <a:r>
              <a:rPr altLang="cs-CZ" sz="1800" dirty="0">
                <a:latin typeface="+mj-lt"/>
                <a:cs typeface="Times New Roman" pitchFamily="18" charset="0"/>
              </a:rPr>
              <a:t>Cíl </a:t>
            </a:r>
            <a:r>
              <a:rPr lang="cs-CZ" altLang="cs-CZ" sz="1800" dirty="0">
                <a:latin typeface="+mj-lt"/>
                <a:cs typeface="Times New Roman" pitchFamily="18" charset="0"/>
              </a:rPr>
              <a:t>diplomové</a:t>
            </a:r>
            <a:r>
              <a:rPr altLang="cs-CZ" sz="1800" dirty="0">
                <a:latin typeface="+mj-lt"/>
                <a:cs typeface="Times New Roman" pitchFamily="18" charset="0"/>
              </a:rPr>
              <a:t> práce</a:t>
            </a:r>
          </a:p>
          <a:p>
            <a:pPr eaLnBrk="1" hangingPunct="1">
              <a:spcBef>
                <a:spcPts val="500"/>
              </a:spcBef>
            </a:pPr>
            <a:r>
              <a:rPr altLang="cs-CZ" sz="1800" dirty="0">
                <a:latin typeface="+mj-lt"/>
                <a:cs typeface="Times New Roman" pitchFamily="18" charset="0"/>
              </a:rPr>
              <a:t>Výzkumný problém</a:t>
            </a:r>
          </a:p>
          <a:p>
            <a:pPr eaLnBrk="1" hangingPunct="1">
              <a:spcBef>
                <a:spcPts val="500"/>
              </a:spcBef>
            </a:pPr>
            <a:r>
              <a:rPr altLang="cs-CZ" sz="1800" dirty="0">
                <a:latin typeface="+mj-lt"/>
                <a:cs typeface="Times New Roman" pitchFamily="18" charset="0"/>
              </a:rPr>
              <a:t>Použité metody</a:t>
            </a:r>
            <a:endParaRPr lang="cs-CZ"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Vybraná společnost</a:t>
            </a: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Analýza zásob</a:t>
            </a: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Analýza metodou ABC</a:t>
            </a: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Analýza metodou XYZ</a:t>
            </a: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Nákladová matice ABC- XYZ</a:t>
            </a: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Změna nákladů po návrhu způsobu objednání</a:t>
            </a: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Řízení skladu pomocí informací z čárových kódů</a:t>
            </a: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Dosažení výsledky a přínos práce</a:t>
            </a: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Závěrečné shrnutí</a:t>
            </a: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r>
              <a:rPr lang="cs-CZ" altLang="cs-CZ" sz="1800" dirty="0">
                <a:latin typeface="+mj-lt"/>
                <a:cs typeface="Times New Roman" pitchFamily="18" charset="0"/>
              </a:rPr>
              <a:t>Odpověď na otázku oponenta práce</a:t>
            </a: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1800" dirty="0">
              <a:latin typeface="+mj-lt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Obrázek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56EE3-238D-4C98-AD66-BAAA3DFADCB0}" type="slidenum">
              <a:rPr smtClean="0"/>
              <a:pPr>
                <a:defRPr/>
              </a:pPr>
              <a:t>2</a:t>
            </a:fld>
            <a:endParaRPr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2"/>
          <p:cNvSpPr txBox="1">
            <a:spLocks noGrp="1"/>
          </p:cNvSpPr>
          <p:nvPr>
            <p:ph type="title"/>
          </p:nvPr>
        </p:nvSpPr>
        <p:spPr>
          <a:xfrm>
            <a:off x="470156" y="364331"/>
            <a:ext cx="7346950" cy="1228725"/>
          </a:xfrm>
        </p:spPr>
        <p:txBody>
          <a:bodyPr/>
          <a:lstStyle/>
          <a:p>
            <a:pPr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Motivace a důvody k řešení daného problému</a:t>
            </a:r>
          </a:p>
        </p:txBody>
      </p:sp>
      <p:sp>
        <p:nvSpPr>
          <p:cNvPr id="4099" name="Zástupný symbol pro obsah 1"/>
          <p:cNvSpPr txBox="1">
            <a:spLocks noGrp="1"/>
          </p:cNvSpPr>
          <p:nvPr>
            <p:ph idx="1"/>
          </p:nvPr>
        </p:nvSpPr>
        <p:spPr>
          <a:xfrm>
            <a:off x="914400" y="1773238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altLang="cs-CZ" sz="2400" dirty="0">
                <a:latin typeface="+mj-lt"/>
                <a:cs typeface="Times New Roman" pitchFamily="18" charset="0"/>
              </a:rPr>
              <a:t>Zájem o danou problematiku</a:t>
            </a:r>
            <a:endParaRPr altLang="cs-CZ" sz="2400" dirty="0">
              <a:latin typeface="+mj-lt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altLang="cs-CZ" sz="2400" dirty="0">
                <a:latin typeface="+mj-lt"/>
                <a:cs typeface="Times New Roman" pitchFamily="18" charset="0"/>
              </a:rPr>
              <a:t>Práce ve vybrané společnosti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altLang="cs-CZ" sz="2400" dirty="0">
                <a:latin typeface="+mj-lt"/>
                <a:cs typeface="Times New Roman" pitchFamily="18" charset="0"/>
              </a:rPr>
              <a:t>Problém ve skladovém hospodářství společnosti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altLang="cs-CZ" sz="2400" dirty="0">
                <a:latin typeface="+mj-lt"/>
                <a:cs typeface="Times New Roman" pitchFamily="18" charset="0"/>
              </a:rPr>
              <a:t>Využitelnost v praxi</a:t>
            </a:r>
          </a:p>
          <a:p>
            <a:pPr eaLnBrk="1" hangingPunct="1">
              <a:spcBef>
                <a:spcPts val="500"/>
              </a:spcBef>
            </a:pPr>
            <a:endParaRPr altLang="cs-CZ" sz="2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2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500"/>
              </a:spcBef>
            </a:pPr>
            <a:endParaRPr altLang="cs-CZ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89BDC2-A611-4D9A-90DA-73A5FC9F3D0E}" type="slidenum">
              <a:rPr smtClean="0"/>
              <a:pPr>
                <a:defRPr/>
              </a:pPr>
              <a:t>3</a:t>
            </a:fld>
            <a:endParaRPr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Cíl </a:t>
            </a:r>
            <a:r>
              <a:rPr lang="cs-CZ" altLang="cs-CZ" sz="3600" b="1" dirty="0">
                <a:latin typeface="+mj-lt"/>
                <a:cs typeface="Times New Roman" pitchFamily="18" charset="0"/>
              </a:rPr>
              <a:t>diplomové</a:t>
            </a:r>
            <a:r>
              <a:rPr altLang="cs-CZ" sz="3600" b="1" dirty="0">
                <a:latin typeface="+mj-lt"/>
                <a:cs typeface="Times New Roman" pitchFamily="18" charset="0"/>
              </a:rPr>
              <a:t> práce</a:t>
            </a:r>
          </a:p>
        </p:txBody>
      </p:sp>
      <p:sp>
        <p:nvSpPr>
          <p:cNvPr id="5123" name="Zástupný symbol pro obsah 1"/>
          <p:cNvSpPr txBox="1">
            <a:spLocks noGrp="1"/>
          </p:cNvSpPr>
          <p:nvPr>
            <p:ph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Calibri" pitchFamily="34" charset="0"/>
              </a:rPr>
              <a:t> Cílem práce je analyzovat vybrané logistické procesy u zvolené společnosti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Calibri" pitchFamily="34" charset="0"/>
              </a:rPr>
              <a:t> Navrhnout řešení jak tyto procesy efektivně řešit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</a:pPr>
            <a:r>
              <a:rPr lang="cs-CZ" sz="2400" dirty="0">
                <a:latin typeface="Calibri" pitchFamily="34" charset="0"/>
              </a:rPr>
              <a:t>Navrhovaná doporučení vhodným způsobem zhodnotit</a:t>
            </a:r>
          </a:p>
          <a:p>
            <a:pPr eaLnBrk="1" hangingPunct="1">
              <a:spcBef>
                <a:spcPts val="500"/>
              </a:spcBef>
            </a:pPr>
            <a:endParaRPr sz="2400" dirty="0"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</a:pPr>
            <a:endParaRPr lang="cs-CZ" sz="2400" dirty="0"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None/>
            </a:pPr>
            <a:endParaRPr lang="cs-CZ" sz="2400" dirty="0">
              <a:latin typeface="Calibri" pitchFamily="34" charset="0"/>
            </a:endParaRPr>
          </a:p>
        </p:txBody>
      </p:sp>
      <p:pic>
        <p:nvPicPr>
          <p:cNvPr id="5124" name="Obrázek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6F956-342E-4DA4-BBCC-2CB327377F82}" type="slidenum">
              <a:rPr smtClean="0"/>
              <a:pPr>
                <a:defRPr/>
              </a:pPr>
              <a:t>4</a:t>
            </a:fld>
            <a:endParaRPr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Výzkumný problém</a:t>
            </a:r>
          </a:p>
        </p:txBody>
      </p:sp>
      <p:sp>
        <p:nvSpPr>
          <p:cNvPr id="7" name="Zástupný symbol pro obsah 1"/>
          <p:cNvSpPr txBox="1">
            <a:spLocks noGrp="1"/>
          </p:cNvSpPr>
          <p:nvPr>
            <p:ph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eaLnBrk="1" fontAlgn="auto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cs-CZ" sz="2400" dirty="0">
                <a:latin typeface="+mj-lt"/>
                <a:cs typeface="Times New Roman" pitchFamily="18"/>
              </a:rPr>
              <a:t>Analýza zásob, rychlost a doba obratu zásob</a:t>
            </a:r>
          </a:p>
          <a:p>
            <a:pPr eaLnBrk="1" fontAlgn="auto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cs-CZ" sz="2400" dirty="0">
                <a:latin typeface="+mj-lt"/>
                <a:cs typeface="Times New Roman" pitchFamily="18"/>
              </a:rPr>
              <a:t>Diferenciované řízení zásob pomocí metod ABC, XYZ</a:t>
            </a:r>
          </a:p>
          <a:p>
            <a:pPr eaLnBrk="1" fontAlgn="auto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cs-CZ" sz="2400" dirty="0">
                <a:latin typeface="+mj-lt"/>
                <a:cs typeface="Times New Roman" pitchFamily="18"/>
              </a:rPr>
              <a:t>Návrh přístupů k jednotlivým segmentům</a:t>
            </a:r>
          </a:p>
          <a:p>
            <a:pPr eaLnBrk="1" fontAlgn="auto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cs-CZ" sz="2400" dirty="0">
                <a:latin typeface="+mj-lt"/>
                <a:cs typeface="Times New Roman" pitchFamily="18"/>
              </a:rPr>
              <a:t>Stanovení objednacího množství a okamžiku objednání</a:t>
            </a:r>
          </a:p>
          <a:p>
            <a:pPr eaLnBrk="1" fontAlgn="auto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Font typeface="Arial" pitchFamily="34"/>
              <a:buChar char="•"/>
              <a:defRPr/>
            </a:pPr>
            <a:r>
              <a:rPr lang="cs-CZ" sz="2400" dirty="0">
                <a:latin typeface="+mj-lt"/>
                <a:cs typeface="Times New Roman" pitchFamily="18"/>
              </a:rPr>
              <a:t>Řízení skladu pomocí informací získaných z čárových kódů – výběr nejlepší možné varianty</a:t>
            </a:r>
            <a:endParaRPr sz="2400" dirty="0">
              <a:latin typeface="+mj-lt"/>
              <a:cs typeface="Times New Roman" pitchFamily="18"/>
            </a:endParaRPr>
          </a:p>
          <a:p>
            <a:pPr eaLnBrk="1" fontAlgn="auto" hangingPunct="1">
              <a:spcBef>
                <a:spcPts val="500"/>
              </a:spcBef>
              <a:spcAft>
                <a:spcPts val="0"/>
              </a:spcAft>
              <a:buFont typeface="Arial" charset="0"/>
              <a:buNone/>
              <a:defRPr/>
            </a:pPr>
            <a:endParaRPr sz="2400" dirty="0">
              <a:latin typeface="+mj-lt"/>
              <a:cs typeface="Times New Roman" pitchFamily="18"/>
            </a:endParaRPr>
          </a:p>
        </p:txBody>
      </p:sp>
      <p:pic>
        <p:nvPicPr>
          <p:cNvPr id="6148" name="Obrázek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4DB09-AD83-4740-8A5D-8519122BE7B7}" type="slidenum">
              <a:rPr smtClean="0"/>
              <a:pPr>
                <a:defRPr/>
              </a:pPr>
              <a:t>5</a:t>
            </a:fld>
            <a:endParaRPr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2"/>
          <p:cNvSpPr txBox="1">
            <a:spLocks noGrp="1"/>
          </p:cNvSpPr>
          <p:nvPr>
            <p:ph type="title"/>
          </p:nvPr>
        </p:nvSpPr>
        <p:spPr>
          <a:xfrm>
            <a:off x="463550" y="190500"/>
            <a:ext cx="7346950" cy="1228725"/>
          </a:xfrm>
        </p:spPr>
        <p:txBody>
          <a:bodyPr/>
          <a:lstStyle/>
          <a:p>
            <a:pPr eaLnBrk="1" hangingPunct="1"/>
            <a:r>
              <a:rPr altLang="cs-CZ" sz="3600" b="1" dirty="0">
                <a:latin typeface="+mj-lt"/>
                <a:cs typeface="Times New Roman" pitchFamily="18" charset="0"/>
              </a:rPr>
              <a:t>Použité metody</a:t>
            </a:r>
          </a:p>
        </p:txBody>
      </p:sp>
      <p:sp>
        <p:nvSpPr>
          <p:cNvPr id="7" name="Zástupný symbol pro obsah 1"/>
          <p:cNvSpPr txBox="1">
            <a:spLocks noGrp="1"/>
          </p:cNvSpPr>
          <p:nvPr>
            <p:ph idx="1"/>
          </p:nvPr>
        </p:nvSpPr>
        <p:spPr>
          <a:xfrm>
            <a:off x="468313" y="1700213"/>
            <a:ext cx="8229600" cy="4525962"/>
          </a:xfrm>
          <a:extLst/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Analýza zásob metodou ABC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Metoda XYZ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Stanovení objednacího množství a okamžiku objednání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Multikriteriální metoda TOPSIS</a:t>
            </a:r>
          </a:p>
        </p:txBody>
      </p:sp>
      <p:pic>
        <p:nvPicPr>
          <p:cNvPr id="7172" name="Obrázek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788B8E-C4C5-45F2-A6B7-E414BF04B312}" type="slidenum">
              <a:rPr smtClean="0"/>
              <a:pPr>
                <a:defRPr/>
              </a:pPr>
              <a:t>6</a:t>
            </a:fld>
            <a:endParaRPr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8F3BF-E91D-4C8A-B1C9-286CD3415A87}" type="slidenum">
              <a:rPr smtClean="0"/>
              <a:pPr>
                <a:defRPr/>
              </a:pPr>
              <a:t>7</a:t>
            </a:fld>
            <a:endParaRPr/>
          </a:p>
        </p:txBody>
      </p:sp>
      <p:sp>
        <p:nvSpPr>
          <p:cNvPr id="8196" name="TextovéPole 8"/>
          <p:cNvSpPr txBox="1">
            <a:spLocks noChangeArrowheads="1"/>
          </p:cNvSpPr>
          <p:nvPr/>
        </p:nvSpPr>
        <p:spPr bwMode="auto">
          <a:xfrm>
            <a:off x="765175" y="508794"/>
            <a:ext cx="7200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>
                <a:latin typeface="+mj-lt"/>
                <a:cs typeface="Times New Roman" pitchFamily="18" charset="0"/>
              </a:rPr>
              <a:t>Vybraná </a:t>
            </a:r>
            <a:r>
              <a:rPr lang="cs-CZ" sz="3600" b="1" dirty="0">
                <a:latin typeface="+mj-lt"/>
                <a:cs typeface="Times New Roman" pitchFamily="18" charset="0"/>
              </a:rPr>
              <a:t>společnost</a:t>
            </a:r>
            <a:endParaRPr lang="cs-CZ" sz="3200" b="1" dirty="0">
              <a:latin typeface="+mj-lt"/>
              <a:cs typeface="Times New Roman" pitchFamily="18" charset="0"/>
            </a:endParaRPr>
          </a:p>
        </p:txBody>
      </p:sp>
      <p:sp>
        <p:nvSpPr>
          <p:cNvPr id="8197" name="TextovéPole 9"/>
          <p:cNvSpPr txBox="1">
            <a:spLocks noChangeArrowheads="1"/>
          </p:cNvSpPr>
          <p:nvPr/>
        </p:nvSpPr>
        <p:spPr bwMode="auto">
          <a:xfrm>
            <a:off x="765175" y="2439733"/>
            <a:ext cx="7921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 Založena v roce 1994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 Obchod s personální hygienou, čistícími stroji </a:t>
            </a:r>
            <a:r>
              <a:rPr lang="cs-CZ" sz="2400" dirty="0" err="1">
                <a:latin typeface="+mj-lt"/>
                <a:cs typeface="Times New Roman" panose="02020603050405020304" pitchFamily="18" charset="0"/>
              </a:rPr>
              <a:t>Kärcher</a:t>
            </a:r>
            <a:r>
              <a:rPr lang="cs-CZ" sz="2400" dirty="0">
                <a:latin typeface="+mj-lt"/>
                <a:cs typeface="Times New Roman" panose="02020603050405020304" pitchFamily="18" charset="0"/>
              </a:rPr>
              <a:t>, průmyslovými utěrkami a malou úklidovou technikou - 71%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 Jednorázové zakázky – 11%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 Trvalé služby (úklid) – 10%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sz="2400" dirty="0">
                <a:latin typeface="+mj-lt"/>
                <a:cs typeface="Times New Roman" panose="02020603050405020304" pitchFamily="18" charset="0"/>
              </a:rPr>
              <a:t> 100 zaměstnanců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997" y="1377637"/>
            <a:ext cx="4835980" cy="86996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188913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5EC46-B270-43B7-B94C-97A2193BC522}" type="slidenum">
              <a:rPr smtClean="0"/>
              <a:pPr>
                <a:defRPr/>
              </a:pPr>
              <a:t>8</a:t>
            </a:fld>
            <a:endParaRPr/>
          </a:p>
        </p:txBody>
      </p:sp>
      <p:sp>
        <p:nvSpPr>
          <p:cNvPr id="9220" name="TextovéPole 8"/>
          <p:cNvSpPr txBox="1">
            <a:spLocks noChangeArrowheads="1"/>
          </p:cNvSpPr>
          <p:nvPr/>
        </p:nvSpPr>
        <p:spPr bwMode="auto">
          <a:xfrm>
            <a:off x="2519363" y="355600"/>
            <a:ext cx="66246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b="1" dirty="0">
                <a:latin typeface="+mj-lt"/>
                <a:cs typeface="Times New Roman" pitchFamily="18" charset="0"/>
              </a:rPr>
              <a:t>Analýza zásob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3" y="1716977"/>
            <a:ext cx="6317646" cy="1870519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06408" y="1228209"/>
            <a:ext cx="6719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Rychlost a doba obratu zásob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08" y="3703637"/>
            <a:ext cx="6018779" cy="251333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latin typeface="+mj-lt"/>
              </a:rPr>
              <a:t>Analýza metodou ABC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18" y="3469274"/>
            <a:ext cx="7903894" cy="2771982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A0409-86F4-4AC7-8D2B-CCD2339FF91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6" name="Obrázek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0935" y="308770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635471" y="1553053"/>
            <a:ext cx="7568814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2915 aktivních položek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Rozděleny na 6 základních skupin (papírové zboží, tekuté úklidové prostředky..)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Rozdělení podle významnosti na celoroční spotřebě</a:t>
            </a:r>
          </a:p>
        </p:txBody>
      </p:sp>
    </p:spTree>
    <p:extLst>
      <p:ext uri="{BB962C8B-B14F-4D97-AF65-F5344CB8AC3E}">
        <p14:creationId xmlns:p14="http://schemas.microsoft.com/office/powerpoint/2010/main" val="337334113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771</TotalTime>
  <Words>579</Words>
  <Application>Microsoft Office PowerPoint</Application>
  <PresentationFormat>Předvádění na obrazovce (4:3)</PresentationFormat>
  <Paragraphs>125</Paragraphs>
  <Slides>17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systému Office</vt:lpstr>
      <vt:lpstr>Racionalizace logistických procesů ve vybrané společnosti</vt:lpstr>
      <vt:lpstr>Struktura prezentace</vt:lpstr>
      <vt:lpstr>Motivace a důvody k řešení daného problému</vt:lpstr>
      <vt:lpstr>Cíl diplomové práce</vt:lpstr>
      <vt:lpstr>Výzkumný problém</vt:lpstr>
      <vt:lpstr>Použité metody</vt:lpstr>
      <vt:lpstr>Prezentace aplikace PowerPoint</vt:lpstr>
      <vt:lpstr>Prezentace aplikace PowerPoint</vt:lpstr>
      <vt:lpstr>Analýza metodou ABC</vt:lpstr>
      <vt:lpstr>Analýza metodou XYZ</vt:lpstr>
      <vt:lpstr> Nákladová matice ABC – XYZ </vt:lpstr>
      <vt:lpstr>Změna nákladů po návrhu způsobu objednání</vt:lpstr>
      <vt:lpstr>Řízení skladu pomocí informací z čárových kódů</vt:lpstr>
      <vt:lpstr>Dosažené výsledky a přínos práce</vt:lpstr>
      <vt:lpstr>Závěrečné shrnutí</vt:lpstr>
      <vt:lpstr>Otázka oponenta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Mašková Jitka- Prezentace k DP</dc:title>
  <dc:creator>José</dc:creator>
  <cp:lastModifiedBy>Jitka Mašková</cp:lastModifiedBy>
  <cp:revision>58</cp:revision>
  <dcterms:created xsi:type="dcterms:W3CDTF">2015-05-22T08:59:48Z</dcterms:created>
  <dcterms:modified xsi:type="dcterms:W3CDTF">2017-06-13T13:38:02Z</dcterms:modified>
</cp:coreProperties>
</file>