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20"/>
  </p:notesMasterIdLst>
  <p:sldIdLst>
    <p:sldId id="256" r:id="rId3"/>
    <p:sldId id="258" r:id="rId4"/>
    <p:sldId id="290" r:id="rId5"/>
    <p:sldId id="280" r:id="rId6"/>
    <p:sldId id="281" r:id="rId7"/>
    <p:sldId id="282" r:id="rId8"/>
    <p:sldId id="291" r:id="rId9"/>
    <p:sldId id="283" r:id="rId10"/>
    <p:sldId id="284" r:id="rId11"/>
    <p:sldId id="285" r:id="rId12"/>
    <p:sldId id="286" r:id="rId13"/>
    <p:sldId id="287" r:id="rId14"/>
    <p:sldId id="288" r:id="rId15"/>
    <p:sldId id="278" r:id="rId16"/>
    <p:sldId id="267" r:id="rId17"/>
    <p:sldId id="268" r:id="rId18"/>
    <p:sldId id="29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4" autoAdjust="0"/>
    <p:restoredTop sz="94660" autoAdjust="0"/>
  </p:normalViewPr>
  <p:slideViewPr>
    <p:cSldViewPr>
      <p:cViewPr varScale="1">
        <p:scale>
          <a:sx n="68" d="100"/>
          <a:sy n="68" d="100"/>
        </p:scale>
        <p:origin x="17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D0C5F6-A7A6-4D52-BA9F-B24A1FB6CA12}" type="datetime1">
              <a:rPr lang="en-US" smtClean="0"/>
              <a:t>6/14/2017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792E-DF0C-47F5-BEDD-6B4E1040D739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FCFD-FDE4-4587-9A7E-9DA6CE73AEF6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AAFA-1D2D-4DD7-AC8E-A0CA8753C1EE}" type="datetime1">
              <a:rPr lang="en-US" smtClean="0"/>
              <a:t>6/14/2017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278E64B4-568C-4E3B-9D14-17418A3A72CC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5953-E4C9-4BA1-82B0-AD08CB977E95}" type="datetime1">
              <a:rPr lang="en-US" smtClean="0"/>
              <a:t>6/14/2017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678D-6942-4E63-B3A9-8DADA49F2115}" type="datetime1">
              <a:rPr lang="en-US" smtClean="0"/>
              <a:t>6/14/2017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61CF1-B45E-493C-B601-1EF45CCC168E}" type="datetime1">
              <a:rPr lang="en-US" smtClean="0"/>
              <a:t>6/14/2017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C0E4-9F57-4B11-89DF-FB634FBAE3A2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234-57C8-46C3-8CA4-DAA56556E794}" type="datetime1">
              <a:rPr lang="en-US" smtClean="0"/>
              <a:t>6/14/2017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5D97-41CB-408A-98EF-9FA10E5C0251}" type="datetime1">
              <a:rPr lang="en-US" smtClean="0"/>
              <a:t>6/14/2017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5F8650E-E84F-41AE-80C8-BA6B0D588E73}" type="datetime1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08912" cy="5040560"/>
          </a:xfrm>
        </p:spPr>
        <p:txBody>
          <a:bodyPr>
            <a:normAutofit fontScale="92500"/>
          </a:bodyPr>
          <a:lstStyle/>
          <a:p>
            <a:pPr algn="ctr">
              <a:lnSpc>
                <a:spcPct val="170000"/>
              </a:lnSpc>
            </a:pPr>
            <a:r>
              <a:rPr lang="cs-CZ" sz="3100" b="1" dirty="0">
                <a:solidFill>
                  <a:schemeClr val="tx1"/>
                </a:solidFill>
              </a:rPr>
              <a:t>Vysoká škola technická a  ekonomická</a:t>
            </a:r>
          </a:p>
          <a:p>
            <a:pPr algn="ctr">
              <a:lnSpc>
                <a:spcPct val="170000"/>
              </a:lnSpc>
            </a:pPr>
            <a:r>
              <a:rPr lang="cs-CZ" sz="3100" b="1" dirty="0">
                <a:solidFill>
                  <a:schemeClr val="tx1"/>
                </a:solidFill>
              </a:rPr>
              <a:t>Ústav technicko-technologický</a:t>
            </a:r>
          </a:p>
          <a:p>
            <a:pPr algn="ctr">
              <a:lnSpc>
                <a:spcPct val="170000"/>
              </a:lnSpc>
            </a:pPr>
            <a:endParaRPr lang="cs-CZ" sz="2800" dirty="0"/>
          </a:p>
          <a:p>
            <a:pPr algn="ctr">
              <a:lnSpc>
                <a:spcPct val="170000"/>
              </a:lnSpc>
            </a:pPr>
            <a:r>
              <a:rPr lang="cs-CZ" b="1" dirty="0"/>
              <a:t>Outsourcing dopravně-logistických procesů ve společnosti PRIM</a:t>
            </a:r>
            <a:endParaRPr lang="cs-CZ" sz="2800" b="1" dirty="0"/>
          </a:p>
          <a:p>
            <a:pPr algn="ctr">
              <a:lnSpc>
                <a:spcPct val="170000"/>
              </a:lnSpc>
            </a:pPr>
            <a:endParaRPr lang="cs-CZ" sz="2800" b="1" dirty="0"/>
          </a:p>
          <a:p>
            <a:pPr algn="l"/>
            <a:r>
              <a:rPr lang="cs-CZ" sz="2300" noProof="1"/>
              <a:t>Autor diplomové práce:        Tomáš Maleček</a:t>
            </a:r>
          </a:p>
          <a:p>
            <a:pPr algn="l"/>
            <a:r>
              <a:rPr lang="cs-CZ" sz="2300" noProof="1"/>
              <a:t>Vedoucí diplomové práce:  </a:t>
            </a:r>
            <a:r>
              <a:rPr lang="cs-CZ" dirty="0"/>
              <a:t>doc. Ing. Rudolf Kampf, Ph.D. </a:t>
            </a:r>
            <a:endParaRPr lang="cs-CZ" sz="2300" noProof="1"/>
          </a:p>
          <a:p>
            <a:pPr algn="ctr">
              <a:lnSpc>
                <a:spcPct val="170000"/>
              </a:lnSpc>
            </a:pPr>
            <a:endParaRPr kumimoji="0" lang="cs-CZ" sz="2800" b="1" u="none" kern="120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cs-CZ" sz="2800" dirty="0"/>
          </a:p>
          <a:p>
            <a:pPr algn="l"/>
            <a:endParaRPr kumimoji="0" lang="cs-CZ" sz="2000" b="1" u="none" kern="120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cs-CZ" sz="2000" b="1" dirty="0"/>
          </a:p>
          <a:p>
            <a:pPr algn="l"/>
            <a:endParaRPr kumimoji="0" lang="cs-CZ" sz="2000" b="1" u="none" kern="120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cs-CZ" sz="2000" b="1" dirty="0"/>
          </a:p>
          <a:p>
            <a:endParaRPr lang="cs-CZ" dirty="0"/>
          </a:p>
          <a:p>
            <a:endParaRPr kumimoji="0" lang="cs-CZ" sz="2400" u="none" kern="120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  <a:p>
            <a:endParaRPr lang="cs-CZ" u="non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300" dirty="0"/>
              <a:t>Vývoj měsíčních nákladů: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891639"/>
              </p:ext>
            </p:extLst>
          </p:nvPr>
        </p:nvGraphicFramePr>
        <p:xfrm>
          <a:off x="1015253" y="1844824"/>
          <a:ext cx="6840759" cy="291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7989">
                  <a:extLst>
                    <a:ext uri="{9D8B030D-6E8A-4147-A177-3AD203B41FA5}">
                      <a16:colId xmlns:a16="http://schemas.microsoft.com/office/drawing/2014/main" val="802364469"/>
                    </a:ext>
                  </a:extLst>
                </a:gridCol>
                <a:gridCol w="1241843">
                  <a:extLst>
                    <a:ext uri="{9D8B030D-6E8A-4147-A177-3AD203B41FA5}">
                      <a16:colId xmlns:a16="http://schemas.microsoft.com/office/drawing/2014/main" val="1362040198"/>
                    </a:ext>
                  </a:extLst>
                </a:gridCol>
                <a:gridCol w="1241843">
                  <a:extLst>
                    <a:ext uri="{9D8B030D-6E8A-4147-A177-3AD203B41FA5}">
                      <a16:colId xmlns:a16="http://schemas.microsoft.com/office/drawing/2014/main" val="3003490227"/>
                    </a:ext>
                  </a:extLst>
                </a:gridCol>
                <a:gridCol w="1349542">
                  <a:extLst>
                    <a:ext uri="{9D8B030D-6E8A-4147-A177-3AD203B41FA5}">
                      <a16:colId xmlns:a16="http://schemas.microsoft.com/office/drawing/2014/main" val="1369069008"/>
                    </a:ext>
                  </a:extLst>
                </a:gridCol>
                <a:gridCol w="1349542">
                  <a:extLst>
                    <a:ext uri="{9D8B030D-6E8A-4147-A177-3AD203B41FA5}">
                      <a16:colId xmlns:a16="http://schemas.microsoft.com/office/drawing/2014/main" val="2904769371"/>
                    </a:ext>
                  </a:extLst>
                </a:gridCol>
              </a:tblGrid>
              <a:tr h="25755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Výše nákladů podle počtu zásilek za měsíc v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Vybrané dopravní společnosti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13815"/>
                  </a:ext>
                </a:extLst>
              </a:tr>
              <a:tr h="4136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PPL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GEIS CZ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TOPTRANS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Česká pošta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1830938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2 850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1 920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91261322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18 900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2 310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9 985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4 830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83597896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28 980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5 408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8 356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2 682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2307266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182 400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26 460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128 160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00791597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43 750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6 450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45 658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10 200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4706407"/>
                  </a:ext>
                </a:extLst>
              </a:tr>
              <a:tr h="300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276 880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41 338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193 174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58 632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5107608"/>
                  </a:ext>
                </a:extLst>
              </a:tr>
              <a:tr h="44117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za všechny poskytovatele v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570 024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21782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532440" y="828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6/6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47664" y="5085184"/>
            <a:ext cx="6041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Za rok by činily náklady na zajištění komplexního outsourcingu v průměru 6 840 288,-</a:t>
            </a:r>
          </a:p>
        </p:txBody>
      </p:sp>
    </p:spTree>
    <p:extLst>
      <p:ext uri="{BB962C8B-B14F-4D97-AF65-F5344CB8AC3E}">
        <p14:creationId xmlns:p14="http://schemas.microsoft.com/office/powerpoint/2010/main" val="246704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869147"/>
              </p:ext>
            </p:extLst>
          </p:nvPr>
        </p:nvGraphicFramePr>
        <p:xfrm>
          <a:off x="179512" y="823071"/>
          <a:ext cx="5688632" cy="4304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3617">
                  <a:extLst>
                    <a:ext uri="{9D8B030D-6E8A-4147-A177-3AD203B41FA5}">
                      <a16:colId xmlns:a16="http://schemas.microsoft.com/office/drawing/2014/main" val="4136339461"/>
                    </a:ext>
                  </a:extLst>
                </a:gridCol>
                <a:gridCol w="1491809">
                  <a:extLst>
                    <a:ext uri="{9D8B030D-6E8A-4147-A177-3AD203B41FA5}">
                      <a16:colId xmlns:a16="http://schemas.microsoft.com/office/drawing/2014/main" val="3366999870"/>
                    </a:ext>
                  </a:extLst>
                </a:gridCol>
                <a:gridCol w="1213206">
                  <a:extLst>
                    <a:ext uri="{9D8B030D-6E8A-4147-A177-3AD203B41FA5}">
                      <a16:colId xmlns:a16="http://schemas.microsoft.com/office/drawing/2014/main" val="2142450247"/>
                    </a:ext>
                  </a:extLst>
                </a:gridCol>
              </a:tblGrid>
              <a:tr h="219922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Položka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Variabilní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Fixní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17045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8064670"/>
                  </a:ext>
                </a:extLst>
              </a:tr>
              <a:tr h="2199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Spotřeba PHM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Kč/km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6244511"/>
                  </a:ext>
                </a:extLst>
              </a:tr>
              <a:tr h="2199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Pneumatiky + ostatní přímý materiál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Kč/km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021861"/>
                  </a:ext>
                </a:extLst>
              </a:tr>
              <a:tr h="4398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opravy včetně servisních prohlídek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99378"/>
                  </a:ext>
                </a:extLst>
              </a:tr>
              <a:tr h="2199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Mýtné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512882"/>
                  </a:ext>
                </a:extLst>
              </a:tr>
              <a:tr h="4398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Mzdové náklady včetně zákonného pojištění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442 000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1387921"/>
                  </a:ext>
                </a:extLst>
              </a:tr>
              <a:tr h="151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Odpisy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520590"/>
                  </a:ext>
                </a:extLst>
              </a:tr>
              <a:tr h="4398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Zákonné a havarijní pojištění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828517"/>
                  </a:ext>
                </a:extLst>
              </a:tr>
              <a:tr h="2665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Silniční daň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3200039"/>
                  </a:ext>
                </a:extLst>
              </a:tr>
              <a:tr h="3338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Telekomunikační služby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10 000 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740801"/>
                  </a:ext>
                </a:extLst>
              </a:tr>
              <a:tr h="2665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Parkovné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2 000 Kč/měsíc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436099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-43242"/>
            <a:ext cx="8686800" cy="1104106"/>
          </a:xfrm>
        </p:spPr>
        <p:txBody>
          <a:bodyPr>
            <a:normAutofit/>
          </a:bodyPr>
          <a:lstStyle/>
          <a:p>
            <a:pPr algn="ctr"/>
            <a:r>
              <a:rPr lang="cs-CZ" sz="3300" dirty="0"/>
              <a:t>Analýza komplexního </a:t>
            </a:r>
            <a:r>
              <a:rPr lang="cs-CZ" sz="3300" dirty="0" err="1"/>
              <a:t>insourcingu</a:t>
            </a:r>
            <a:r>
              <a:rPr lang="cs-CZ" dirty="0"/>
              <a:t>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08731"/>
              </p:ext>
            </p:extLst>
          </p:nvPr>
        </p:nvGraphicFramePr>
        <p:xfrm>
          <a:off x="2699792" y="5372100"/>
          <a:ext cx="2609850" cy="129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358">
                  <a:extLst>
                    <a:ext uri="{9D8B030D-6E8A-4147-A177-3AD203B41FA5}">
                      <a16:colId xmlns:a16="http://schemas.microsoft.com/office/drawing/2014/main" val="3749456466"/>
                    </a:ext>
                  </a:extLst>
                </a:gridCol>
                <a:gridCol w="1286492">
                  <a:extLst>
                    <a:ext uri="{9D8B030D-6E8A-4147-A177-3AD203B41FA5}">
                      <a16:colId xmlns:a16="http://schemas.microsoft.com/office/drawing/2014/main" val="283908642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Kč/měsíc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4207618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Variabilní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6154496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Fixní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679 000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5826924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1 349 000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0919658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60140" y="5036807"/>
            <a:ext cx="82809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Náklady společnosti PRIM na zajištění komplexního </a:t>
            </a:r>
            <a:r>
              <a:rPr lang="cs-CZ" sz="1500" dirty="0" err="1"/>
              <a:t>insourcingu</a:t>
            </a:r>
            <a:r>
              <a:rPr lang="cs-CZ" sz="1500" dirty="0"/>
              <a:t> za jeden měsíc (v Kč)</a:t>
            </a:r>
          </a:p>
          <a:p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281156"/>
              </p:ext>
            </p:extLst>
          </p:nvPr>
        </p:nvGraphicFramePr>
        <p:xfrm>
          <a:off x="5976962" y="1546087"/>
          <a:ext cx="3058220" cy="255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0108">
                  <a:extLst>
                    <a:ext uri="{9D8B030D-6E8A-4147-A177-3AD203B41FA5}">
                      <a16:colId xmlns:a16="http://schemas.microsoft.com/office/drawing/2014/main" val="51771016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877233782"/>
                    </a:ext>
                  </a:extLst>
                </a:gridCol>
              </a:tblGrid>
              <a:tr h="2551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Emisní třída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EURO III-IV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0972224"/>
                  </a:ext>
                </a:extLst>
              </a:tr>
              <a:tr h="2551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náprav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6835703"/>
                  </a:ext>
                </a:extLst>
              </a:tr>
              <a:tr h="7655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Dálnice a rychlostní silnice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2,82 Kč/km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092072"/>
                  </a:ext>
                </a:extLst>
              </a:tr>
              <a:tr h="510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Pátek 15–20 hodin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3,58 Kč/km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170312"/>
                  </a:ext>
                </a:extLst>
              </a:tr>
              <a:tr h="2551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Silnice I. třídy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1,33 Kč/km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266477"/>
                  </a:ext>
                </a:extLst>
              </a:tr>
              <a:tr h="510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Pátek 15–20 hodin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1,69 Kč/km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503347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868144" y="1238310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Sazby mýtného v ČR v Kč/km</a:t>
            </a:r>
          </a:p>
        </p:txBody>
      </p:sp>
    </p:spTree>
    <p:extLst>
      <p:ext uri="{BB962C8B-B14F-4D97-AF65-F5344CB8AC3E}">
        <p14:creationId xmlns:p14="http://schemas.microsoft.com/office/powerpoint/2010/main" val="596514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681" y="2204861"/>
            <a:ext cx="6942638" cy="3807115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000" dirty="0"/>
              <a:t>Srovnání měsíčních nákladů: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AutoShape 2" descr="{\displaystyle Rentabilita={\frac {zisk}{trzby}}={\frac {trzby-naklady}{trzby}}}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454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7" y="1853326"/>
            <a:ext cx="6976824" cy="402651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000" dirty="0"/>
              <a:t>Srovnání ročních nákladů: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" name="TextovéPole 17"/>
          <p:cNvSpPr txBox="1"/>
          <p:nvPr/>
        </p:nvSpPr>
        <p:spPr>
          <a:xfrm>
            <a:off x="2411760" y="429309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6 840 288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355976" y="3342967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16 188 000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296216" y="334296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15 780 000</a:t>
            </a:r>
          </a:p>
        </p:txBody>
      </p:sp>
    </p:spTree>
    <p:extLst>
      <p:ext uri="{BB962C8B-B14F-4D97-AF65-F5344CB8AC3E}">
        <p14:creationId xmlns:p14="http://schemas.microsoft.com/office/powerpoint/2010/main" val="3884712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04106"/>
          </a:xfrm>
        </p:spPr>
        <p:txBody>
          <a:bodyPr>
            <a:normAutofit/>
          </a:bodyPr>
          <a:lstStyle/>
          <a:p>
            <a:pPr algn="ctr"/>
            <a:r>
              <a:rPr kumimoji="0" lang="cs-CZ" sz="4200" u="none" kern="1200" dirty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Děkuji za pozornost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1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cs-CZ" dirty="0"/>
              <a:t>Bude Váš návrh realizovaný? 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V čem vidíte největší rizika outsourcingu, obecně a v kontextu práce. </a:t>
            </a:r>
          </a:p>
          <a:p>
            <a:pPr marL="578358" indent="-514350">
              <a:buFont typeface="+mj-lt"/>
              <a:buAutoNum type="arabicPeriod"/>
            </a:pPr>
            <a:endParaRPr lang="cs-CZ" u="none" dirty="0"/>
          </a:p>
          <a:p>
            <a:pPr marL="64008" indent="0">
              <a:buNone/>
            </a:pPr>
            <a:r>
              <a:rPr lang="cs-CZ" sz="1800" dirty="0"/>
              <a:t>Rizika pro zadavatele:</a:t>
            </a:r>
          </a:p>
          <a:p>
            <a:pPr marL="64008" indent="0">
              <a:buNone/>
            </a:pPr>
            <a:r>
              <a:rPr lang="cs-CZ" sz="1800" dirty="0"/>
              <a:t>a</a:t>
            </a:r>
            <a:r>
              <a:rPr lang="cs-CZ" sz="1800" u="none" dirty="0"/>
              <a:t>) ztráta kontroly nad činností </a:t>
            </a:r>
          </a:p>
          <a:p>
            <a:pPr marL="64008" indent="0">
              <a:buNone/>
            </a:pPr>
            <a:r>
              <a:rPr lang="cs-CZ" sz="1800" dirty="0"/>
              <a:t>b) výběr nevhodného poskytovatele</a:t>
            </a:r>
          </a:p>
          <a:p>
            <a:pPr marL="64008" indent="0">
              <a:buNone/>
            </a:pPr>
            <a:r>
              <a:rPr lang="cs-CZ" sz="1800" dirty="0"/>
              <a:t>c) nepochopení projektu zaměstnanci</a:t>
            </a:r>
          </a:p>
          <a:p>
            <a:pPr marL="64008" indent="0">
              <a:buNone/>
            </a:pPr>
            <a:endParaRPr lang="cs-CZ" sz="1800" dirty="0"/>
          </a:p>
          <a:p>
            <a:pPr marL="64008" indent="0">
              <a:buNone/>
            </a:pPr>
            <a:r>
              <a:rPr lang="cs-CZ" sz="1800" dirty="0"/>
              <a:t>Rizika pro</a:t>
            </a:r>
            <a:r>
              <a:rPr lang="cs-CZ" sz="1800" u="none" dirty="0"/>
              <a:t> poskytovatele:</a:t>
            </a:r>
          </a:p>
          <a:p>
            <a:pPr marL="64008" indent="0">
              <a:buNone/>
            </a:pPr>
            <a:r>
              <a:rPr lang="cs-CZ" sz="1800" dirty="0"/>
              <a:t>a</a:t>
            </a:r>
            <a:r>
              <a:rPr lang="cs-CZ" sz="1800"/>
              <a:t>) finanční </a:t>
            </a:r>
            <a:r>
              <a:rPr lang="cs-CZ" sz="1800" dirty="0"/>
              <a:t>náročnost</a:t>
            </a:r>
            <a:endParaRPr lang="cs-CZ" sz="1800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none" dirty="0"/>
              <a:t>Otázky </a:t>
            </a:r>
            <a:r>
              <a:rPr lang="cs-CZ" dirty="0"/>
              <a:t>vedoucího práce</a:t>
            </a:r>
            <a:br>
              <a:rPr lang="cs-CZ" dirty="0"/>
            </a:br>
            <a:r>
              <a:rPr lang="cs-CZ" dirty="0"/>
              <a:t>doc. Ing. Rudolf Kampf, Ph.D. 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21224"/>
          </a:xfrm>
        </p:spPr>
        <p:txBody>
          <a:bodyPr>
            <a:normAutofit/>
          </a:bodyPr>
          <a:lstStyle/>
          <a:p>
            <a:pPr marL="578358" indent="-514350" algn="just">
              <a:buFont typeface="+mj-lt"/>
              <a:buAutoNum type="arabicPeriod"/>
            </a:pPr>
            <a:r>
              <a:rPr lang="cs-CZ" dirty="0"/>
              <a:t>Jaká je finanční rentabilita Vašich návrhů? 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cs-CZ" dirty="0"/>
              <a:t>Budou Vaše návrhy realizované v společnosti?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cs-CZ" dirty="0"/>
              <a:t>Je možné Vaše závěry zevšeobecnit a použit i v jiných společnostech ? </a:t>
            </a:r>
          </a:p>
          <a:p>
            <a:pPr marL="578358" indent="-514350" algn="just">
              <a:buFont typeface="+mj-lt"/>
              <a:buAutoNum type="arabicPeriod"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cs-CZ" sz="4200" u="none" kern="1200" dirty="0">
                <a:ln w="635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Otázky </a:t>
            </a:r>
            <a:r>
              <a:rPr lang="cs-CZ" dirty="0"/>
              <a:t>oponenta práce</a:t>
            </a:r>
            <a:br>
              <a:rPr lang="cs-CZ" dirty="0"/>
            </a:br>
            <a:r>
              <a:rPr lang="cs-CZ" dirty="0"/>
              <a:t>prof. Ing. Gabriel </a:t>
            </a:r>
            <a:r>
              <a:rPr lang="cs-CZ" dirty="0" err="1"/>
              <a:t>Fedorko</a:t>
            </a:r>
            <a:r>
              <a:rPr lang="cs-CZ" dirty="0"/>
              <a:t>, PhD.</a:t>
            </a:r>
            <a:endParaRPr lang="cs-CZ" sz="3100" u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Jaká je finanční rentabilita Vašich návrhů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Zisk</a:t>
            </a:r>
            <a:r>
              <a:rPr lang="cs-CZ" dirty="0"/>
              <a:t> = tržby – náklady</a:t>
            </a:r>
          </a:p>
          <a:p>
            <a:r>
              <a:rPr lang="cs-CZ" dirty="0">
                <a:solidFill>
                  <a:srgbClr val="0070C0"/>
                </a:solidFill>
              </a:rPr>
              <a:t>Rentabilita tržeb </a:t>
            </a:r>
            <a:r>
              <a:rPr lang="cs-CZ" dirty="0"/>
              <a:t>= zisk/tržby</a:t>
            </a:r>
          </a:p>
          <a:p>
            <a:endParaRPr lang="cs-CZ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21713"/>
              </p:ext>
            </p:extLst>
          </p:nvPr>
        </p:nvGraphicFramePr>
        <p:xfrm>
          <a:off x="1619672" y="3284984"/>
          <a:ext cx="4793435" cy="2354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687">
                  <a:extLst>
                    <a:ext uri="{9D8B030D-6E8A-4147-A177-3AD203B41FA5}">
                      <a16:colId xmlns:a16="http://schemas.microsoft.com/office/drawing/2014/main" val="745538208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2021573686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702336389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212342052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889776032"/>
                    </a:ext>
                  </a:extLst>
                </a:gridCol>
              </a:tblGrid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1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Stav</a:t>
                      </a:r>
                      <a:endParaRPr kumimoji="0" lang="cs-CZ" sz="12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 náklady na dopravu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 tržba v Kč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v Kč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Rentabilita tržeb v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244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Současný stav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15 780 000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217 292 000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201 512 000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0180127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Komplexní </a:t>
                      </a:r>
                      <a:r>
                        <a:rPr lang="cs-CZ" sz="1100" dirty="0" err="1">
                          <a:effectLst/>
                        </a:rPr>
                        <a:t>insourcing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16 188 000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217 292 000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201 104 000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248446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Komplexní outsourcing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6 840 288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217 292 000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210 451 712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755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37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07288" cy="4648200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cs-CZ" dirty="0"/>
              <a:t>Cílem diplomové práce bylo, na základě ekonomické analýzy, posouzení možností outsourcingu dopravních procesů ve společnosti PRIM a výběr optimální varianty realizace dopravních služeb.</a:t>
            </a:r>
          </a:p>
          <a:p>
            <a:pPr marL="64008" indent="0" algn="just">
              <a:buNone/>
            </a:pPr>
            <a:endParaRPr lang="cs-CZ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000" b="1" u="none" kern="1200" dirty="0">
                <a:ln w="6350">
                  <a:noFill/>
                </a:ln>
                <a:solidFill>
                  <a:schemeClr val="tx2"/>
                </a:solidFill>
                <a:effectLst/>
              </a:rPr>
              <a:t>Cíl</a:t>
            </a:r>
            <a:r>
              <a:rPr kumimoji="0" lang="cs-CZ" sz="4200" b="1" u="none" kern="1200" dirty="0">
                <a:ln w="6350">
                  <a:noFill/>
                </a:ln>
                <a:solidFill>
                  <a:schemeClr val="tx2"/>
                </a:solidFill>
                <a:effectLst/>
              </a:rPr>
              <a:t> </a:t>
            </a:r>
            <a:r>
              <a:rPr kumimoji="0" lang="cs-CZ" sz="3000" b="1" u="none" kern="1200" dirty="0">
                <a:ln w="6350">
                  <a:noFill/>
                </a:ln>
                <a:solidFill>
                  <a:schemeClr val="tx2"/>
                </a:solidFill>
                <a:effectLst/>
              </a:rPr>
              <a:t>práce</a:t>
            </a:r>
            <a:endParaRPr lang="cs-CZ" sz="3000" b="1" u="none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PRIM založena v roce 1991</a:t>
            </a:r>
          </a:p>
          <a:p>
            <a:r>
              <a:rPr lang="cs-CZ" dirty="0"/>
              <a:t>Společnost PRIM nabízí ochranné pomůcky, pracovní obuv, drogistické zboží, dále stavební nářadí a kancelářské potřeby.</a:t>
            </a:r>
          </a:p>
          <a:p>
            <a:r>
              <a:rPr lang="cs-CZ" dirty="0"/>
              <a:t>Počet zaměstnanců 45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0"/>
              <a:t>Představení</a:t>
            </a:r>
            <a:r>
              <a:rPr lang="cs-CZ" dirty="0"/>
              <a:t> </a:t>
            </a:r>
            <a:r>
              <a:rPr lang="cs-CZ" sz="3000" dirty="0"/>
              <a:t>společnosti</a:t>
            </a:r>
            <a:r>
              <a:rPr lang="cs-CZ" dirty="0"/>
              <a:t>: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746991"/>
              </p:ext>
            </p:extLst>
          </p:nvPr>
        </p:nvGraphicFramePr>
        <p:xfrm>
          <a:off x="1475656" y="1528487"/>
          <a:ext cx="5256586" cy="1348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687">
                  <a:extLst>
                    <a:ext uri="{9D8B030D-6E8A-4147-A177-3AD203B41FA5}">
                      <a16:colId xmlns:a16="http://schemas.microsoft.com/office/drawing/2014/main" val="1083459492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177843686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3396745715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1071475579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2503315846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1517420055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4006662117"/>
                    </a:ext>
                  </a:extLst>
                </a:gridCol>
                <a:gridCol w="635557">
                  <a:extLst>
                    <a:ext uri="{9D8B030D-6E8A-4147-A177-3AD203B41FA5}">
                      <a16:colId xmlns:a16="http://schemas.microsoft.com/office/drawing/2014/main" val="3603398496"/>
                    </a:ext>
                  </a:extLst>
                </a:gridCol>
              </a:tblGrid>
              <a:tr h="462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 tis.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6731187"/>
                  </a:ext>
                </a:extLst>
              </a:tr>
              <a:tr h="231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PPL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1 350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1 428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1 478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1 312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1 627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1 871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9 066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04427512"/>
                  </a:ext>
                </a:extLst>
              </a:tr>
              <a:tr h="231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GEIS CZ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1 815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1 921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1 816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1 899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2 247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2 315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12 013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2429348"/>
                  </a:ext>
                </a:extLst>
              </a:tr>
              <a:tr h="183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TOPTRANS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964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3 939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57332494"/>
                  </a:ext>
                </a:extLst>
              </a:tr>
              <a:tr h="231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3 627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3 719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3 827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4 680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5 150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25 018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28660274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66514" y="597553"/>
            <a:ext cx="8075240" cy="1104106"/>
          </a:xfrm>
        </p:spPr>
        <p:txBody>
          <a:bodyPr>
            <a:normAutofit/>
          </a:bodyPr>
          <a:lstStyle/>
          <a:p>
            <a:r>
              <a:rPr lang="cs-CZ" sz="2500" dirty="0">
                <a:solidFill>
                  <a:schemeClr val="tx1"/>
                </a:solidFill>
              </a:rPr>
              <a:t>Náklady na částečný outsourcing dopravy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14011"/>
              </p:ext>
            </p:extLst>
          </p:nvPr>
        </p:nvGraphicFramePr>
        <p:xfrm>
          <a:off x="1475657" y="3771443"/>
          <a:ext cx="4680522" cy="771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5">
                  <a:extLst>
                    <a:ext uri="{9D8B030D-6E8A-4147-A177-3AD203B41FA5}">
                      <a16:colId xmlns:a16="http://schemas.microsoft.com/office/drawing/2014/main" val="30762790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91676824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56533238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0657281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4282899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30558286"/>
                    </a:ext>
                  </a:extLst>
                </a:gridCol>
                <a:gridCol w="576067">
                  <a:extLst>
                    <a:ext uri="{9D8B030D-6E8A-4147-A177-3AD203B41FA5}">
                      <a16:colId xmlns:a16="http://schemas.microsoft.com/office/drawing/2014/main" val="3682017350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 tis.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30276326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vlastní dopravu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6 196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7 805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7 932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7 635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8 790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10 630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4043961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163852" y="3085556"/>
            <a:ext cx="68291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/>
              <a:t>Náklady na částečný </a:t>
            </a:r>
            <a:r>
              <a:rPr lang="cs-CZ" sz="2500" dirty="0" err="1"/>
              <a:t>insourcing</a:t>
            </a:r>
            <a:r>
              <a:rPr lang="cs-CZ" sz="2500" dirty="0"/>
              <a:t> dopravy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67723"/>
              </p:ext>
            </p:extLst>
          </p:nvPr>
        </p:nvGraphicFramePr>
        <p:xfrm>
          <a:off x="1475656" y="5650457"/>
          <a:ext cx="4752528" cy="818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429138054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1073464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39859383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240497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3521221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93372748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013708888"/>
                    </a:ext>
                  </a:extLst>
                </a:gridCol>
              </a:tblGrid>
              <a:tr h="24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 tis.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83090828"/>
                  </a:ext>
                </a:extLst>
              </a:tr>
              <a:tr h="466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Celkové náklady na dopravu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9 823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11 524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11 759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11 650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13 470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15 780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80598286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163852" y="4665762"/>
            <a:ext cx="73813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/>
              <a:t>Celkové náklady  na dopravu částečného outsourcingu a částečného </a:t>
            </a:r>
            <a:r>
              <a:rPr lang="cs-CZ" sz="2500" dirty="0" err="1"/>
              <a:t>insourcingu</a:t>
            </a:r>
            <a:endParaRPr lang="cs-CZ" sz="2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9512" y="84139"/>
            <a:ext cx="8712968" cy="55399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000" dirty="0">
                <a:solidFill>
                  <a:schemeClr val="tx2"/>
                </a:solidFill>
              </a:rPr>
              <a:t>Charakteristika Současného stavu:</a:t>
            </a:r>
            <a:r>
              <a:rPr lang="cs-CZ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020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710299"/>
              </p:ext>
            </p:extLst>
          </p:nvPr>
        </p:nvGraphicFramePr>
        <p:xfrm>
          <a:off x="1907704" y="1658983"/>
          <a:ext cx="5400600" cy="4706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1150">
                  <a:extLst>
                    <a:ext uri="{9D8B030D-6E8A-4147-A177-3AD203B41FA5}">
                      <a16:colId xmlns:a16="http://schemas.microsoft.com/office/drawing/2014/main" val="1724613409"/>
                    </a:ext>
                  </a:extLst>
                </a:gridCol>
                <a:gridCol w="801890">
                  <a:extLst>
                    <a:ext uri="{9D8B030D-6E8A-4147-A177-3AD203B41FA5}">
                      <a16:colId xmlns:a16="http://schemas.microsoft.com/office/drawing/2014/main" val="2179808729"/>
                    </a:ext>
                  </a:extLst>
                </a:gridCol>
                <a:gridCol w="801890">
                  <a:extLst>
                    <a:ext uri="{9D8B030D-6E8A-4147-A177-3AD203B41FA5}">
                      <a16:colId xmlns:a16="http://schemas.microsoft.com/office/drawing/2014/main" val="1158335311"/>
                    </a:ext>
                  </a:extLst>
                </a:gridCol>
                <a:gridCol w="965510">
                  <a:extLst>
                    <a:ext uri="{9D8B030D-6E8A-4147-A177-3AD203B41FA5}">
                      <a16:colId xmlns:a16="http://schemas.microsoft.com/office/drawing/2014/main" val="415946128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9116807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89676382"/>
                    </a:ext>
                  </a:extLst>
                </a:gridCol>
              </a:tblGrid>
              <a:tr h="25768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Dopravce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Poskytované služby – balíková přeprava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039179"/>
                  </a:ext>
                </a:extLst>
              </a:tr>
              <a:tr h="10515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Přeprava balíků do 50 kg (firma)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Přeprava balíků do 50 kg (FO)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Přeprava balíků s doručením dopoledne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Expresní doručení balíků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Přeprava balíků nad 50 kg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2283265415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PPL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170155683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FOFR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2133080166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GLS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4039893689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DPD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1715216353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GEIS CZ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2709426012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SD Sped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587755609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TOPTRANS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858772075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Emons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898960816"/>
                  </a:ext>
                </a:extLst>
              </a:tr>
              <a:tr h="305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CARGO International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872571786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JK Sped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709666249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DB Schenker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515167295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Česká pošta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3860076181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In Time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46" marR="38946" marT="0" marB="0" anchor="ctr"/>
                </a:tc>
                <a:extLst>
                  <a:ext uri="{0D108BD9-81ED-4DB2-BD59-A6C34878D82A}">
                    <a16:rowId xmlns:a16="http://schemas.microsoft.com/office/drawing/2014/main" val="480093769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6816" y="221943"/>
            <a:ext cx="8229600" cy="1104106"/>
          </a:xfrm>
        </p:spPr>
        <p:txBody>
          <a:bodyPr>
            <a:noAutofit/>
          </a:bodyPr>
          <a:lstStyle/>
          <a:p>
            <a:pPr algn="ctr"/>
            <a:r>
              <a:rPr lang="cs-CZ" sz="3000" dirty="0"/>
              <a:t>Výběr externího poskytovatele pro zajištění komplexního outsourcingu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423920" y="22194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403885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7" y="1371601"/>
            <a:ext cx="4615686" cy="1841375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0274" y="113924"/>
            <a:ext cx="8136904" cy="1104106"/>
          </a:xfrm>
        </p:spPr>
        <p:txBody>
          <a:bodyPr>
            <a:noAutofit/>
          </a:bodyPr>
          <a:lstStyle/>
          <a:p>
            <a:pPr algn="ctr"/>
            <a:r>
              <a:rPr lang="cs-CZ" sz="3000" dirty="0"/>
              <a:t>Výběr externího poskytovatele pro zajištění komplexního outsourcingu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953" y="3284984"/>
            <a:ext cx="4497949" cy="172058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6953" y="5149587"/>
            <a:ext cx="4480017" cy="170841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567936" y="1139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25930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000" dirty="0"/>
              <a:t>Výběr externího poskytovatele pro zajištění komplexního outsourcingu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8532440" y="11359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3/6</a:t>
            </a:r>
          </a:p>
        </p:txBody>
      </p:sp>
      <p:sp>
        <p:nvSpPr>
          <p:cNvPr id="9" name="Obdélník 8"/>
          <p:cNvSpPr/>
          <p:nvPr/>
        </p:nvSpPr>
        <p:spPr>
          <a:xfrm>
            <a:off x="1403648" y="4688175"/>
            <a:ext cx="686938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Váhy jednotlivých kritérii stanoveny dle hodnocení managementu společnosti následovné viz. níže.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kvalita a rozsah poskytovaných služeb: 0,3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cena poskytovaných služeb: 0,5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rozsah doplňkových služeb: 0,2.</a:t>
            </a:r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376551"/>
              </p:ext>
            </p:extLst>
          </p:nvPr>
        </p:nvGraphicFramePr>
        <p:xfrm>
          <a:off x="1786443" y="1525498"/>
          <a:ext cx="5810249" cy="3018663"/>
        </p:xfrm>
        <a:graphic>
          <a:graphicData uri="http://schemas.openxmlformats.org/drawingml/2006/table">
            <a:tbl>
              <a:tblPr/>
              <a:tblGrid>
                <a:gridCol w="1305836">
                  <a:extLst>
                    <a:ext uri="{9D8B030D-6E8A-4147-A177-3AD203B41FA5}">
                      <a16:colId xmlns:a16="http://schemas.microsoft.com/office/drawing/2014/main" val="2922473287"/>
                    </a:ext>
                  </a:extLst>
                </a:gridCol>
                <a:gridCol w="1136897">
                  <a:extLst>
                    <a:ext uri="{9D8B030D-6E8A-4147-A177-3AD203B41FA5}">
                      <a16:colId xmlns:a16="http://schemas.microsoft.com/office/drawing/2014/main" val="441677895"/>
                    </a:ext>
                  </a:extLst>
                </a:gridCol>
                <a:gridCol w="1060561">
                  <a:extLst>
                    <a:ext uri="{9D8B030D-6E8A-4147-A177-3AD203B41FA5}">
                      <a16:colId xmlns:a16="http://schemas.microsoft.com/office/drawing/2014/main" val="262894775"/>
                    </a:ext>
                  </a:extLst>
                </a:gridCol>
                <a:gridCol w="1152539">
                  <a:extLst>
                    <a:ext uri="{9D8B030D-6E8A-4147-A177-3AD203B41FA5}">
                      <a16:colId xmlns:a16="http://schemas.microsoft.com/office/drawing/2014/main" val="2222304078"/>
                    </a:ext>
                  </a:extLst>
                </a:gridCol>
                <a:gridCol w="1154416">
                  <a:extLst>
                    <a:ext uri="{9D8B030D-6E8A-4147-A177-3AD203B41FA5}">
                      <a16:colId xmlns:a16="http://schemas.microsoft.com/office/drawing/2014/main" val="3410216727"/>
                    </a:ext>
                  </a:extLst>
                </a:gridCol>
              </a:tblGrid>
              <a:tr h="2159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Pořadí manažerů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Jednotlivá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024425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Kvalita a rozsah poskytovaných služeb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Cena poskytovaných služeb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Rozsah poskytovaných služeb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∑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29122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manažer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90795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manažer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96938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manažer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14338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manažer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93663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∑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329220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Celkový počet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udělených bodů/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manažerů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50047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Váhy jednotlivých kritérií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073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54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2465" y="2241665"/>
            <a:ext cx="5499069" cy="3212870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445" y="116632"/>
            <a:ext cx="8229600" cy="1104106"/>
          </a:xfrm>
        </p:spPr>
        <p:txBody>
          <a:bodyPr>
            <a:noAutofit/>
          </a:bodyPr>
          <a:lstStyle/>
          <a:p>
            <a:pPr algn="ctr"/>
            <a:r>
              <a:rPr lang="cs-CZ" sz="3000" dirty="0"/>
              <a:t>Výběr externího poskytovatele pro zajištění komplexního outsourcingu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extovéPole 1"/>
          <p:cNvSpPr txBox="1"/>
          <p:nvPr/>
        </p:nvSpPr>
        <p:spPr>
          <a:xfrm>
            <a:off x="8491557" y="116632"/>
            <a:ext cx="65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2884526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7126" y="226346"/>
            <a:ext cx="8229600" cy="11041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/>
              <a:t>Výběr externího poskytovatele pro zajištění komplexního outsourcingu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88113"/>
              </p:ext>
            </p:extLst>
          </p:nvPr>
        </p:nvGraphicFramePr>
        <p:xfrm>
          <a:off x="179512" y="4722062"/>
          <a:ext cx="5553075" cy="1931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3113">
                  <a:extLst>
                    <a:ext uri="{9D8B030D-6E8A-4147-A177-3AD203B41FA5}">
                      <a16:colId xmlns:a16="http://schemas.microsoft.com/office/drawing/2014/main" val="3919992247"/>
                    </a:ext>
                  </a:extLst>
                </a:gridCol>
                <a:gridCol w="772875">
                  <a:extLst>
                    <a:ext uri="{9D8B030D-6E8A-4147-A177-3AD203B41FA5}">
                      <a16:colId xmlns:a16="http://schemas.microsoft.com/office/drawing/2014/main" val="2251355413"/>
                    </a:ext>
                  </a:extLst>
                </a:gridCol>
                <a:gridCol w="834472">
                  <a:extLst>
                    <a:ext uri="{9D8B030D-6E8A-4147-A177-3AD203B41FA5}">
                      <a16:colId xmlns:a16="http://schemas.microsoft.com/office/drawing/2014/main" val="94272022"/>
                    </a:ext>
                  </a:extLst>
                </a:gridCol>
                <a:gridCol w="904205">
                  <a:extLst>
                    <a:ext uri="{9D8B030D-6E8A-4147-A177-3AD203B41FA5}">
                      <a16:colId xmlns:a16="http://schemas.microsoft.com/office/drawing/2014/main" val="2123146503"/>
                    </a:ext>
                  </a:extLst>
                </a:gridCol>
                <a:gridCol w="904205">
                  <a:extLst>
                    <a:ext uri="{9D8B030D-6E8A-4147-A177-3AD203B41FA5}">
                      <a16:colId xmlns:a16="http://schemas.microsoft.com/office/drawing/2014/main" val="1346322231"/>
                    </a:ext>
                  </a:extLst>
                </a:gridCol>
                <a:gridCol w="904205">
                  <a:extLst>
                    <a:ext uri="{9D8B030D-6E8A-4147-A177-3AD203B41FA5}">
                      <a16:colId xmlns:a16="http://schemas.microsoft.com/office/drawing/2014/main" val="2412154025"/>
                    </a:ext>
                  </a:extLst>
                </a:gridCol>
              </a:tblGrid>
              <a:tr h="28451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Váha expedovaného balíku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Vzdálenosti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balíků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63050078"/>
                  </a:ext>
                </a:extLst>
              </a:tr>
              <a:tr h="331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0–50 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51–100 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101–200 km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201 km a více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07967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68036753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49376616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08988321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74965705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16215794"/>
                  </a:ext>
                </a:extLst>
              </a:tr>
              <a:tr h="198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balíků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69360318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30424" y="396888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Specifikace modelového příkladu pro kalkulaci nákladů jednotlivých variant (fyzické osoby)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567936" y="416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5/6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90058"/>
              </p:ext>
            </p:extLst>
          </p:nvPr>
        </p:nvGraphicFramePr>
        <p:xfrm>
          <a:off x="99293" y="2308133"/>
          <a:ext cx="3392587" cy="1272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7050">
                  <a:extLst>
                    <a:ext uri="{9D8B030D-6E8A-4147-A177-3AD203B41FA5}">
                      <a16:colId xmlns:a16="http://schemas.microsoft.com/office/drawing/2014/main" val="2555677509"/>
                    </a:ext>
                  </a:extLst>
                </a:gridCol>
                <a:gridCol w="868799">
                  <a:extLst>
                    <a:ext uri="{9D8B030D-6E8A-4147-A177-3AD203B41FA5}">
                      <a16:colId xmlns:a16="http://schemas.microsoft.com/office/drawing/2014/main" val="3509093885"/>
                    </a:ext>
                  </a:extLst>
                </a:gridCol>
                <a:gridCol w="1266738">
                  <a:extLst>
                    <a:ext uri="{9D8B030D-6E8A-4147-A177-3AD203B41FA5}">
                      <a16:colId xmlns:a16="http://schemas.microsoft.com/office/drawing/2014/main" val="2292287729"/>
                    </a:ext>
                  </a:extLst>
                </a:gridCol>
              </a:tblGrid>
              <a:tr h="2159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GEIS CZ               Česká pošta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7227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64368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7442573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7540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2371539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3649229"/>
                  </a:ext>
                </a:extLst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8800"/>
              </p:ext>
            </p:extLst>
          </p:nvPr>
        </p:nvGraphicFramePr>
        <p:xfrm>
          <a:off x="99293" y="1909554"/>
          <a:ext cx="3392587" cy="385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7492">
                  <a:extLst>
                    <a:ext uri="{9D8B030D-6E8A-4147-A177-3AD203B41FA5}">
                      <a16:colId xmlns:a16="http://schemas.microsoft.com/office/drawing/2014/main" val="3241971105"/>
                    </a:ext>
                  </a:extLst>
                </a:gridCol>
                <a:gridCol w="2135095">
                  <a:extLst>
                    <a:ext uri="{9D8B030D-6E8A-4147-A177-3AD203B41FA5}">
                      <a16:colId xmlns:a16="http://schemas.microsoft.com/office/drawing/2014/main" val="2448728530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Cena zásilky dle kg v 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Vybrané dopravní společnosti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5853800"/>
                  </a:ext>
                </a:extLst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2105" y="1141983"/>
            <a:ext cx="4163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Smluvní ceny za poskytované výkony pro fyzické osoby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01265"/>
              </p:ext>
            </p:extLst>
          </p:nvPr>
        </p:nvGraphicFramePr>
        <p:xfrm>
          <a:off x="3598718" y="1910884"/>
          <a:ext cx="2546267" cy="1855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8026">
                  <a:extLst>
                    <a:ext uri="{9D8B030D-6E8A-4147-A177-3AD203B41FA5}">
                      <a16:colId xmlns:a16="http://schemas.microsoft.com/office/drawing/2014/main" val="3014742923"/>
                    </a:ext>
                  </a:extLst>
                </a:gridCol>
                <a:gridCol w="566242">
                  <a:extLst>
                    <a:ext uri="{9D8B030D-6E8A-4147-A177-3AD203B41FA5}">
                      <a16:colId xmlns:a16="http://schemas.microsoft.com/office/drawing/2014/main" val="2158858424"/>
                    </a:ext>
                  </a:extLst>
                </a:gridCol>
                <a:gridCol w="821999">
                  <a:extLst>
                    <a:ext uri="{9D8B030D-6E8A-4147-A177-3AD203B41FA5}">
                      <a16:colId xmlns:a16="http://schemas.microsoft.com/office/drawing/2014/main" val="469752052"/>
                    </a:ext>
                  </a:extLst>
                </a:gridCol>
              </a:tblGrid>
              <a:tr h="5743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Váha expedovaného balíku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Počet balíků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Cena v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55292451"/>
                  </a:ext>
                </a:extLst>
              </a:tr>
              <a:tr h="203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1 920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81942757"/>
                  </a:ext>
                </a:extLst>
              </a:tr>
              <a:tr h="203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4 830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20710033"/>
                  </a:ext>
                </a:extLst>
              </a:tr>
              <a:tr h="196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2 682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10780396"/>
                  </a:ext>
                </a:extLst>
              </a:tr>
              <a:tr h="196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5899058"/>
                  </a:ext>
                </a:extLst>
              </a:tr>
              <a:tr h="196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 kg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10 200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9126517"/>
                  </a:ext>
                </a:extLst>
              </a:tr>
              <a:tr h="2681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378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58 632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14515509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89343"/>
              </p:ext>
            </p:extLst>
          </p:nvPr>
        </p:nvGraphicFramePr>
        <p:xfrm>
          <a:off x="6224200" y="1909554"/>
          <a:ext cx="2812924" cy="1840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074">
                  <a:extLst>
                    <a:ext uri="{9D8B030D-6E8A-4147-A177-3AD203B41FA5}">
                      <a16:colId xmlns:a16="http://schemas.microsoft.com/office/drawing/2014/main" val="1207300861"/>
                    </a:ext>
                  </a:extLst>
                </a:gridCol>
                <a:gridCol w="702188">
                  <a:extLst>
                    <a:ext uri="{9D8B030D-6E8A-4147-A177-3AD203B41FA5}">
                      <a16:colId xmlns:a16="http://schemas.microsoft.com/office/drawing/2014/main" val="2340976985"/>
                    </a:ext>
                  </a:extLst>
                </a:gridCol>
                <a:gridCol w="901812">
                  <a:extLst>
                    <a:ext uri="{9D8B030D-6E8A-4147-A177-3AD203B41FA5}">
                      <a16:colId xmlns:a16="http://schemas.microsoft.com/office/drawing/2014/main" val="3859641387"/>
                    </a:ext>
                  </a:extLst>
                </a:gridCol>
                <a:gridCol w="69850">
                  <a:extLst>
                    <a:ext uri="{9D8B030D-6E8A-4147-A177-3AD203B41FA5}">
                      <a16:colId xmlns:a16="http://schemas.microsoft.com/office/drawing/2014/main" val="984531118"/>
                    </a:ext>
                  </a:extLst>
                </a:gridCol>
              </a:tblGrid>
              <a:tr h="3493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Váha expedovaného balíku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balíků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v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496334"/>
                  </a:ext>
                </a:extLst>
              </a:tr>
              <a:tr h="193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713984"/>
                  </a:ext>
                </a:extLst>
              </a:tr>
              <a:tr h="193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8290320"/>
                  </a:ext>
                </a:extLst>
              </a:tr>
              <a:tr h="18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5408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2457775"/>
                  </a:ext>
                </a:extLst>
              </a:tr>
              <a:tr h="18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26 460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2983750"/>
                  </a:ext>
                </a:extLst>
              </a:tr>
              <a:tr h="193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 kg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6450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7558926"/>
                  </a:ext>
                </a:extLst>
              </a:tr>
              <a:tr h="1816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41 338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9307058"/>
                  </a:ext>
                </a:extLst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6144985" y="1642120"/>
            <a:ext cx="26642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" dirty="0"/>
              <a:t>Výpočet nákladů GEIS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498410" y="1644390"/>
            <a:ext cx="36171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" dirty="0"/>
              <a:t>Výpočet nákladů Česká pošta</a:t>
            </a:r>
          </a:p>
        </p:txBody>
      </p:sp>
    </p:spTree>
    <p:extLst>
      <p:ext uri="{BB962C8B-B14F-4D97-AF65-F5344CB8AC3E}">
        <p14:creationId xmlns:p14="http://schemas.microsoft.com/office/powerpoint/2010/main" val="620605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PropPre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FA09BE7-D810-492C-8EF3-4D03EDD68C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SalesPropPres</Template>
  <TotalTime>0</TotalTime>
  <Words>1071</Words>
  <Application>Microsoft Office PowerPoint</Application>
  <PresentationFormat>Předvádění na obrazovce (4:3)</PresentationFormat>
  <Paragraphs>511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Calibri</vt:lpstr>
      <vt:lpstr>Century Gothic</vt:lpstr>
      <vt:lpstr>Symbol</vt:lpstr>
      <vt:lpstr>Times New Roman</vt:lpstr>
      <vt:lpstr>Verdana</vt:lpstr>
      <vt:lpstr>Wingdings 2</vt:lpstr>
      <vt:lpstr>SalesPropPres</vt:lpstr>
      <vt:lpstr>Prezentace aplikace PowerPoint</vt:lpstr>
      <vt:lpstr>Cíl práce</vt:lpstr>
      <vt:lpstr>Představení společnosti: </vt:lpstr>
      <vt:lpstr>Náklady na částečný outsourcing dopravy</vt:lpstr>
      <vt:lpstr>Výběr externího poskytovatele pro zajištění komplexního outsourcingu</vt:lpstr>
      <vt:lpstr>Výběr externího poskytovatele pro zajištění komplexního outsourcingu</vt:lpstr>
      <vt:lpstr>Výběr externího poskytovatele pro zajištění komplexního outsourcingu</vt:lpstr>
      <vt:lpstr>Výběr externího poskytovatele pro zajištění komplexního outsourcingu</vt:lpstr>
      <vt:lpstr>Výběr externího poskytovatele pro zajištění komplexního outsourcingu </vt:lpstr>
      <vt:lpstr>Vývoj měsíčních nákladů: </vt:lpstr>
      <vt:lpstr>Analýza komplexního insourcingu:</vt:lpstr>
      <vt:lpstr>Srovnání měsíčních nákladů:</vt:lpstr>
      <vt:lpstr>Srovnání ročních nákladů:</vt:lpstr>
      <vt:lpstr>Děkuji za pozornost</vt:lpstr>
      <vt:lpstr>Otázky vedoucího práce doc. Ing. Rudolf Kampf, Ph.D. </vt:lpstr>
      <vt:lpstr>Otázky oponenta práce prof. Ing. Gabriel Fedorko, PhD.</vt:lpstr>
      <vt:lpstr>Jaká je finanční rentabilita Vašich návrhů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2016-05-31T01:47:38Z</dcterms:created>
  <dcterms:modified xsi:type="dcterms:W3CDTF">2017-06-14T20:21:11Z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