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5" r:id="rId9"/>
    <p:sldId id="263" r:id="rId10"/>
    <p:sldId id="264" r:id="rId11"/>
    <p:sldId id="266" r:id="rId12"/>
    <p:sldId id="267" r:id="rId13"/>
    <p:sldId id="268" r:id="rId14"/>
    <p:sldId id="269" r:id="rId15"/>
    <p:sldId id="270" r:id="rId16"/>
    <p:sldId id="276" r:id="rId17"/>
    <p:sldId id="271" r:id="rId18"/>
    <p:sldId id="272" r:id="rId19"/>
    <p:sldId id="273" r:id="rId20"/>
    <p:sldId id="274" r:id="rId21"/>
    <p:sldId id="275" r:id="rId22"/>
    <p:sldId id="277" r:id="rId23"/>
    <p:sldId id="278" r:id="rId24"/>
    <p:sldId id="280" r:id="rId25"/>
    <p:sldId id="281" r:id="rId26"/>
    <p:sldId id="279" r:id="rId27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Bez stylu, mřížka tabulky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4B1156A-380E-4F78-BDF5-A606A8083BF9}" styleName="Střední styl 4 – zvýraznění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282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132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0135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ázev a popis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9859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ce s popis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58149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4347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Jmenovka s citac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444937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ravda nebo neprav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99394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9583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2486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71821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70179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004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1582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26491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0559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7584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cs-CZ" smtClean="0"/>
              <a:t>Kliknutím na ikonu přidáte obrázek.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133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46000">
              <a:srgbClr val="00B0F0"/>
            </a:gs>
            <a:gs pos="100000">
              <a:schemeClr val="bg2">
                <a:shade val="98000"/>
                <a:satMod val="120000"/>
                <a:lumMod val="98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cs-CZ" smtClean="0"/>
              <a:t>Kliknutím lze upravit styl.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4EA97B-702A-4DDF-83F2-CCAF4E277F1C}" type="datetimeFigureOut">
              <a:rPr lang="cs-CZ" smtClean="0"/>
              <a:t>12. 6. 2017</a:t>
            </a:fld>
            <a:endParaRPr lang="cs-CZ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7E2D7134-FBC0-4802-B056-247426B1C381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627182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1" y="1306287"/>
            <a:ext cx="12363060" cy="3819292"/>
          </a:xfrm>
        </p:spPr>
        <p:txBody>
          <a:bodyPr>
            <a:normAutofit fontScale="90000"/>
          </a:bodyPr>
          <a:lstStyle/>
          <a:p>
            <a:pPr algn="ctr"/>
            <a:r>
              <a:rPr lang="cs-CZ" sz="6000" b="1" dirty="0" smtClean="0">
                <a:ln w="28575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MOŽNOSTI ŘEŠENÍ NEDOSTATKU PARKOVACÍCH MÍST PRO NÁKLADNÍ VOZIDLA V DANÉ LOKALITĚ</a:t>
            </a:r>
            <a:endParaRPr lang="cs-CZ" sz="6000" b="1" dirty="0">
              <a:ln w="28575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0" y="270587"/>
            <a:ext cx="12191999" cy="1126283"/>
          </a:xfrm>
        </p:spPr>
        <p:txBody>
          <a:bodyPr>
            <a:normAutofit/>
          </a:bodyPr>
          <a:lstStyle/>
          <a:p>
            <a:pPr algn="ctr"/>
            <a:r>
              <a:rPr lang="cs-CZ" sz="20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Vysoká škola technická a ekonomická v Českých Budějovicích</a:t>
            </a:r>
          </a:p>
          <a:p>
            <a:pPr algn="ctr"/>
            <a:r>
              <a:rPr lang="cs-CZ" sz="2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Ústav </a:t>
            </a:r>
            <a:r>
              <a:rPr lang="cs-CZ" sz="2000" b="1" i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technicko</a:t>
            </a:r>
            <a:r>
              <a:rPr lang="cs-CZ" sz="2000" b="1" i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 - technologický</a:t>
            </a:r>
            <a:endParaRPr lang="cs-CZ" sz="2000" b="1" i="1" dirty="0">
              <a:ln w="127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TextovéPole 4"/>
          <p:cNvSpPr txBox="1"/>
          <p:nvPr/>
        </p:nvSpPr>
        <p:spPr>
          <a:xfrm>
            <a:off x="0" y="5327780"/>
            <a:ext cx="8055429" cy="13626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cs-CZ" sz="19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Autor diplomové práce: 	Bc. Jan Vlček</a:t>
            </a:r>
          </a:p>
          <a:p>
            <a:pPr>
              <a:lnSpc>
                <a:spcPct val="150000"/>
              </a:lnSpc>
            </a:pPr>
            <a:r>
              <a:rPr lang="cs-CZ" sz="19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Vedoucí diplomové práce: 	doc. Ing. Ján </a:t>
            </a:r>
            <a:r>
              <a:rPr lang="cs-CZ" sz="1900" b="1" dirty="0" err="1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Ližbetin</a:t>
            </a:r>
            <a:r>
              <a:rPr lang="cs-CZ" sz="19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, Ph.D.</a:t>
            </a:r>
          </a:p>
          <a:p>
            <a:pPr>
              <a:lnSpc>
                <a:spcPct val="150000"/>
              </a:lnSpc>
            </a:pPr>
            <a:r>
              <a:rPr lang="cs-CZ" sz="1900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Oponent diplomové práce: </a:t>
            </a:r>
            <a:r>
              <a:rPr lang="cs-CZ" sz="1900" b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	Ing. Pavla Lejsková, Ph.D.</a:t>
            </a:r>
            <a:endParaRPr lang="cs-CZ" sz="1900" b="1" dirty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160" y="833728"/>
            <a:ext cx="1530687" cy="1530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ovéPole 6"/>
          <p:cNvSpPr txBox="1"/>
          <p:nvPr/>
        </p:nvSpPr>
        <p:spPr>
          <a:xfrm>
            <a:off x="8055429" y="6488668"/>
            <a:ext cx="4307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ln w="6600">
                  <a:solidFill>
                    <a:schemeClr val="tx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  <a:latin typeface="Arial Black" panose="020B0A04020102020204" pitchFamily="34" charset="0"/>
                <a:cs typeface="Times New Roman" panose="02020603050405020304" pitchFamily="18" charset="0"/>
              </a:rPr>
              <a:t>České Budějovice, červen 2017</a:t>
            </a:r>
            <a:endParaRPr lang="cs-CZ" b="1" i="1" dirty="0">
              <a:ln w="6600">
                <a:solidFill>
                  <a:schemeClr val="tx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  <a:latin typeface="Arial Black" panose="020B0A0402010202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850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9158351" cy="1280890"/>
          </a:xfrm>
        </p:spPr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Intenzita dopravy a rozpočet města</a:t>
            </a:r>
            <a:endParaRPr lang="cs-CZ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4033652"/>
              </p:ext>
            </p:extLst>
          </p:nvPr>
        </p:nvGraphicFramePr>
        <p:xfrm>
          <a:off x="2592923" y="1752392"/>
          <a:ext cx="8775290" cy="117078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882987"/>
                <a:gridCol w="741016"/>
                <a:gridCol w="793811"/>
                <a:gridCol w="874889"/>
                <a:gridCol w="850377"/>
                <a:gridCol w="876775"/>
                <a:gridCol w="880546"/>
                <a:gridCol w="874889"/>
              </a:tblGrid>
              <a:tr h="292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RPDI (voz/den)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LN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SNP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TN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TNP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NSN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TV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Všechny dny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9932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3623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415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1287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627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3039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21056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Pracovní den (Po – Pá)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12087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4429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525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1575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795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3850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25780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92695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Volné dny (mimo svátky)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4549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1613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136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564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205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1007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9238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graphicFrame>
        <p:nvGraphicFramePr>
          <p:cNvPr id="5" name="Tabulk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7078581"/>
              </p:ext>
            </p:extLst>
          </p:nvPr>
        </p:nvGraphicFramePr>
        <p:xfrm>
          <a:off x="2592923" y="3348681"/>
          <a:ext cx="8775292" cy="1121664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193823"/>
                <a:gridCol w="2193823"/>
                <a:gridCol w="2193823"/>
                <a:gridCol w="2193823"/>
              </a:tblGrid>
              <a:tr h="259428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 smtClean="0">
                          <a:effectLst/>
                        </a:rPr>
                        <a:t>2015 </a:t>
                      </a:r>
                      <a:r>
                        <a:rPr lang="cs-CZ" sz="1600" dirty="0">
                          <a:effectLst/>
                        </a:rPr>
                        <a:t>– 2019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</a:rPr>
                        <a:t>0,55%</a:t>
                      </a:r>
                      <a:endParaRPr lang="cs-CZ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</a:rPr>
                        <a:t>2035 – 2039</a:t>
                      </a:r>
                      <a:endParaRPr lang="cs-CZ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0" dirty="0">
                          <a:effectLst/>
                        </a:rPr>
                        <a:t>0,46%</a:t>
                      </a:r>
                      <a:endParaRPr lang="cs-CZ" sz="1600" b="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95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2020 – 2024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0,59%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>
                          <a:effectLst/>
                        </a:rPr>
                        <a:t>2040 – 2044</a:t>
                      </a:r>
                      <a:endParaRPr lang="cs-CZ" sz="1600" b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0,36%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95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2025 – 2029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0,59%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b="1" dirty="0">
                          <a:effectLst/>
                        </a:rPr>
                        <a:t>2045 – 2050 </a:t>
                      </a:r>
                      <a:endParaRPr lang="cs-CZ" sz="1600" b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>
                          <a:effectLst/>
                        </a:rPr>
                        <a:t>0,24%</a:t>
                      </a:r>
                      <a:endParaRPr lang="cs-CZ" sz="16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  <a:tr h="259513">
                <a:tc>
                  <a:txBody>
                    <a:bodyPr/>
                    <a:lstStyle/>
                    <a:p>
                      <a:pPr algn="just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2030 – 2034 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0,54%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-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600" dirty="0">
                          <a:effectLst/>
                        </a:rPr>
                        <a:t>-</a:t>
                      </a:r>
                      <a:endParaRPr lang="cs-CZ" sz="16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2592923" y="2979349"/>
            <a:ext cx="346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Prognóza intenzity dopravy</a:t>
            </a:r>
            <a:endParaRPr lang="cs-C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2592922" y="1383060"/>
            <a:ext cx="34618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Intenzita dopravy</a:t>
            </a:r>
            <a:endParaRPr lang="cs-C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102688"/>
              </p:ext>
            </p:extLst>
          </p:nvPr>
        </p:nvGraphicFramePr>
        <p:xfrm>
          <a:off x="2592922" y="5088649"/>
          <a:ext cx="8775290" cy="741680"/>
        </p:xfrm>
        <a:graphic>
          <a:graphicData uri="http://schemas.openxmlformats.org/drawingml/2006/table">
            <a:tbl>
              <a:tblPr firstRow="1" bandRow="1">
                <a:tableStyleId>{C4B1156A-380E-4F78-BDF5-A606A8083BF9}</a:tableStyleId>
              </a:tblPr>
              <a:tblGrid>
                <a:gridCol w="1755058"/>
                <a:gridCol w="1755058"/>
                <a:gridCol w="1755058"/>
                <a:gridCol w="1755058"/>
                <a:gridCol w="1755058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Rozpočet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2014 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2015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2016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2017</a:t>
                      </a:r>
                      <a:endParaRPr lang="cs-CZ" dirty="0"/>
                    </a:p>
                  </a:txBody>
                  <a:tcPr anchor="ctr"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cs-CZ" b="1" dirty="0" smtClean="0"/>
                        <a:t>Saldo</a:t>
                      </a:r>
                      <a:endParaRPr lang="cs-CZ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30 mil. Kč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- 40 mil. Kč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53 mil. Kč</a:t>
                      </a:r>
                      <a:endParaRPr lang="cs-CZ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cs-CZ" dirty="0" smtClean="0"/>
                        <a:t>- 34 mil. Kč</a:t>
                      </a:r>
                      <a:endParaRPr lang="cs-CZ" dirty="0"/>
                    </a:p>
                  </a:txBody>
                  <a:tcPr anchor="ctr"/>
                </a:tc>
              </a:tr>
            </a:tbl>
          </a:graphicData>
        </a:graphic>
      </p:graphicFrame>
      <p:sp>
        <p:nvSpPr>
          <p:cNvPr id="9" name="TextovéPole 8"/>
          <p:cNvSpPr txBox="1"/>
          <p:nvPr/>
        </p:nvSpPr>
        <p:spPr>
          <a:xfrm>
            <a:off x="2592922" y="4705589"/>
            <a:ext cx="3647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Rozpočty města Jindřichův Hradec</a:t>
            </a:r>
            <a:endParaRPr lang="cs-CZ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2487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Současná „parkoviště“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5676"/>
            <a:ext cx="12192000" cy="5622324"/>
          </a:xfr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916" y="1702833"/>
            <a:ext cx="9896168" cy="46880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84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030097" cy="2293436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30097" y="0"/>
            <a:ext cx="6161903" cy="2293436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2293436"/>
            <a:ext cx="6030097" cy="2299512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76" y="2293436"/>
            <a:ext cx="6201524" cy="229951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586872"/>
            <a:ext cx="5990478" cy="2271128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0475" y="4586872"/>
            <a:ext cx="6201525" cy="2271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369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486400" cy="263184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6400" y="0"/>
            <a:ext cx="6705600" cy="2631843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31842"/>
            <a:ext cx="12192000" cy="4226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827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592925" y="419012"/>
            <a:ext cx="9145994" cy="1280890"/>
          </a:xfrm>
        </p:spPr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Vlastní průzkum + návrh počtu míst</a:t>
            </a:r>
            <a:endParaRPr lang="cs-CZ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9642414"/>
              </p:ext>
            </p:extLst>
          </p:nvPr>
        </p:nvGraphicFramePr>
        <p:xfrm>
          <a:off x="2246158" y="1059457"/>
          <a:ext cx="9675225" cy="5726471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485378"/>
                <a:gridCol w="1117411"/>
                <a:gridCol w="1164186"/>
                <a:gridCol w="1283724"/>
                <a:gridCol w="1279567"/>
                <a:gridCol w="1194331"/>
                <a:gridCol w="1154832"/>
                <a:gridCol w="995796"/>
              </a:tblGrid>
              <a:tr h="363515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Místo/Měsíc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Září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Říjen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Listopad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Prosinec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Leden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Únor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139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91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98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469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108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cs-CZ" sz="1800" i="1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277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140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 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150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4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184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366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320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286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229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784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Průměr všedního dne: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 + 15 + 22 + 15 + 19 + 25 = 112 : 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18,6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9784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Průměr o víkendu:</a:t>
                      </a:r>
                      <a:endParaRPr lang="cs-CZ" sz="18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 + 36 + 30 + 33 + 29 + 30 = 193 : 6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32,16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297840"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Průměr o státních svátcích: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30 + 25 + 47 + 35 = 137 : 4 </a:t>
                      </a:r>
                      <a:endParaRPr lang="cs-CZ" sz="18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8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34,25</a:t>
                      </a:r>
                      <a:endParaRPr lang="cs-CZ" sz="1800" i="1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23891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Inspirace z domova a zahraničí</a:t>
            </a:r>
            <a:endParaRPr lang="cs-CZ" dirty="0"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132" y="1905000"/>
            <a:ext cx="4823480" cy="48106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04869" y="2521157"/>
            <a:ext cx="4531550" cy="357831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ovéPole 5"/>
          <p:cNvSpPr txBox="1"/>
          <p:nvPr/>
        </p:nvSpPr>
        <p:spPr>
          <a:xfrm>
            <a:off x="2121312" y="2028412"/>
            <a:ext cx="1611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Lišov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6859827" y="1412708"/>
            <a:ext cx="27166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Würzburg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cs-CZ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cs-CZ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Norimberk</a:t>
            </a:r>
            <a:r>
              <a:rPr lang="cs-CZ" dirty="0"/>
              <a:t> </a:t>
            </a:r>
            <a:r>
              <a:rPr lang="cs-CZ" dirty="0" smtClean="0"/>
              <a:t> </a:t>
            </a:r>
            <a:endParaRPr lang="cs-CZ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131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18664"/>
            <a:ext cx="5903259" cy="403411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3902" y="1237129"/>
            <a:ext cx="6188098" cy="439718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23529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Pozemky + schválený pozemek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Parkovací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plocha se musí nacházet na jedné z nejfrekventovanějších silnici I. třídy ve městě.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Na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pozemku, který bude využit pro stavbu, se musí nacházet nebo alespoň v co nejkratší vzdálenosti inženýrské sítě (minimálně voda, elektřina).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Parkovací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plocha musí být v oblasti, v níž se nachází v co nejkratší vzdálenosti obchod s potravinami.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Parkovací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plocha musí být v oblasti, v níž se nachází v co nejkratší vzdálenosti autobusová zastávka městské hromadné dopravy. 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227" r="34325"/>
          <a:stretch/>
        </p:blipFill>
        <p:spPr>
          <a:xfrm>
            <a:off x="2854294" y="123830"/>
            <a:ext cx="5836779" cy="6617101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6331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47917"/>
            <a:ext cx="313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 Black" panose="020B0A04020102020204" pitchFamily="34" charset="0"/>
              </a:rPr>
              <a:t>Návrh č. 1</a:t>
            </a:r>
            <a:endParaRPr lang="cs-CZ" sz="20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923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0" y="174811"/>
            <a:ext cx="313316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 smtClean="0">
                <a:latin typeface="Arial Black" panose="020B0A04020102020204" pitchFamily="34" charset="0"/>
              </a:rPr>
              <a:t>Návrh č. 2</a:t>
            </a:r>
            <a:endParaRPr lang="cs-CZ" sz="2000" dirty="0">
              <a:latin typeface="Arial Black" panose="020B0A04020102020204" pitchFamily="34" charset="0"/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07" y="1175716"/>
            <a:ext cx="3959352" cy="46603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631" y="1460599"/>
            <a:ext cx="7278692" cy="40906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857498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Obsah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474839"/>
            <a:ext cx="8915400" cy="4955457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Cíl práce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Historie města Jindřichův Hradec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Teoretické shrnutí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Použité dokumenty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Dopravní infrastruktura v Jindřichově Hradci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Intenzita dopravy + vlastní průzkum problému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Výběr stavební plochy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Vytvoření konceptů parkovišť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Shrnutí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5161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/>
              <a:t>Výběr nejlepší varianty a teoretické využití</a:t>
            </a:r>
            <a:endParaRPr lang="cs-CZ" b="1" dirty="0"/>
          </a:p>
        </p:txBody>
      </p:sp>
      <p:graphicFrame>
        <p:nvGraphicFramePr>
          <p:cNvPr id="6" name="Tabulk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1686057"/>
              </p:ext>
            </p:extLst>
          </p:nvPr>
        </p:nvGraphicFramePr>
        <p:xfrm>
          <a:off x="105219" y="1489608"/>
          <a:ext cx="5933440" cy="1051560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988695"/>
                <a:gridCol w="988695"/>
                <a:gridCol w="988695"/>
                <a:gridCol w="988695"/>
                <a:gridCol w="989330"/>
                <a:gridCol w="989330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TOPSIS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Systém parkování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Nabíjecí stanice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Parkovací automat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Počet míst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Bezpečnost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Návrh č. 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Návrh č. 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3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Váhy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0,4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0,15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0,05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0,1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0,3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7" name="Obdélník 6"/>
              <p:cNvSpPr/>
              <p:nvPr/>
            </p:nvSpPr>
            <p:spPr>
              <a:xfrm>
                <a:off x="569607" y="2472017"/>
                <a:ext cx="5004663" cy="448802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arenR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cs-CZ" i="1" smtClean="0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0,857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0,980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0,514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0,196</m:t>
                              </m:r>
                            </m:e>
                          </m:mr>
                        </m:m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    0,196    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    0,980    </m:t>
                              </m:r>
                            </m:e>
                          </m:mr>
                        </m:m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0,857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0,781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0,514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0,624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arenR"/>
                </a:pPr>
                <a14:m>
                  <m:oMath xmlns:m="http://schemas.openxmlformats.org/officeDocument/2006/math">
                    <m:d>
                      <m:d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2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0,3428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0,147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0,2056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0,0294</m:t>
                              </m:r>
                            </m:e>
                          </m:mr>
                        </m:m>
                        <m:m>
                          <m:mPr>
                            <m:mcs>
                              <m:mc>
                                <m:mcPr>
                                  <m:count m:val="3"/>
                                  <m:mcJc m:val="center"/>
                                </m:mcPr>
                              </m:mc>
                            </m:mcs>
                            <m:ctrlPr>
                              <a:rPr lang="cs-CZ" i="1">
                                <a:effectLst/>
                                <a:latin typeface="Cambria Math" panose="02040503050406030204" pitchFamily="18" charset="0"/>
                                <a:ea typeface="Calibri" panose="020F0502020204030204" pitchFamily="34" charset="0"/>
                              </a:rPr>
                            </m:ctrlPr>
                          </m:mP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    0,0001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0,0857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0,2343</m:t>
                              </m:r>
                            </m:e>
                          </m:mr>
                          <m:mr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  0,049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0,0514</m:t>
                              </m:r>
                            </m:e>
                            <m:e>
                              <m:r>
                                <a:rPr lang="cs-CZ" i="1">
                                  <a:effectLst/>
                                  <a:latin typeface="Cambria Math" panose="02040503050406030204" pitchFamily="18" charset="0"/>
                                  <a:ea typeface="Calibri" panose="020F0502020204030204" pitchFamily="34" charset="0"/>
                                </a:rPr>
                                <m:t>0,1872</m:t>
                              </m:r>
                            </m:e>
                          </m:mr>
                        </m:m>
                      </m:e>
                    </m:d>
                  </m:oMath>
                </a14:m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arenR"/>
                </a:pPr>
                <a:r>
                  <a:rPr lang="cs-CZ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H={0,3428;0,147;0,049;0,0857;0,2343}; </a:t>
                </a:r>
                <a:r>
                  <a:rPr lang="cs-CZ" dirty="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D</a:t>
                </a:r>
                <a:r>
                  <a:rPr lang="cs-CZ" dirty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={0,2056;0,0294;0,0001;0,0514;0,1872}</a:t>
                </a:r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arenR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  <m:sup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</m:sup>
                    </m:sSubSup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=0,0489; </m:t>
                    </m:r>
                    <m:sSubSup>
                      <m:sSubSup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  <m:sup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+</m:t>
                        </m:r>
                      </m:sup>
                    </m:sSubSup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=0,1899</m:t>
                    </m:r>
                  </m:oMath>
                </a14:m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0"/>
                  </a:spcAft>
                  <a:buFont typeface="+mj-lt"/>
                  <a:buAutoNum type="arabicParenR"/>
                </a:pPr>
                <a14:m>
                  <m:oMath xmlns:m="http://schemas.openxmlformats.org/officeDocument/2006/math">
                    <m:sSubSup>
                      <m:sSubSup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  <m:sup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</m:sup>
                    </m:sSubSup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=0,1899; </m:t>
                    </m:r>
                    <m:sSubSup>
                      <m:sSubSup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SupPr>
                      <m:e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𝑑</m:t>
                        </m:r>
                      </m:e>
                      <m:sub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  <m:sup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−</m:t>
                        </m:r>
                      </m:sup>
                    </m:sSubSup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=0,0489</m:t>
                    </m:r>
                  </m:oMath>
                </a14:m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marL="342900" lvl="0" indent="-342900" algn="just">
                  <a:lnSpc>
                    <a:spcPct val="150000"/>
                  </a:lnSpc>
                  <a:spcAft>
                    <a:spcPts val="1000"/>
                  </a:spcAft>
                  <a:buFont typeface="+mj-lt"/>
                  <a:buAutoNum type="arabicParenR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</m:t>
                        </m:r>
                      </m:sub>
                    </m:sSub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0,1898</m:t>
                        </m:r>
                      </m:num>
                      <m:den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0,0489+0,1898</m:t>
                        </m:r>
                      </m:den>
                    </m:f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𝟎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𝟕𝟗𝟓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=&gt;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𝒏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á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𝒗𝒓𝒉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č. </m:t>
                    </m:r>
                    <m:r>
                      <a:rPr lang="cs-CZ" b="1" i="1" smtClean="0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</m:t>
                    </m:r>
                  </m:oMath>
                </a14:m>
                <a:r>
                  <a:rPr lang="cs-CZ" dirty="0" smtClean="0">
                    <a:effectLst/>
                    <a:latin typeface="Cambria Math" panose="020405030504060302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sSubPr>
                      <m:e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𝑐</m:t>
                        </m:r>
                      </m:e>
                      <m:sub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</m:t>
                        </m:r>
                      </m:sub>
                    </m:sSub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0,0489</m:t>
                        </m:r>
                      </m:num>
                      <m:den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0,0489+0,1898</m:t>
                        </m:r>
                      </m:den>
                    </m:f>
                    <m:r>
                      <a:rPr lang="cs-CZ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cs-CZ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0,205=&gt;</m:t>
                    </m:r>
                    <m:r>
                      <a:rPr lang="cs-CZ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𝑛</m:t>
                    </m:r>
                    <m:r>
                      <a:rPr lang="cs-CZ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á</m:t>
                    </m:r>
                    <m:r>
                      <a:rPr lang="cs-CZ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𝑣𝑟h</m:t>
                    </m:r>
                    <m:r>
                      <a:rPr lang="cs-CZ" b="0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č. 1</m:t>
                    </m:r>
                  </m:oMath>
                </a14:m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7" name="Obdélník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9607" y="2472017"/>
                <a:ext cx="5004663" cy="4488023"/>
              </a:xfrm>
              <a:prstGeom prst="rect">
                <a:avLst/>
              </a:prstGeom>
              <a:blipFill rotWithShape="0">
                <a:blip r:embed="rId2"/>
                <a:stretch>
                  <a:fillRect l="-853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8" name="Tabulk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02349404"/>
              </p:ext>
            </p:extLst>
          </p:nvPr>
        </p:nvGraphicFramePr>
        <p:xfrm>
          <a:off x="6324096" y="1980812"/>
          <a:ext cx="5180516" cy="841248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509899"/>
                <a:gridCol w="1080359"/>
                <a:gridCol w="1401174"/>
                <a:gridCol w="1189084"/>
              </a:tblGrid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CSD 2010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NSN (μ)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Vlastní výzkum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Počet (λ)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Všechny dny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126,6 voz/h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Všechny dny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29 (průměr)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Pracovní dny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160,4 voz/h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Pracovní dny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19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  <a:tr h="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Víkend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41,95 voz/h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>
                          <a:effectLst/>
                        </a:rPr>
                        <a:t>Víkend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200" dirty="0">
                          <a:effectLst/>
                        </a:rPr>
                        <a:t>33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9" name="Obdélník 8"/>
              <p:cNvSpPr/>
              <p:nvPr/>
            </p:nvSpPr>
            <p:spPr>
              <a:xfrm>
                <a:off x="7200319" y="3128810"/>
                <a:ext cx="3428070" cy="284283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cs-CZ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r>
                  <a:rPr lang="cs-CZ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Vzorec:</a:t>
                </a:r>
                <a:r>
                  <a:rPr lang="cs-CZ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𝜼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f>
                      <m:fPr>
                        <m:ctrlPr>
                          <a:rPr lang="cs-CZ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cs-CZ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𝝀</m:t>
                        </m:r>
                      </m:num>
                      <m:den>
                        <m:r>
                          <a:rPr lang="cs-CZ" b="1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𝝁</m:t>
                        </m:r>
                      </m:den>
                    </m:f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&lt;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</m:t>
                    </m:r>
                  </m:oMath>
                </a14:m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cs-CZ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Všechny dny:</a:t>
                </a:r>
                <a:r>
                  <a:rPr lang="cs-CZ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29</m:t>
                        </m:r>
                      </m:num>
                      <m:den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126,6</m:t>
                        </m:r>
                      </m:den>
                    </m:f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𝟐𝟐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𝟗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%</m:t>
                    </m:r>
                  </m:oMath>
                </a14:m>
                <a:r>
                  <a:rPr lang="cs-CZ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 </a:t>
                </a:r>
                <a:endParaRPr lang="cs-CZ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cs-CZ" i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Pracovní </a:t>
                </a:r>
                <a:r>
                  <a:rPr lang="cs-CZ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dny:</a:t>
                </a:r>
                <a:r>
                  <a:rPr lang="cs-CZ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19</m:t>
                        </m:r>
                      </m:num>
                      <m:den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160,4</m:t>
                        </m:r>
                      </m:den>
                    </m:f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𝟏𝟏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𝟖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%</m:t>
                    </m:r>
                  </m:oMath>
                </a14:m>
                <a:r>
                  <a:rPr lang="cs-CZ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;</a:t>
                </a:r>
                <a:r>
                  <a:rPr lang="cs-CZ" b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:endParaRPr lang="cs-CZ" b="1" dirty="0" smtClean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  <a:p>
                <a:pPr algn="just">
                  <a:lnSpc>
                    <a:spcPct val="150000"/>
                  </a:lnSpc>
                  <a:spcAft>
                    <a:spcPts val="600"/>
                  </a:spcAft>
                </a:pPr>
                <a:r>
                  <a:rPr lang="cs-CZ" i="1" dirty="0" smtClean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Víkend</a:t>
                </a:r>
                <a:r>
                  <a:rPr lang="cs-CZ" i="1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:</a:t>
                </a:r>
                <a:r>
                  <a:rPr lang="cs-CZ" dirty="0">
                    <a:effectLst/>
                    <a:latin typeface="Times New Roman" panose="02020603050405020304" pitchFamily="18" charset="0"/>
                    <a:ea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</m:ctrlPr>
                      </m:fPr>
                      <m:num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33</m:t>
                        </m:r>
                      </m:num>
                      <m:den>
                        <m:r>
                          <a:rPr lang="cs-CZ" i="1"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</a:rPr>
                          <m:t>41,95</m:t>
                        </m:r>
                      </m:den>
                    </m:f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=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𝟕𝟖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,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𝟔</m:t>
                    </m:r>
                    <m:r>
                      <a:rPr lang="cs-CZ" b="1" i="1">
                        <a:effectLst/>
                        <a:latin typeface="Cambria Math" panose="02040503050406030204" pitchFamily="18" charset="0"/>
                        <a:ea typeface="Calibri" panose="020F0502020204030204" pitchFamily="34" charset="0"/>
                      </a:rPr>
                      <m:t> %</m:t>
                    </m:r>
                  </m:oMath>
                </a14:m>
                <a:endParaRPr lang="cs-CZ" dirty="0">
                  <a:effectLst/>
                  <a:latin typeface="Times New Roman" panose="02020603050405020304" pitchFamily="18" charset="0"/>
                  <a:ea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9" name="Obdélník 8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319" y="3128810"/>
                <a:ext cx="3428070" cy="2842830"/>
              </a:xfrm>
              <a:prstGeom prst="rect">
                <a:avLst/>
              </a:prstGeom>
              <a:blipFill rotWithShape="0">
                <a:blip r:embed="rId3"/>
                <a:stretch>
                  <a:fillRect l="-1421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911669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85902" y="3051371"/>
            <a:ext cx="3552381" cy="693703"/>
          </a:xfrm>
        </p:spPr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Rozpočet</a:t>
            </a:r>
            <a:endParaRPr lang="cs-CZ" dirty="0">
              <a:latin typeface="Arial Black" panose="020B0A04020102020204" pitchFamily="34" charset="0"/>
            </a:endParaRPr>
          </a:p>
        </p:txBody>
      </p:sp>
      <p:graphicFrame>
        <p:nvGraphicFramePr>
          <p:cNvPr id="4" name="Tabulk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3626340"/>
              </p:ext>
            </p:extLst>
          </p:nvPr>
        </p:nvGraphicFramePr>
        <p:xfrm>
          <a:off x="3993777" y="0"/>
          <a:ext cx="7807964" cy="6768267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579822"/>
                <a:gridCol w="1579822"/>
                <a:gridCol w="794357"/>
                <a:gridCol w="781019"/>
                <a:gridCol w="799544"/>
                <a:gridCol w="1136700"/>
                <a:gridCol w="1136700"/>
              </a:tblGrid>
              <a:tr h="370094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Položka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Popis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Přímé náklady (bez režií a zisků) v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Celková výměra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Celková cena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700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Cena / m</a:t>
                      </a:r>
                      <a:r>
                        <a:rPr lang="cs-CZ" sz="1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Montáž / m</a:t>
                      </a:r>
                      <a:r>
                        <a:rPr lang="cs-CZ" sz="1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 / m</a:t>
                      </a:r>
                      <a:r>
                        <a:rPr lang="cs-CZ" sz="1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8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Oplocení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Betonové tvárnice – </a:t>
                      </a:r>
                      <a:r>
                        <a:rPr lang="cs-CZ" sz="11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tl</a:t>
                      </a: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150 mm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1 430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209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1 639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810 m</a:t>
                      </a:r>
                      <a:r>
                        <a:rPr lang="cs-CZ" sz="1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1 327 590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Povrch parkoviště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Cementobetonový kryt – tl. 180 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619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83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702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7 770 m</a:t>
                      </a:r>
                      <a:r>
                        <a:rPr lang="cs-CZ" sz="1100" baseline="300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5 454 540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Povrch místní komunikace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Kryt asfaltového betonu – tl. 60 mm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467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51,90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518,90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405 m</a:t>
                      </a:r>
                      <a:r>
                        <a:rPr lang="cs-CZ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210 154,50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Položka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Popis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Přímé náklady (bez režií a zisků)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Celková výměra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Celková cena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2453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Cena / 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Montáž / 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 / m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2453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Obrubník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Betonový - silniční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441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35,10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476,10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97,5 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46 419,75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Odvodnění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Betonový žlab pro nákl. vozidla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2 460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35,80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2 495,80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105 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262 059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800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Doplněk komunikace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Zpomalovací práh - plastový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1340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154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1494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 m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4 482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94827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Položka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Popis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Přímé náklady (bez režií a zisků)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Celkový počet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Celková cena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80066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Cena / kus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Montáž / kus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Celkem / kus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370094">
                <a:tc rowSpan="4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Dopravní značky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Výstražná trojúhelníková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2 480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2 564,40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5 128,80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0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Šestihranná STOP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3 220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3 304,40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6 608,80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370094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Informační čtvercová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2 870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2 954,40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11 817,60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</a:tr>
              <a:tr h="448505">
                <a:tc v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Telematické značení – parkoviště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4 260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84,40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4 344,40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8 688, 80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Osvětlení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Veřejné osvětlení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5 520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5 520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44 160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9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Položka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Cena za m</a:t>
                      </a:r>
                      <a:r>
                        <a:rPr lang="cs-CZ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Výměra / m</a:t>
                      </a:r>
                      <a:r>
                        <a:rPr lang="cs-CZ" sz="1100" baseline="30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Celková cena 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Restaurace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7 450 Kč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2 000 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14 900 000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0034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Sociální zařízení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3 860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500</a:t>
                      </a:r>
                      <a:endParaRPr lang="cs-CZ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1 930 000 Kč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  <a:tr h="190034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Hrubé celkové náklady</a:t>
                      </a:r>
                      <a:endParaRPr lang="cs-CZ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gridSpan="5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cs-CZ" sz="1100" b="1" dirty="0">
                          <a:solidFill>
                            <a:srgbClr val="FF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24 211 649,25 Kč</a:t>
                      </a:r>
                      <a:endParaRPr lang="cs-CZ" sz="1200" b="1" dirty="0">
                        <a:solidFill>
                          <a:srgbClr val="FF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9498" marR="39498" marT="0" marB="0"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cs-CZ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69704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Truck Parking </a:t>
            </a:r>
            <a:r>
              <a:rPr lang="cs-CZ" dirty="0" err="1" smtClean="0">
                <a:latin typeface="Arial Black" panose="020B0A04020102020204" pitchFamily="34" charset="0"/>
              </a:rPr>
              <a:t>Europe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8082"/>
            <a:ext cx="8915400" cy="3496236"/>
          </a:xfrm>
        </p:spPr>
        <p:txBody>
          <a:bodyPr/>
          <a:lstStyle/>
          <a:p>
            <a:pPr algn="just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Truck Parking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Europe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je největší evropská, bezplatná platforma pro nalezení HGV parkovišť .</a:t>
            </a:r>
          </a:p>
          <a:p>
            <a:pPr algn="just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Eviduje 24 947 parkovišť se 329 174 parkovacími místy.</a:t>
            </a:r>
          </a:p>
          <a:p>
            <a:pPr algn="just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Nalezne nejbližší volné parkoviště pro nákladní vozidla včetně </a:t>
            </a:r>
            <a:r>
              <a:rPr lang="cs-CZ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mimodálničních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parkovišť.</a:t>
            </a:r>
          </a:p>
          <a:p>
            <a:pPr algn="just">
              <a:lnSpc>
                <a:spcPct val="150000"/>
              </a:lnSpc>
            </a:pP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Zjistí, která parkoviště jsou stále volná.</a:t>
            </a:r>
          </a:p>
          <a:p>
            <a:endParaRPr lang="cs-CZ" dirty="0"/>
          </a:p>
        </p:txBody>
      </p:sp>
      <p:pic>
        <p:nvPicPr>
          <p:cNvPr id="7" name="Obrázek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6205" y="1264555"/>
            <a:ext cx="2714625" cy="4876800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5363" y="1264555"/>
            <a:ext cx="2686050" cy="48768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547" y="1264555"/>
            <a:ext cx="2695575" cy="4876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65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Shrnutí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Byl vytvořen koncept modelu parkoviště pro nákladní vozidla.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Byly splněny všechny koncepty, které byly řečeny.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Značka parkoviště musí být označena na každé silnici vedoucí do města.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Parkoviště pro nákladní vozidla bude muset financovat soukromý subjekt.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Spolupráce s městem na vyhlášce, která omezí parkovaní nákladních vozidel mimo místa tomu určená.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Systém záchytných parkovišť =&gt; podmíněn vstupem silného investora.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62510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>
                <a:latin typeface="Arial Black" panose="020B0A04020102020204" pitchFamily="34" charset="0"/>
              </a:rPr>
              <a:t>Otázka oponenta diplomové práce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Bude </a:t>
            </a:r>
            <a:r>
              <a:rPr lang="cs-CZ" dirty="0">
                <a:latin typeface="Times New Roman" panose="02020603050405020304" pitchFamily="18" charset="0"/>
                <a:cs typeface="Times New Roman" panose="02020603050405020304" pitchFamily="18" charset="0"/>
              </a:rPr>
              <a:t>Váš návrh využit?</a:t>
            </a:r>
          </a:p>
        </p:txBody>
      </p:sp>
    </p:spTree>
    <p:extLst>
      <p:ext uri="{BB962C8B-B14F-4D97-AF65-F5344CB8AC3E}">
        <p14:creationId xmlns:p14="http://schemas.microsoft.com/office/powerpoint/2010/main" val="807445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27108" y="3102391"/>
            <a:ext cx="8911687" cy="1280890"/>
          </a:xfrm>
        </p:spPr>
        <p:txBody>
          <a:bodyPr>
            <a:noAutofit/>
          </a:bodyPr>
          <a:lstStyle/>
          <a:p>
            <a:pPr algn="ctr"/>
            <a:r>
              <a:rPr lang="cs-CZ" sz="5400" dirty="0" smtClean="0">
                <a:latin typeface="Arial Black" panose="020B0A04020102020204" pitchFamily="34" charset="0"/>
              </a:rPr>
              <a:t>PROSTOR NA DOTAZY</a:t>
            </a:r>
            <a:endParaRPr lang="cs-CZ" sz="54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7077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4266962"/>
            <a:ext cx="12044516" cy="1086702"/>
          </a:xfrm>
        </p:spPr>
        <p:txBody>
          <a:bodyPr>
            <a:noAutofit/>
          </a:bodyPr>
          <a:lstStyle/>
          <a:p>
            <a:pPr algn="ctr"/>
            <a:r>
              <a:rPr lang="cs-CZ" sz="6600" b="1" dirty="0" smtClean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  <a:latin typeface="Arial Black" panose="020B0A04020102020204" pitchFamily="34" charset="0"/>
              </a:rPr>
              <a:t>DĚKUJI ZA POZORNOST</a:t>
            </a:r>
            <a:endParaRPr lang="cs-CZ" sz="6600" b="1" dirty="0">
              <a:ln w="13462">
                <a:solidFill>
                  <a:schemeClr val="bg1"/>
                </a:solidFill>
                <a:prstDash val="solid"/>
              </a:ln>
              <a:effectLst>
                <a:outerShdw dist="38100" dir="2700000" algn="bl" rotWithShape="0">
                  <a:schemeClr val="accent5"/>
                </a:outerShdw>
              </a:effectLst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8929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Cíl práce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cs-CZ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Cílem práce bude praktický návrh zvýšení kapacity parkovacích míst pro nákladní automobily ve vybrané lokalitě</a:t>
            </a:r>
            <a:r>
              <a:rPr lang="cs-C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endParaRPr lang="cs-CZ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cs-CZ" b="1" i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Hlavní vybraná lokalita: </a:t>
            </a:r>
            <a:r>
              <a:rPr lang="cs-CZ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Jindřichův Hradec</a:t>
            </a:r>
            <a:endParaRPr lang="cs-CZ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66137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Historie Jindřichova Hradce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1569308"/>
            <a:ext cx="8915400" cy="5288692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Další názvy: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Nova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domus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Gradecz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Neuhaus</a:t>
            </a: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Vznik: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rok 1293 (rod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Vítkovců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), od roku 1410 již pod názvem Jindřichův Hradec</a:t>
            </a:r>
          </a:p>
          <a:p>
            <a:pPr>
              <a:lnSpc>
                <a:spcPct val="150000"/>
              </a:lnSpc>
            </a:pPr>
            <a:r>
              <a:rPr lang="cs-CZ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Počet obyvatel: 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21 419 (k 31. 12. 2016)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Železniční infrastruktura:</a:t>
            </a:r>
          </a:p>
          <a:p>
            <a:pPr lvl="1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První vlaková souprava v Jindřichově Hradci – rok 1887.</a:t>
            </a:r>
          </a:p>
          <a:p>
            <a:pPr lvl="1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„Jindřichohradecká úzkokolejka“ (trasy Obrataň – Jindřichův Hradec a Jindřichův Hradec – Nová Bystřice).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Silniční infrastruktura:</a:t>
            </a:r>
          </a:p>
          <a:p>
            <a:pPr lvl="1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 roku 1750 významné město mezi Prahou a Vídní =&gt; </a:t>
            </a:r>
            <a:r>
              <a:rPr lang="cs-CZ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Haberská</a:t>
            </a: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stezka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1088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Městský úřad v Jindřichově Hradci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Potřeba materiálů k vypracování diplomové práce.</a:t>
            </a:r>
          </a:p>
          <a:p>
            <a:pPr>
              <a:lnSpc>
                <a:spcPct val="150000"/>
              </a:lnSpc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Špatná komunikace (z pěti oslovených úředníků, nikdo nespolupracoval).</a:t>
            </a:r>
          </a:p>
          <a:p>
            <a:pPr>
              <a:lnSpc>
                <a:spcPct val="150000"/>
              </a:lnSpc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Neochota řešit problémy.</a:t>
            </a:r>
          </a:p>
          <a:p>
            <a:pPr>
              <a:lnSpc>
                <a:spcPct val="150000"/>
              </a:lnSpc>
            </a:pPr>
            <a:endParaRPr lang="cs-CZ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6011" y="4426808"/>
            <a:ext cx="27432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595255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Teoretické shrnutí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Racionalizace nákladních vozidel (rozměry)</a:t>
            </a:r>
          </a:p>
          <a:p>
            <a:pPr algn="just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Pracovní režim řidičů nákladních vozidel – AETR </a:t>
            </a:r>
          </a:p>
          <a:p>
            <a:pPr algn="just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Zákazy jízd</a:t>
            </a:r>
          </a:p>
          <a:p>
            <a:pPr algn="just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Právní předpisy pro stavbu parkovacích ploch podle ČSN (ČSN 73 6056)</a:t>
            </a:r>
          </a:p>
          <a:p>
            <a:pPr algn="just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Prostorové uspořádání parkovacích stání</a:t>
            </a:r>
          </a:p>
          <a:p>
            <a:pPr algn="just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Současný stav parkovacích kapacit v ČR</a:t>
            </a:r>
          </a:p>
          <a:p>
            <a:pPr algn="just"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Psychologie profesionálního řidiče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206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Nejdůležitější využité dokumenty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Prognóza intenzit automobilové dopravy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ČSN 73 6110 – Projektování místních komunikací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ČSN 73 6056 – Odstavné a parkovací plochy silničních vozidel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Dopravní politika ČR pro období 2014 – 2020 s výhledem do roku 2050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Manuál pro komplexní dopravní koncepci (Jindřichův Hradec)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Strategický plán rozvoje města Jindřichův Hradec 2015 – 2020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Sčítání dopravy z roku 2010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Technické podmínky TP 65 a 133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3008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dirty="0" smtClean="0">
                <a:latin typeface="Arial Black" panose="020B0A04020102020204" pitchFamily="34" charset="0"/>
              </a:rPr>
              <a:t>Hlavní podmínky pro model parkoviště</a:t>
            </a:r>
            <a:endParaRPr lang="cs-CZ" dirty="0">
              <a:latin typeface="Arial Black" panose="020B0A04020102020204" pitchFamily="34" charset="0"/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4366054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Kamerový hlídací systém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Placené parkování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Oplocený pozemek 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24 hodinový provoz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Parkovací stání pro nákladní i osobní vozidla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Restaurační zařízení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Sociální zařízení</a:t>
            </a:r>
          </a:p>
          <a:p>
            <a:pPr>
              <a:lnSpc>
                <a:spcPct val="150000"/>
              </a:lnSpc>
            </a:pPr>
            <a:r>
              <a:rPr lang="cs-CZ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Bezdrátové připojení k internetu</a:t>
            </a:r>
            <a:endParaRPr lang="cs-CZ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425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cs-CZ" b="1" dirty="0" smtClean="0">
                <a:latin typeface="Arial Black" panose="020B0A04020102020204" pitchFamily="34" charset="0"/>
              </a:rPr>
              <a:t>Dopravní infrastruktura</a:t>
            </a:r>
            <a:endParaRPr lang="cs-CZ" b="1" dirty="0">
              <a:latin typeface="Arial Black" panose="020B0A04020102020204" pitchFamily="34" charset="0"/>
            </a:endParaRP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6994" y="2084483"/>
            <a:ext cx="4298242" cy="40266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5768" y="2084483"/>
            <a:ext cx="5348804" cy="400144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117839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ébla">
  <a:themeElements>
    <a:clrScheme name="Stébla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Stébla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tébla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229</TotalTime>
  <Words>1200</Words>
  <Application>Microsoft Office PowerPoint</Application>
  <PresentationFormat>Širokoúhlá obrazovka</PresentationFormat>
  <Paragraphs>449</Paragraphs>
  <Slides>26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26</vt:i4>
      </vt:variant>
    </vt:vector>
  </HeadingPairs>
  <TitlesOfParts>
    <vt:vector size="34" baseType="lpstr">
      <vt:lpstr>Arial</vt:lpstr>
      <vt:lpstr>Arial Black</vt:lpstr>
      <vt:lpstr>Calibri</vt:lpstr>
      <vt:lpstr>Cambria Math</vt:lpstr>
      <vt:lpstr>Century Gothic</vt:lpstr>
      <vt:lpstr>Times New Roman</vt:lpstr>
      <vt:lpstr>Wingdings 3</vt:lpstr>
      <vt:lpstr>Stébla</vt:lpstr>
      <vt:lpstr>MOŽNOSTI ŘEŠENÍ NEDOSTATKU PARKOVACÍCH MÍST PRO NÁKLADNÍ VOZIDLA V DANÉ LOKALITĚ</vt:lpstr>
      <vt:lpstr>Obsah</vt:lpstr>
      <vt:lpstr>Cíl práce</vt:lpstr>
      <vt:lpstr>Historie Jindřichova Hradce</vt:lpstr>
      <vt:lpstr>Městský úřad v Jindřichově Hradci</vt:lpstr>
      <vt:lpstr>Teoretické shrnutí</vt:lpstr>
      <vt:lpstr>Nejdůležitější využité dokumenty</vt:lpstr>
      <vt:lpstr>Hlavní podmínky pro model parkoviště</vt:lpstr>
      <vt:lpstr>Dopravní infrastruktura</vt:lpstr>
      <vt:lpstr>Intenzita dopravy a rozpočet města</vt:lpstr>
      <vt:lpstr>Současná „parkoviště“</vt:lpstr>
      <vt:lpstr>Prezentace aplikace PowerPoint</vt:lpstr>
      <vt:lpstr>Prezentace aplikace PowerPoint</vt:lpstr>
      <vt:lpstr>Vlastní průzkum + návrh počtu míst</vt:lpstr>
      <vt:lpstr>Inspirace z domova a zahraničí</vt:lpstr>
      <vt:lpstr>Prezentace aplikace PowerPoint</vt:lpstr>
      <vt:lpstr>Pozemky + schválený pozemek</vt:lpstr>
      <vt:lpstr>Prezentace aplikace PowerPoint</vt:lpstr>
      <vt:lpstr>Prezentace aplikace PowerPoint</vt:lpstr>
      <vt:lpstr>Výběr nejlepší varianty a teoretické využití</vt:lpstr>
      <vt:lpstr>Rozpočet</vt:lpstr>
      <vt:lpstr>Truck Parking Europe</vt:lpstr>
      <vt:lpstr>Shrnutí</vt:lpstr>
      <vt:lpstr>Otázka oponenta diplomové práce</vt:lpstr>
      <vt:lpstr>PROSTOR NA DOTAZY</vt:lpstr>
      <vt:lpstr>DĚKUJI ZA POZORNOST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MOŽNOSTI ŘEŠENÍ NEDOSTATKU PARKOVACÍCH MÍST PRO NÁKLADNÍ VOZIDLA V DANÉ LOKALITĚ</dc:title>
  <dc:creator>Honzík</dc:creator>
  <cp:lastModifiedBy>Honzík</cp:lastModifiedBy>
  <cp:revision>24</cp:revision>
  <dcterms:created xsi:type="dcterms:W3CDTF">2017-05-31T12:10:35Z</dcterms:created>
  <dcterms:modified xsi:type="dcterms:W3CDTF">2017-06-12T08:04:23Z</dcterms:modified>
</cp:coreProperties>
</file>