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8" r:id="rId10"/>
    <p:sldId id="265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B85D5-D7F6-44CC-AC5D-53C74E651D38}" type="datetimeFigureOut">
              <a:rPr lang="cs-CZ" smtClean="0"/>
              <a:pPr/>
              <a:t>13.06.2017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D058-5BB6-477F-BE8B-DC482AD2E0D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3D058-5BB6-477F-BE8B-DC482AD2E0D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0C85E2-0D10-42BA-B610-4CB2BC704F8B}" type="datetime1">
              <a:rPr lang="cs-CZ" smtClean="0"/>
              <a:t>13.06.2017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42FC-1A90-492D-97C8-C99149A200F0}" type="datetime1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0904B72-06FB-407A-8EF0-012BB1E2C18F}" type="datetime1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7313-4F42-4124-BBE4-77679C8DF654}" type="datetime1">
              <a:rPr lang="cs-CZ" smtClean="0"/>
              <a:t>13.06.2017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5612-1CC2-4D48-9BC5-E04D76F1CDDF}" type="datetime1">
              <a:rPr lang="cs-CZ" smtClean="0"/>
              <a:t>13.06.2017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872D22-B05E-4EE6-9AB4-CD46DE28345C}" type="datetime1">
              <a:rPr lang="cs-CZ" smtClean="0"/>
              <a:t>13.06.2017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84CFDF-4082-4B09-A777-8AE81C25B506}" type="datetime1">
              <a:rPr lang="cs-CZ" smtClean="0"/>
              <a:t>13.06.2017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12894-06BC-44EC-8863-EF08BDFCB463}" type="datetime1">
              <a:rPr lang="cs-CZ" smtClean="0"/>
              <a:t>13.06.2017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0F8A-C165-45BE-A3DF-01793A852524}" type="datetime1">
              <a:rPr lang="cs-CZ" smtClean="0"/>
              <a:t>13.06.2017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9517-8188-4270-90BF-D7DE185AD4E9}" type="datetime1">
              <a:rPr lang="cs-CZ" smtClean="0"/>
              <a:t>13.06.2017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0EBD8F-17A1-405D-808F-A1F9E7BA2CD8}" type="datetime1">
              <a:rPr lang="cs-CZ" smtClean="0"/>
              <a:t>13.06.2017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77242D-8FA2-4A73-89BD-702270307768}" type="datetime1">
              <a:rPr lang="cs-CZ" smtClean="0"/>
              <a:t>13.06.2017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30425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Specifika</a:t>
            </a:r>
            <a:r>
              <a:rPr lang="cs-CZ" b="1" dirty="0" smtClean="0"/>
              <a:t> ocenění zasilatelských podniků na příkladu konkrétní firmy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Obhajoba DP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Obrázek 5" descr="600px-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88640"/>
            <a:ext cx="1412776" cy="141277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4868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Vysoká škola technická a ekonomická v Českých Budějovicích</a:t>
            </a:r>
          </a:p>
          <a:p>
            <a:r>
              <a:rPr lang="cs-CZ" dirty="0" smtClean="0"/>
              <a:t>Ústav technicko-technologický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4653136"/>
            <a:ext cx="644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Autor diplomové práce: 	Bc. Tomáš </a:t>
            </a:r>
            <a:r>
              <a:rPr lang="cs-CZ" dirty="0" err="1" smtClean="0"/>
              <a:t>Krulický</a:t>
            </a:r>
            <a:r>
              <a:rPr lang="cs-CZ" dirty="0" smtClean="0"/>
              <a:t>, BBA</a:t>
            </a:r>
          </a:p>
          <a:p>
            <a:r>
              <a:rPr lang="cs-CZ" dirty="0" smtClean="0"/>
              <a:t>Vedoucí diplomové práce: 	doc. Ing. Marek </a:t>
            </a:r>
            <a:r>
              <a:rPr lang="cs-CZ" dirty="0" err="1" smtClean="0"/>
              <a:t>Vochozka</a:t>
            </a:r>
            <a:r>
              <a:rPr lang="cs-CZ" dirty="0" smtClean="0"/>
              <a:t>, MBA, </a:t>
            </a:r>
            <a:r>
              <a:rPr lang="cs-CZ" dirty="0" err="1" smtClean="0"/>
              <a:t>Ph.D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Oponent diplomové práce: 	Ing</a:t>
            </a:r>
            <a:r>
              <a:rPr lang="cs-CZ" dirty="0" smtClean="0"/>
              <a:t>. Lenka Černá, PhD.</a:t>
            </a:r>
            <a:r>
              <a:rPr lang="cs-CZ" dirty="0" smtClean="0"/>
              <a:t>   </a:t>
            </a:r>
          </a:p>
          <a:p>
            <a:endParaRPr lang="cs-CZ" dirty="0" smtClean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Prostor k diskuzi . . .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3052192" cy="196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600px-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4000" b="1" dirty="0" smtClean="0"/>
              <a:t>Děkuji za pozornost </a:t>
            </a:r>
          </a:p>
          <a:p>
            <a:pPr algn="ctr">
              <a:buNone/>
            </a:pPr>
            <a:endParaRPr lang="cs-CZ" sz="2200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dirty="0" smtClean="0"/>
              <a:t>Odborník přes zvyšování efektivity pracovních operací povídá studentům:</a:t>
            </a:r>
            <a:br>
              <a:rPr lang="cs-CZ" sz="2200" dirty="0" smtClean="0"/>
            </a:br>
            <a:r>
              <a:rPr lang="cs-CZ" sz="2200" dirty="0" smtClean="0"/>
              <a:t>  "Techniky, které jsem vám zde nastínil, raději nezkoušejte doma."</a:t>
            </a:r>
            <a:br>
              <a:rPr lang="cs-CZ" sz="2200" dirty="0" smtClean="0"/>
            </a:br>
            <a:r>
              <a:rPr lang="cs-CZ" sz="2200" dirty="0" smtClean="0"/>
              <a:t>  "A proč ne?"</a:t>
            </a:r>
            <a:br>
              <a:rPr lang="cs-CZ" sz="2200" dirty="0" smtClean="0"/>
            </a:br>
            <a:r>
              <a:rPr lang="cs-CZ" sz="2200" dirty="0" smtClean="0"/>
              <a:t>  "No, víte, celé roky jsem sledoval rutinní činnosti své ženy, když připravovala snídani. Hodně se naběhala mezi lednicí, sporákem, </a:t>
            </a:r>
            <a:r>
              <a:rPr lang="cs-CZ" sz="2200" dirty="0" err="1" smtClean="0"/>
              <a:t>špajskou</a:t>
            </a:r>
            <a:r>
              <a:rPr lang="cs-CZ" sz="2200" dirty="0" smtClean="0"/>
              <a:t> a stolem a často při tom nesla jen jednu věc. Tak jsem jí navrhl, jak by to mohla zlepšit."</a:t>
            </a:r>
            <a:br>
              <a:rPr lang="cs-CZ" sz="2200" dirty="0" smtClean="0"/>
            </a:br>
            <a:r>
              <a:rPr lang="cs-CZ" sz="2200" dirty="0" smtClean="0"/>
              <a:t>  "A fungovalo to?"</a:t>
            </a:r>
            <a:br>
              <a:rPr lang="cs-CZ" sz="2200" dirty="0" smtClean="0"/>
            </a:br>
            <a:r>
              <a:rPr lang="cs-CZ" sz="2200" dirty="0" smtClean="0"/>
              <a:t>  "</a:t>
            </a:r>
            <a:r>
              <a:rPr lang="cs-CZ" sz="2200" dirty="0" err="1" smtClean="0"/>
              <a:t>Mno</a:t>
            </a:r>
            <a:r>
              <a:rPr lang="cs-CZ" sz="2200" dirty="0" smtClean="0"/>
              <a:t>, v podstatě vlastně ano. Předtím jí příprava snídaně zabrala dvacet pět</a:t>
            </a:r>
            <a:br>
              <a:rPr lang="cs-CZ" sz="2200" dirty="0" smtClean="0"/>
            </a:br>
            <a:r>
              <a:rPr lang="cs-CZ" sz="2200" dirty="0" smtClean="0"/>
              <a:t> minut. Teď to dělám za osmnáct.</a:t>
            </a:r>
            <a:r>
              <a:rPr lang="cs-CZ" sz="4000" dirty="0" smtClean="0"/>
              <a:t> </a:t>
            </a:r>
            <a:r>
              <a:rPr lang="cs-CZ" sz="2200" dirty="0" smtClean="0"/>
              <a:t>" </a:t>
            </a:r>
          </a:p>
          <a:p>
            <a:pPr marL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200" dirty="0" smtClean="0"/>
              <a:t>Vytvořil</a:t>
            </a:r>
            <a:r>
              <a:rPr lang="cs-CZ" sz="2200" dirty="0" smtClean="0"/>
              <a:t>: Bc. Tomáš </a:t>
            </a:r>
            <a:r>
              <a:rPr lang="cs-CZ" sz="2200" dirty="0" err="1" smtClean="0"/>
              <a:t>Krulický</a:t>
            </a:r>
            <a:r>
              <a:rPr lang="cs-CZ" sz="2200" dirty="0" smtClean="0"/>
              <a:t>, BBA, dne: 19. 6. 2017 </a:t>
            </a:r>
          </a:p>
          <a:p>
            <a:pPr algn="r">
              <a:buNone/>
            </a:pPr>
            <a:r>
              <a:rPr lang="cs-CZ" sz="2200" dirty="0" smtClean="0"/>
              <a:t>Vysoká škola technická a ekonomická v Českých Budějovicích</a:t>
            </a:r>
            <a:endParaRPr lang="cs-CZ" sz="4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600px-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Popis tématu</a:t>
            </a:r>
          </a:p>
          <a:p>
            <a:r>
              <a:rPr lang="cs-CZ" dirty="0" smtClean="0"/>
              <a:t>Metodika práce</a:t>
            </a:r>
          </a:p>
          <a:p>
            <a:r>
              <a:rPr lang="cs-CZ" dirty="0" smtClean="0"/>
              <a:t>Volba diskontní míry </a:t>
            </a:r>
          </a:p>
          <a:p>
            <a:r>
              <a:rPr lang="cs-CZ" dirty="0" smtClean="0"/>
              <a:t>Stanovení růstové konstanty</a:t>
            </a:r>
          </a:p>
          <a:p>
            <a:r>
              <a:rPr lang="cs-CZ" dirty="0" smtClean="0"/>
              <a:t>Výsledky</a:t>
            </a:r>
          </a:p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2</a:t>
            </a:fld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29" name="Rovnice" r:id="rId4" imgW="114120" imgH="215640" progId="Equation.3">
              <p:embed/>
            </p:oleObj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96336" y="4509120"/>
            <a:ext cx="1425731" cy="217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600px-Logo_vs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181911"/>
            <a:ext cx="3995936" cy="16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tématu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b="1" dirty="0" smtClean="0"/>
              <a:t>Téma:</a:t>
            </a:r>
            <a:r>
              <a:rPr lang="cs-CZ" dirty="0" smtClean="0"/>
              <a:t> Specifika ocenění zasilatelských podniků na příkladu konkrétní firmy</a:t>
            </a:r>
          </a:p>
          <a:p>
            <a:pPr lvl="1"/>
            <a:r>
              <a:rPr lang="cs-CZ" dirty="0" smtClean="0"/>
              <a:t>Motivace a důvody k výběru tématu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Cíl práce: </a:t>
            </a:r>
            <a:r>
              <a:rPr lang="cs-CZ" dirty="0" smtClean="0"/>
              <a:t>stanovení hodnoty zasilatelského podniku …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600px-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  <p:pic>
        <p:nvPicPr>
          <p:cNvPr id="8" name="Obrázek 7" descr="bv sped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5157192"/>
            <a:ext cx="1800200" cy="118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 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Literární rešerše </a:t>
            </a:r>
          </a:p>
          <a:p>
            <a:endParaRPr lang="cs-CZ" dirty="0" smtClean="0"/>
          </a:p>
          <a:p>
            <a:r>
              <a:rPr lang="cs-CZ" dirty="0" smtClean="0"/>
              <a:t>Strategická a finanční analýza podniku </a:t>
            </a:r>
          </a:p>
          <a:p>
            <a:r>
              <a:rPr lang="cs-CZ" dirty="0" smtClean="0"/>
              <a:t>Metody komplexního hodnocení podniku </a:t>
            </a:r>
          </a:p>
          <a:p>
            <a:r>
              <a:rPr lang="cs-CZ" dirty="0" smtClean="0"/>
              <a:t>Výběr metody ocenění </a:t>
            </a:r>
          </a:p>
          <a:p>
            <a:r>
              <a:rPr lang="cs-CZ" dirty="0" smtClean="0"/>
              <a:t>Ocenění pomocí DCF </a:t>
            </a:r>
            <a:r>
              <a:rPr lang="cs-CZ" dirty="0" err="1" smtClean="0"/>
              <a:t>equity</a:t>
            </a:r>
            <a:r>
              <a:rPr lang="cs-CZ" dirty="0" smtClean="0"/>
              <a:t>, EVA, účetní hodnota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517232"/>
            <a:ext cx="1854214" cy="1052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600px-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Diskontní míra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lnSpcReduction="10000"/>
          </a:bodyPr>
          <a:lstStyle/>
          <a:p>
            <a:endParaRPr lang="cs-CZ" sz="1600" dirty="0" smtClean="0"/>
          </a:p>
          <a:p>
            <a:r>
              <a:rPr lang="cs-CZ" dirty="0" smtClean="0"/>
              <a:t>Vyšší riziko – stavebnicová metoda – r</a:t>
            </a:r>
            <a:r>
              <a:rPr lang="cs-CZ" baseline="-25000" dirty="0" smtClean="0"/>
              <a:t>e</a:t>
            </a:r>
            <a:r>
              <a:rPr lang="cs-CZ" dirty="0" smtClean="0"/>
              <a:t>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400" dirty="0" smtClean="0"/>
              <a:t>r</a:t>
            </a:r>
            <a:r>
              <a:rPr lang="cs-CZ" sz="2400" baseline="-25000" dirty="0" smtClean="0"/>
              <a:t>e</a:t>
            </a:r>
            <a:r>
              <a:rPr lang="cs-CZ" sz="2400" dirty="0" smtClean="0"/>
              <a:t> = 0,53% + 2,28% + 1,78% + 0,31% + 6,05% 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429000"/>
            <a:ext cx="8353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t="16989" b="23551"/>
          <a:stretch>
            <a:fillRect/>
          </a:stretch>
        </p:blipFill>
        <p:spPr bwMode="auto">
          <a:xfrm>
            <a:off x="1508113" y="2708920"/>
            <a:ext cx="6127775" cy="46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600px-Logo_vs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Růstová konstanta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Tzv. </a:t>
            </a:r>
            <a:r>
              <a:rPr lang="cs-CZ" dirty="0" err="1" smtClean="0"/>
              <a:t>Gordonova</a:t>
            </a:r>
            <a:r>
              <a:rPr lang="cs-CZ" dirty="0" smtClean="0"/>
              <a:t> růstová konstanta </a:t>
            </a:r>
          </a:p>
          <a:p>
            <a:r>
              <a:rPr lang="cs-CZ" dirty="0" smtClean="0"/>
              <a:t>Klíčových prvků ocenění </a:t>
            </a:r>
          </a:p>
          <a:p>
            <a:r>
              <a:rPr lang="cs-CZ" dirty="0" smtClean="0"/>
              <a:t>Stanovení kvalifikovaným odhadem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69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53136"/>
            <a:ext cx="4752528" cy="80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5923" y="5949280"/>
            <a:ext cx="139215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1790" y="5588604"/>
            <a:ext cx="2202210" cy="12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Obrázek 9" descr="600px-Logo_vs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Hodnota podniku </a:t>
            </a:r>
          </a:p>
          <a:p>
            <a:pPr lvl="1"/>
            <a:r>
              <a:rPr lang="cs-CZ" dirty="0" smtClean="0"/>
              <a:t>DCF </a:t>
            </a:r>
            <a:r>
              <a:rPr lang="cs-CZ" dirty="0" err="1" smtClean="0"/>
              <a:t>equity</a:t>
            </a:r>
            <a:r>
              <a:rPr lang="cs-CZ" dirty="0" smtClean="0"/>
              <a:t> – 55 079 600 Kč</a:t>
            </a:r>
          </a:p>
          <a:p>
            <a:pPr lvl="1"/>
            <a:r>
              <a:rPr lang="cs-CZ" dirty="0" smtClean="0"/>
              <a:t>EVA </a:t>
            </a:r>
            <a:r>
              <a:rPr lang="cs-CZ" dirty="0" err="1" smtClean="0"/>
              <a:t>equity</a:t>
            </a:r>
            <a:r>
              <a:rPr lang="cs-CZ" dirty="0" smtClean="0"/>
              <a:t> – 55 553 400 Kč </a:t>
            </a:r>
          </a:p>
          <a:p>
            <a:pPr lvl="1"/>
            <a:r>
              <a:rPr lang="cs-CZ" dirty="0" smtClean="0"/>
              <a:t>Účetní hodnota – 36 120 000 Kč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TA ČR </a:t>
            </a:r>
            <a:r>
              <a:rPr lang="cs-CZ" dirty="0" err="1" smtClean="0"/>
              <a:t>Epsilon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229200"/>
            <a:ext cx="1448371" cy="14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600px-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Porovnejte Vámi navrhovaný koncept výpočtu růstové konstanty s vybraným již existujícím konceptem. </a:t>
            </a:r>
          </a:p>
          <a:p>
            <a:pPr lvl="1"/>
            <a:r>
              <a:rPr lang="cs-CZ" dirty="0" smtClean="0"/>
              <a:t>Fundamentální model</a:t>
            </a:r>
          </a:p>
          <a:p>
            <a:pPr lvl="1"/>
            <a:r>
              <a:rPr lang="cs-CZ" dirty="0" smtClean="0"/>
              <a:t>Stanovení „g“ pro jednotlivé výrobky dle ŽC </a:t>
            </a:r>
          </a:p>
          <a:p>
            <a:pPr lvl="1"/>
            <a:r>
              <a:rPr lang="cs-CZ" dirty="0" smtClean="0"/>
              <a:t>Růst akcií </a:t>
            </a:r>
          </a:p>
          <a:p>
            <a:pPr lvl="1"/>
            <a:r>
              <a:rPr lang="cs-CZ" dirty="0" smtClean="0"/>
              <a:t>Expertní odhad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29200"/>
            <a:ext cx="862051" cy="14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b="27028"/>
          <a:stretch>
            <a:fillRect/>
          </a:stretch>
        </p:blipFill>
        <p:spPr bwMode="auto">
          <a:xfrm>
            <a:off x="4211960" y="3356992"/>
            <a:ext cx="304544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5569" t="20165" b="9256"/>
          <a:stretch>
            <a:fillRect/>
          </a:stretch>
        </p:blipFill>
        <p:spPr bwMode="auto">
          <a:xfrm>
            <a:off x="4355976" y="4509120"/>
            <a:ext cx="1721714" cy="35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600px-Logo_vs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264769-77EF-4CD0-90DE-F7D7F2D423C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Teoretický a praktický přínos práce? </a:t>
            </a:r>
          </a:p>
          <a:p>
            <a:r>
              <a:rPr lang="cs-CZ" dirty="0" smtClean="0"/>
              <a:t>Jaké by byli možnosti zvýšení hodnoty obchodního podílu posuzovaného podniku? </a:t>
            </a:r>
          </a:p>
          <a:p>
            <a:r>
              <a:rPr lang="cs-CZ" dirty="0" smtClean="0"/>
              <a:t>Jaký je hlavní účel stanovení hodnoty podniku?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229200"/>
            <a:ext cx="862051" cy="14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600px-Logo_v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0960" y="2606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2811</TotalTime>
  <Words>207</Words>
  <Application>Microsoft Office PowerPoint</Application>
  <PresentationFormat>Předvádění na obrazovce (4:3)</PresentationFormat>
  <Paragraphs>84</Paragraphs>
  <Slides>11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Medián</vt:lpstr>
      <vt:lpstr>Rovnice</vt:lpstr>
      <vt:lpstr>   Specifika ocenění zasilatelských podniků na příkladu konkrétní firmy</vt:lpstr>
      <vt:lpstr>Osnova </vt:lpstr>
      <vt:lpstr>Popis tématu </vt:lpstr>
      <vt:lpstr>Metodika práce  </vt:lpstr>
      <vt:lpstr>Diskontní míra</vt:lpstr>
      <vt:lpstr>Růstová konstanta</vt:lpstr>
      <vt:lpstr>Výsledky</vt:lpstr>
      <vt:lpstr>Doplňující dotazy</vt:lpstr>
      <vt:lpstr>Doplňující dotazy</vt:lpstr>
      <vt:lpstr>Prostor k diskuzi . . . 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 ocenění zasilatelských podniků na příkladu konkrétní firmy</dc:title>
  <dc:creator>tomas krulicky</dc:creator>
  <cp:lastModifiedBy>tomas krulicky</cp:lastModifiedBy>
  <cp:revision>14</cp:revision>
  <dcterms:created xsi:type="dcterms:W3CDTF">2017-04-22T12:20:43Z</dcterms:created>
  <dcterms:modified xsi:type="dcterms:W3CDTF">2017-06-13T19:46:08Z</dcterms:modified>
</cp:coreProperties>
</file>