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57" r:id="rId4"/>
    <p:sldId id="261" r:id="rId5"/>
    <p:sldId id="258" r:id="rId6"/>
    <p:sldId id="259" r:id="rId7"/>
    <p:sldId id="260" r:id="rId8"/>
    <p:sldId id="273" r:id="rId9"/>
    <p:sldId id="274" r:id="rId10"/>
    <p:sldId id="275" r:id="rId11"/>
    <p:sldId id="276" r:id="rId12"/>
    <p:sldId id="268" r:id="rId13"/>
    <p:sldId id="271" r:id="rId14"/>
    <p:sldId id="263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>
        <p:scale>
          <a:sx n="66" d="100"/>
          <a:sy n="66" d="100"/>
        </p:scale>
        <p:origin x="8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4E3C6-35FC-4810-9DE7-AF29E4BD616A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B4865-9D9E-4F37-A77C-643EE232D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309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D9A2E-E56E-4E43-AEDD-D1705A6C8C99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EA28F-F866-42CA-A78E-397205605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4902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892F-B5F4-47F2-ACBB-BB19D9BB615F}" type="datetime1">
              <a:rPr lang="en-US" smtClean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ČESKÝCH BUDĚJOVICÍCH, DNE 20. 6. 2017, BC. MICHAELA KOLÁŘOVÁ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E152-7C67-4565-B454-F4627CE938C3}" type="datetime1">
              <a:rPr lang="en-US" smtClean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ČESKÝCH BUDĚJOVICÍCH, DNE 20. 6. 2017, BC. MICHAELA KOLÁŘOVÁ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2137-0ECC-4B3E-A245-9DE26E724428}" type="datetime1">
              <a:rPr lang="en-US" smtClean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ČESKÝCH BUDĚJOVICÍCH, DNE 20. 6. 2017, BC. MICHAELA KOLÁŘOVÁ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390-D7C5-4737-B6A0-363C5C208C85}" type="datetime1">
              <a:rPr lang="en-US" smtClean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ČESKÝCH BUDĚJOVICÍCH, DNE 20. 6. 2017, BC. MICHAELA KOLÁŘOVÁ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8C05-185D-4809-A5A6-DA6D3E8D6038}" type="datetime1">
              <a:rPr lang="en-US" smtClean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ČESKÝCH BUDĚJOVICÍCH, DNE 20. 6. 2017, BC. MICHAELA KOLÁŘOVÁ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FE53-A860-4B28-9758-96AB8DD7EB5E}" type="datetime1">
              <a:rPr lang="en-US" smtClean="0"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ČESKÝCH BUDĚJOVICÍCH, DNE 20. 6. 2017, BC. MICHAELA KOLÁŘOVÁ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7EE0-7B5E-49F8-AB1E-5E109C74C462}" type="datetime1">
              <a:rPr lang="en-US" smtClean="0"/>
              <a:t>6/14/2017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ČESKÝCH BUDĚJOVICÍCH, DNE 20. 6. 2017, BC. MICHAELA KOLÁŘOVÁ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5B5C-00AB-4530-9A7C-BEEB27D3EAB4}" type="datetime1">
              <a:rPr lang="en-US" smtClean="0"/>
              <a:t>6/14/2017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ČESKÝCH BUDĚJOVICÍCH, DNE 20. 6. 2017, BC. MICHAELA KOLÁŘOVÁ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618D-CDCA-4F4D-8728-BF33E7FDFE6D}" type="datetime1">
              <a:rPr lang="en-US" smtClean="0"/>
              <a:t>6/14/2017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V ČESKÝCH BUDĚJOVICÍCH, DNE 20. 6. 2017, BC. MICHAELA KOLÁŘOVÁ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148AD1-2070-475A-AF4D-89C9B6050203}" type="datetime1">
              <a:rPr lang="en-US" smtClean="0"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 ČESKÝCH BUDĚJOVICÍCH, DNE 20. 6. 2017, BC. MICHAELA KOLÁŘOVÁ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2E83-B716-47AE-B94A-11D4203CE212}" type="datetime1">
              <a:rPr lang="en-US" smtClean="0"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ČESKÝCH BUDĚJOVICÍCH, DNE 20. 6. 2017, BC. MICHAELA KOLÁŘOVÁ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93450C-A415-4FC7-9994-C9B92B00E059}" type="datetime1">
              <a:rPr lang="en-US" smtClean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V ČESKÝCH BUDĚJOVICÍCH, DNE 20. 6. 2017, BC. MICHAELA KOLÁŘOVÁ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jpeg"/><Relationship Id="rId4" Type="http://schemas.openxmlformats.org/officeDocument/2006/relationships/image" Target="../media/image5.png"/><Relationship Id="rId9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484909"/>
            <a:ext cx="10058400" cy="33250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Vysoká škola technická a ekonomická </a:t>
            </a:r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Českých Budějovicích</a:t>
            </a:r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Ústav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technicko-technologický</a:t>
            </a:r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Optimalizace výrobního procesu ve společnosti Madeta a.s.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7280" y="4725141"/>
            <a:ext cx="10058400" cy="1521296"/>
          </a:xfrm>
        </p:spPr>
        <p:txBody>
          <a:bodyPr>
            <a:normAutofit/>
          </a:bodyPr>
          <a:lstStyle/>
          <a:p>
            <a:r>
              <a:rPr lang="cs-CZ" sz="2200" dirty="0"/>
              <a:t>Autor: Bc. Michaela Kolářová</a:t>
            </a:r>
          </a:p>
          <a:p>
            <a:r>
              <a:rPr lang="cs-CZ" sz="2200" dirty="0"/>
              <a:t>Vedoucí: doc. Ing. Rudolf Kampf, Ph.D.</a:t>
            </a:r>
          </a:p>
          <a:p>
            <a:r>
              <a:rPr lang="cs-CZ" sz="2200" dirty="0"/>
              <a:t>Oponent: Ing. Pavla Lejsková, Ph.D.</a:t>
            </a:r>
          </a:p>
          <a:p>
            <a:pPr algn="r"/>
            <a:endParaRPr lang="cs-CZ" dirty="0"/>
          </a:p>
        </p:txBody>
      </p:sp>
      <p:pic>
        <p:nvPicPr>
          <p:cNvPr id="1026" name="Picture 2" descr="Výsledek obrázku pro madet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35" y="4908262"/>
            <a:ext cx="2948745" cy="115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766" y="11914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87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Logistický řetězec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200" dirty="0" err="1">
                <a:latin typeface="+mj-lt"/>
              </a:rPr>
              <a:t>Logio</a:t>
            </a:r>
            <a:r>
              <a:rPr lang="cs-CZ" sz="2200" dirty="0">
                <a:latin typeface="+mj-lt"/>
              </a:rPr>
              <a:t> – tvorba plánů (výroba, surovin, kapacit, distribuce), časový posun (28 dní)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 svoz mléka – harmonogram, efektivita, časová a geografická náročnost,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200" dirty="0">
                <a:latin typeface="+mj-lt"/>
              </a:rPr>
              <a:t>zpracování do 24 h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 výroba – 6 dnů, zrací sklepy – zušlechťování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 redistribuce – centrální sklad, doručení k zákazníkovi do 21 dnů (skonto 20% za den)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0" y="6400801"/>
            <a:ext cx="4822804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/>
              <a:t>V ČESKÝCH BUDĚJOVICÍCH, DNE 20. 6. 2017, BC. MICHAELA KOLÁŘOVÁ</a:t>
            </a:r>
            <a:endParaRPr lang="en-US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766" y="119149"/>
            <a:ext cx="731520" cy="731520"/>
          </a:xfrm>
          <a:prstGeom prst="rect">
            <a:avLst/>
          </a:prstGeom>
        </p:spPr>
      </p:pic>
      <p:pic>
        <p:nvPicPr>
          <p:cNvPr id="7" name="Picture 2" descr="Výsledek obrázku pro made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66" y="6400801"/>
            <a:ext cx="1036320" cy="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7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MS PROJECT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66344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Kalibrace software: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zadání vstupních informací:</a:t>
            </a:r>
          </a:p>
          <a:p>
            <a:pPr marL="1973263" indent="-90488">
              <a:buFont typeface="Wingdings" panose="05000000000000000000" pitchFamily="2" charset="2"/>
              <a:buChar char="Ø"/>
            </a:pPr>
            <a:r>
              <a:rPr lang="cs-CZ" dirty="0">
                <a:latin typeface="+mj-lt"/>
              </a:rPr>
              <a:t> časová charakteristika</a:t>
            </a:r>
          </a:p>
          <a:p>
            <a:pPr marL="1973263" indent="-90488">
              <a:buFont typeface="Wingdings" panose="05000000000000000000" pitchFamily="2" charset="2"/>
              <a:buChar char="Ø"/>
            </a:pPr>
            <a:r>
              <a:rPr lang="cs-CZ" dirty="0">
                <a:latin typeface="+mj-lt"/>
              </a:rPr>
              <a:t> kalendář</a:t>
            </a:r>
          </a:p>
          <a:p>
            <a:pPr marL="1973263" indent="-90488">
              <a:buFont typeface="Wingdings" panose="05000000000000000000" pitchFamily="2" charset="2"/>
              <a:buChar char="Ø"/>
            </a:pPr>
            <a:r>
              <a:rPr lang="cs-CZ" dirty="0">
                <a:latin typeface="+mj-lt"/>
              </a:rPr>
              <a:t> směny</a:t>
            </a:r>
          </a:p>
          <a:p>
            <a:pPr marL="1973263" indent="-90488">
              <a:buFont typeface="Wingdings" panose="05000000000000000000" pitchFamily="2" charset="2"/>
              <a:buChar char="Ø"/>
            </a:pPr>
            <a:r>
              <a:rPr lang="cs-CZ" dirty="0">
                <a:latin typeface="+mj-lt"/>
              </a:rPr>
              <a:t> pracovní doba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vytyčení jednotlivých činností:</a:t>
            </a:r>
          </a:p>
          <a:p>
            <a:pPr marL="1973263" indent="-90488">
              <a:buFont typeface="Wingdings" panose="05000000000000000000" pitchFamily="2" charset="2"/>
              <a:buChar char="Ø"/>
            </a:pPr>
            <a:r>
              <a:rPr lang="cs-CZ" dirty="0">
                <a:latin typeface="+mj-lt"/>
              </a:rPr>
              <a:t> doby trvání, </a:t>
            </a:r>
          </a:p>
          <a:p>
            <a:pPr marL="1973263" indent="-90488">
              <a:buFont typeface="Wingdings" panose="05000000000000000000" pitchFamily="2" charset="2"/>
              <a:buChar char="Ø"/>
            </a:pPr>
            <a:r>
              <a:rPr lang="cs-CZ" dirty="0">
                <a:latin typeface="+mj-lt"/>
              </a:rPr>
              <a:t> vazby  (předchůdci, následovníci)</a:t>
            </a:r>
          </a:p>
          <a:p>
            <a:pPr marL="1973263" indent="-90488">
              <a:buFont typeface="Wingdings" panose="05000000000000000000" pitchFamily="2" charset="2"/>
              <a:buChar char="Ø"/>
            </a:pPr>
            <a:r>
              <a:rPr lang="cs-CZ" dirty="0">
                <a:latin typeface="+mj-lt"/>
              </a:rPr>
              <a:t> návaznost</a:t>
            </a:r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0" y="6400801"/>
            <a:ext cx="4822804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/>
              <a:t>V ČESKÝCH BUDĚJOVICÍCH, DNE 20. 6. 2017, BC. MICHAELA KOLÁŘOVÁ</a:t>
            </a:r>
            <a:endParaRPr lang="en-US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766" y="119149"/>
            <a:ext cx="731520" cy="731520"/>
          </a:xfrm>
          <a:prstGeom prst="rect">
            <a:avLst/>
          </a:prstGeom>
        </p:spPr>
      </p:pic>
      <p:pic>
        <p:nvPicPr>
          <p:cNvPr id="9" name="Picture 2" descr="Výsledek obrázku pro made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66" y="6400801"/>
            <a:ext cx="1036320" cy="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5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52144" y="786492"/>
            <a:ext cx="10058400" cy="916555"/>
          </a:xfrm>
        </p:spPr>
        <p:txBody>
          <a:bodyPr/>
          <a:lstStyle/>
          <a:p>
            <a:pPr algn="ctr"/>
            <a:r>
              <a:rPr lang="cs-CZ" dirty="0"/>
              <a:t>Dosažené výsledky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831" y="2251924"/>
            <a:ext cx="5536323" cy="3600000"/>
          </a:xfrm>
          <a:prstGeom prst="rect">
            <a:avLst/>
          </a:prstGeo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25205" y="2251925"/>
            <a:ext cx="6189631" cy="360000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986493" y="1851813"/>
            <a:ext cx="493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latin typeface="+mj-lt"/>
              </a:rPr>
              <a:t>Logistický proces v MS Project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271832" y="1851814"/>
            <a:ext cx="493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latin typeface="+mj-lt"/>
              </a:rPr>
              <a:t>Kritická cesta v MS Project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4822804" cy="457200"/>
          </a:xfrm>
        </p:spPr>
        <p:txBody>
          <a:bodyPr/>
          <a:lstStyle/>
          <a:p>
            <a:pPr algn="l"/>
            <a:r>
              <a:rPr lang="en-US" sz="1200" dirty="0"/>
              <a:t>V ČESKÝCH BUDĚJOVICÍCH, DNE 20. 6. 2017, BC. MICHAELA KOLÁŘOVÁ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766" y="119149"/>
            <a:ext cx="731520" cy="731520"/>
          </a:xfrm>
          <a:prstGeom prst="rect">
            <a:avLst/>
          </a:prstGeom>
        </p:spPr>
      </p:pic>
      <p:pic>
        <p:nvPicPr>
          <p:cNvPr id="11" name="Picture 2" descr="Výsledek obrázku pro madet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66" y="6400801"/>
            <a:ext cx="1036320" cy="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9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Kritická cesta -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166465" cy="444423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sz="2400" b="1" dirty="0">
                <a:latin typeface="+mj-lt"/>
              </a:rPr>
              <a:t>Zpracování objednávky</a:t>
            </a:r>
          </a:p>
          <a:p>
            <a:pPr algn="just">
              <a:lnSpc>
                <a:spcPct val="160000"/>
              </a:lnSpc>
              <a:spcBef>
                <a:spcPts val="300"/>
              </a:spcBef>
              <a:buFont typeface="Calibri" panose="020F0502020204030204" pitchFamily="34" charset="0"/>
              <a:buChar char="­"/>
            </a:pPr>
            <a:r>
              <a:rPr lang="cs-CZ" sz="2400" dirty="0">
                <a:latin typeface="+mj-lt"/>
              </a:rPr>
              <a:t> doba trvání: 3 dny / 1 den</a:t>
            </a:r>
          </a:p>
          <a:p>
            <a:pPr algn="just">
              <a:lnSpc>
                <a:spcPct val="160000"/>
              </a:lnSpc>
              <a:spcBef>
                <a:spcPts val="300"/>
              </a:spcBef>
              <a:buFont typeface="Calibri" panose="020F0502020204030204" pitchFamily="34" charset="0"/>
              <a:buChar char="­"/>
            </a:pPr>
            <a:r>
              <a:rPr lang="cs-CZ" sz="2400" dirty="0">
                <a:latin typeface="+mj-lt"/>
              </a:rPr>
              <a:t> přesné vymezení požadavků (finance, suroviny, obalový materiál, kapacita výroby)</a:t>
            </a:r>
          </a:p>
          <a:p>
            <a:pPr algn="just">
              <a:lnSpc>
                <a:spcPct val="160000"/>
              </a:lnSpc>
              <a:spcBef>
                <a:spcPts val="300"/>
              </a:spcBef>
              <a:buFont typeface="Calibri" panose="020F0502020204030204" pitchFamily="34" charset="0"/>
              <a:buChar char="­"/>
            </a:pPr>
            <a:r>
              <a:rPr lang="cs-CZ" sz="2400" dirty="0">
                <a:latin typeface="+mj-lt"/>
              </a:rPr>
              <a:t> návrh zlepšení: navýšení kapacity zaměstnanců (eliminace hromadění zakázek, zvýšení kapacity)</a:t>
            </a:r>
          </a:p>
          <a:p>
            <a:pPr marL="0" indent="0" algn="just">
              <a:buNone/>
            </a:pPr>
            <a:r>
              <a:rPr lang="cs-CZ" sz="2400" b="1" dirty="0">
                <a:latin typeface="+mj-lt"/>
              </a:rPr>
              <a:t>Nedostatek materiálu na skladě</a:t>
            </a:r>
          </a:p>
          <a:p>
            <a:pPr algn="just">
              <a:lnSpc>
                <a:spcPct val="160000"/>
              </a:lnSpc>
              <a:spcBef>
                <a:spcPts val="3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j-lt"/>
              </a:rPr>
              <a:t> doba zdržení: 3 dny (čekání na proces balení)</a:t>
            </a:r>
          </a:p>
          <a:p>
            <a:pPr algn="just">
              <a:lnSpc>
                <a:spcPct val="160000"/>
              </a:lnSpc>
              <a:spcBef>
                <a:spcPts val="3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j-lt"/>
              </a:rPr>
              <a:t> návrh zlepšení:  skladové zásoby (dodávkový cyklus, pojistná zásoba)</a:t>
            </a:r>
          </a:p>
          <a:p>
            <a:pPr marL="1797050" indent="0" algn="just">
              <a:lnSpc>
                <a:spcPct val="160000"/>
              </a:lnSpc>
              <a:spcBef>
                <a:spcPts val="300"/>
              </a:spcBef>
              <a:buNone/>
            </a:pPr>
            <a:r>
              <a:rPr lang="cs-CZ" sz="2400" dirty="0">
                <a:latin typeface="+mj-lt"/>
              </a:rPr>
              <a:t>nový dodavatel (zkrácení doby dodání, snížení nákladů, eliminace rizik)</a:t>
            </a:r>
          </a:p>
          <a:p>
            <a:pPr marL="1797050" indent="0" algn="just">
              <a:lnSpc>
                <a:spcPct val="160000"/>
              </a:lnSpc>
              <a:spcBef>
                <a:spcPts val="300"/>
              </a:spcBef>
              <a:buNone/>
            </a:pPr>
            <a:r>
              <a:rPr lang="cs-CZ" sz="2400" dirty="0">
                <a:latin typeface="+mj-lt"/>
              </a:rPr>
              <a:t>Metoda JIT (snížení zásob, rizik)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4822804" cy="457200"/>
          </a:xfrm>
        </p:spPr>
        <p:txBody>
          <a:bodyPr/>
          <a:lstStyle/>
          <a:p>
            <a:pPr algn="l"/>
            <a:r>
              <a:rPr lang="en-US" sz="1200" dirty="0"/>
              <a:t>V ČESKÝCH BUDĚJOVICÍCH, DNE 20. 6. 2017, BC. MICHAELA KOLÁŘOVÁ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766" y="119149"/>
            <a:ext cx="731520" cy="731520"/>
          </a:xfrm>
          <a:prstGeom prst="rect">
            <a:avLst/>
          </a:prstGeom>
        </p:spPr>
      </p:pic>
      <p:pic>
        <p:nvPicPr>
          <p:cNvPr id="7" name="Picture 2" descr="Výsledek obrázku pro made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66" y="6400801"/>
            <a:ext cx="1036320" cy="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309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Dosažené výsledky a přínos práce</a:t>
            </a: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19964" y="3063668"/>
            <a:ext cx="8813031" cy="312872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30442" y="1737360"/>
            <a:ext cx="107802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­"/>
            </a:pPr>
            <a:r>
              <a:rPr lang="cs-CZ" sz="2000" dirty="0">
                <a:latin typeface="+mj-lt"/>
              </a:rPr>
              <a:t>snížení doby trvání procesu o 3 dny,</a:t>
            </a: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­"/>
            </a:pPr>
            <a:r>
              <a:rPr lang="cs-CZ" sz="2000" dirty="0">
                <a:latin typeface="+mj-lt"/>
              </a:rPr>
              <a:t>odstranění časové prodlevy (naskladnění obalového materiálu, balení),</a:t>
            </a: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­"/>
            </a:pPr>
            <a:r>
              <a:rPr lang="cs-CZ" sz="2000" dirty="0">
                <a:latin typeface="+mj-lt"/>
              </a:rPr>
              <a:t>zvýšení spolehlivosti, eliminace výpadku dodávky,</a:t>
            </a: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­"/>
            </a:pPr>
            <a:r>
              <a:rPr lang="cs-CZ" sz="2000" dirty="0">
                <a:latin typeface="+mj-lt"/>
              </a:rPr>
              <a:t>optimalizace skladových zásob.</a:t>
            </a:r>
          </a:p>
          <a:p>
            <a:pPr>
              <a:buClr>
                <a:schemeClr val="accent1"/>
              </a:buClr>
            </a:pPr>
            <a:endParaRPr lang="cs-CZ" dirty="0">
              <a:latin typeface="+mj-lt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4822804" cy="457200"/>
          </a:xfrm>
        </p:spPr>
        <p:txBody>
          <a:bodyPr/>
          <a:lstStyle/>
          <a:p>
            <a:pPr algn="l"/>
            <a:r>
              <a:rPr lang="en-US" sz="1200" dirty="0"/>
              <a:t>V ČESKÝCH BUDĚJOVICÍCH, DNE 20. 6. 2017, BC. MICHAELA KOLÁŘOVÁ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766" y="119149"/>
            <a:ext cx="731520" cy="731520"/>
          </a:xfrm>
          <a:prstGeom prst="rect">
            <a:avLst/>
          </a:prstGeom>
        </p:spPr>
      </p:pic>
      <p:pic>
        <p:nvPicPr>
          <p:cNvPr id="8" name="Picture 2" descr="Výsledek obrázku pro made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66" y="6400801"/>
            <a:ext cx="1036320" cy="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Odpovědi na otázky vedoucího práce</a:t>
            </a:r>
            <a:br>
              <a:rPr lang="cs-CZ" dirty="0"/>
            </a:br>
            <a:r>
              <a:rPr lang="cs-CZ" dirty="0"/>
              <a:t>a oponenta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cs-CZ" sz="2400" dirty="0">
                <a:latin typeface="+mj-lt"/>
              </a:rPr>
              <a:t>Budou nebo již byly Vaše návrhy využity v praxi? </a:t>
            </a:r>
          </a:p>
          <a:p>
            <a:pPr>
              <a:lnSpc>
                <a:spcPct val="250000"/>
              </a:lnSpc>
            </a:pPr>
            <a:r>
              <a:rPr lang="cs-CZ" sz="2400" dirty="0">
                <a:latin typeface="+mj-lt"/>
              </a:rPr>
              <a:t>Bude práce aplikovaná ve firmě?</a:t>
            </a:r>
          </a:p>
          <a:p>
            <a:pPr>
              <a:lnSpc>
                <a:spcPct val="250000"/>
              </a:lnSpc>
            </a:pPr>
            <a:r>
              <a:rPr lang="cs-CZ" sz="2400" dirty="0">
                <a:latin typeface="+mj-lt"/>
              </a:rPr>
              <a:t>Jaký je rozdíl mezi metodou CPM a PERT, v kontextu práce? 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4822804" cy="457200"/>
          </a:xfrm>
        </p:spPr>
        <p:txBody>
          <a:bodyPr/>
          <a:lstStyle/>
          <a:p>
            <a:pPr algn="l"/>
            <a:r>
              <a:rPr lang="en-US" sz="1200" dirty="0"/>
              <a:t>V ČESKÝCH BUDĚJOVICÍCH, DNE 20. 6. 2017, BC. MICHAELA KOLÁŘOVÁ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766" y="119149"/>
            <a:ext cx="731520" cy="731520"/>
          </a:xfrm>
          <a:prstGeom prst="rect">
            <a:avLst/>
          </a:prstGeom>
        </p:spPr>
      </p:pic>
      <p:pic>
        <p:nvPicPr>
          <p:cNvPr id="10" name="Picture 2" descr="Výsledek obrázku pro made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66" y="6400801"/>
            <a:ext cx="1036320" cy="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82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24989" y="1824457"/>
            <a:ext cx="10058400" cy="1450757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4822804" cy="457200"/>
          </a:xfrm>
        </p:spPr>
        <p:txBody>
          <a:bodyPr/>
          <a:lstStyle/>
          <a:p>
            <a:pPr algn="l"/>
            <a:r>
              <a:rPr lang="en-US" sz="1200" dirty="0"/>
              <a:t>V ČESKÝCH BUDĚJOVICÍCH, DNE 20. 6. 2017, BC. MICHAELA KOLÁŘOVÁ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766" y="119149"/>
            <a:ext cx="731520" cy="731520"/>
          </a:xfrm>
          <a:prstGeom prst="rect">
            <a:avLst/>
          </a:prstGeom>
        </p:spPr>
      </p:pic>
      <p:pic>
        <p:nvPicPr>
          <p:cNvPr id="6" name="Picture 2" descr="Výsledek obrázku pro made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66" y="6400801"/>
            <a:ext cx="1036320" cy="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8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Obsah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volba tématu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cíl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použité metody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charakteristika podniku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dosažené výsledky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opatření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dosažené výsledky a přínos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doplňující dotazy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4822804" cy="457200"/>
          </a:xfrm>
        </p:spPr>
        <p:txBody>
          <a:bodyPr/>
          <a:lstStyle/>
          <a:p>
            <a:pPr algn="l"/>
            <a:r>
              <a:rPr lang="en-US" sz="1200" dirty="0">
                <a:latin typeface="+mj-lt"/>
              </a:rPr>
              <a:t>V ČESKÝCH BUDĚJOVICÍCH, DNE 20. 6. 2017, BC. MICHAELA KOLÁŘOVÁ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766" y="119149"/>
            <a:ext cx="731520" cy="731520"/>
          </a:xfrm>
          <a:prstGeom prst="rect">
            <a:avLst/>
          </a:prstGeom>
        </p:spPr>
      </p:pic>
      <p:pic>
        <p:nvPicPr>
          <p:cNvPr id="6" name="Picture 2" descr="Výsledek obrázku pro made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66" y="6400801"/>
            <a:ext cx="1036320" cy="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1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478504"/>
            <a:ext cx="10058400" cy="3390589"/>
          </a:xfrm>
        </p:spPr>
        <p:txBody>
          <a:bodyPr/>
          <a:lstStyle/>
          <a:p>
            <a:r>
              <a:rPr lang="cs-CZ" sz="3200" dirty="0">
                <a:latin typeface="+mj-lt"/>
              </a:rPr>
              <a:t>Optimalizovat výrobní proces pomocí metody síťové analýzy</a:t>
            </a:r>
            <a:br>
              <a:rPr lang="cs-CZ" sz="3200" dirty="0">
                <a:latin typeface="+mj-lt"/>
              </a:rPr>
            </a:br>
            <a:r>
              <a:rPr lang="cs-CZ" sz="3200" dirty="0">
                <a:latin typeface="+mj-lt"/>
              </a:rPr>
              <a:t>se změřením na logistické procesy. Práce je aplikována na výrobní proces vybraného produktu společnosti </a:t>
            </a:r>
            <a:r>
              <a:rPr lang="cs-CZ" sz="3200" dirty="0" err="1">
                <a:latin typeface="+mj-lt"/>
              </a:rPr>
              <a:t>Madeta,a.s</a:t>
            </a:r>
            <a:r>
              <a:rPr lang="cs-CZ" sz="3200" dirty="0">
                <a:latin typeface="+mj-lt"/>
              </a:rPr>
              <a:t>.</a:t>
            </a:r>
          </a:p>
          <a:p>
            <a:endParaRPr lang="cs-CZ" dirty="0">
              <a:latin typeface="+mj-lt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4822804" cy="457200"/>
          </a:xfrm>
        </p:spPr>
        <p:txBody>
          <a:bodyPr/>
          <a:lstStyle/>
          <a:p>
            <a:pPr algn="l"/>
            <a:r>
              <a:rPr lang="en-US" sz="1200" dirty="0"/>
              <a:t>V ČESKÝCH BUDĚJOVICÍCH, DNE 20. 6. 2017, BC. MICHAELA KOLÁŘOVÁ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766" y="119149"/>
            <a:ext cx="731520" cy="731520"/>
          </a:xfrm>
          <a:prstGeom prst="rect">
            <a:avLst/>
          </a:prstGeom>
        </p:spPr>
      </p:pic>
      <p:pic>
        <p:nvPicPr>
          <p:cNvPr id="8" name="Picture 2" descr="Výsledek obrázku pro made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66" y="6400801"/>
            <a:ext cx="1036320" cy="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5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Volba tématu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58650"/>
            <a:ext cx="9913536" cy="33578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osobní preference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zájem o dané téma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rozšíření znalostí v daném oboru</a:t>
            </a:r>
            <a:endParaRPr lang="cs-CZ" sz="2400" dirty="0">
              <a:latin typeface="+mj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zajímavý výrobní proces vybraného produktu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logistické náročnost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5466723"/>
            <a:ext cx="926672" cy="8047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303" y="5338696"/>
            <a:ext cx="579170" cy="9327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824" y="5460626"/>
            <a:ext cx="1176630" cy="8169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805" y="5429015"/>
            <a:ext cx="979329" cy="8801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485" y="5460625"/>
            <a:ext cx="652982" cy="84854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8818" y="5438652"/>
            <a:ext cx="870518" cy="8705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2687" y="5203591"/>
            <a:ext cx="448129" cy="1125415"/>
          </a:xfrm>
          <a:prstGeom prst="rect">
            <a:avLst/>
          </a:prstGeom>
        </p:spPr>
      </p:pic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4822804" cy="457200"/>
          </a:xfrm>
        </p:spPr>
        <p:txBody>
          <a:bodyPr/>
          <a:lstStyle/>
          <a:p>
            <a:pPr algn="l"/>
            <a:r>
              <a:rPr lang="en-US" sz="1200" dirty="0"/>
              <a:t>V ČESKÝCH BUDĚJOVICÍCH, DNE 20. 6. 2017, BC. MICHAELA KOLÁŘOVÁ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27766" y="119149"/>
            <a:ext cx="731520" cy="731520"/>
          </a:xfrm>
          <a:prstGeom prst="rect">
            <a:avLst/>
          </a:prstGeom>
        </p:spPr>
      </p:pic>
      <p:pic>
        <p:nvPicPr>
          <p:cNvPr id="14" name="Picture 2" descr="Výsledek obrázku pro madeta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66" y="6400801"/>
            <a:ext cx="1036320" cy="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820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Madeta a.s.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484" y="1845733"/>
            <a:ext cx="10209196" cy="44588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vznik 1902 - Mlékárenského družstva Táborského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1945 změna názvu MADETA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největší zpracovatel mléka v ČR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400 mil ks výrobků/rok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0,4 </a:t>
            </a:r>
            <a:r>
              <a:rPr lang="cs-CZ" sz="2400" dirty="0" err="1">
                <a:latin typeface="+mj-lt"/>
              </a:rPr>
              <a:t>mld</a:t>
            </a:r>
            <a:r>
              <a:rPr lang="cs-CZ" sz="2400" dirty="0">
                <a:latin typeface="+mj-lt"/>
              </a:rPr>
              <a:t> litrů mléka/rok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portfolio 250 výrobků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 ¼ export do zahraničí (státy EU, Libanon, Rusko, Asie, Afrika, Amerika,</a:t>
            </a:r>
            <a:br>
              <a:rPr lang="cs-CZ" sz="2400" dirty="0">
                <a:latin typeface="+mj-lt"/>
              </a:rPr>
            </a:br>
            <a:r>
              <a:rPr lang="cs-CZ" sz="2400" dirty="0">
                <a:latin typeface="+mj-lt"/>
              </a:rPr>
              <a:t>Spojené arabské emiráty)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4822804" cy="457200"/>
          </a:xfrm>
        </p:spPr>
        <p:txBody>
          <a:bodyPr/>
          <a:lstStyle/>
          <a:p>
            <a:pPr algn="l"/>
            <a:r>
              <a:rPr lang="en-US" sz="1200" dirty="0"/>
              <a:t>V ČESKÝCH BUDĚJOVICÍCH, DNE 20. 6. 2017, BC. MICHAELA KOLÁŘOVÁ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766" y="119149"/>
            <a:ext cx="731520" cy="731520"/>
          </a:xfrm>
          <a:prstGeom prst="rect">
            <a:avLst/>
          </a:prstGeom>
        </p:spPr>
      </p:pic>
      <p:pic>
        <p:nvPicPr>
          <p:cNvPr id="8" name="Picture 2" descr="Výsledek obrázku pro made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66" y="6400801"/>
            <a:ext cx="1036320" cy="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63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630779" y="911038"/>
            <a:ext cx="6327775" cy="288131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4695" y="803563"/>
            <a:ext cx="51660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5 závodů: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</a:rPr>
              <a:t>Jindřichův Hradec (tvaroh, jogurty, smetany)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</a:rPr>
              <a:t>Pelhřimov (trvanlivé mléko)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</a:rPr>
              <a:t>Planá nad Lužnicí (přírodní a polotvrdé sýry)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</a:rPr>
              <a:t>Řípec (tavené sýry a uzené sýry)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</a:rPr>
              <a:t>Český Krumlov (Jihočeská Niva)</a:t>
            </a:r>
          </a:p>
          <a:p>
            <a:pPr>
              <a:lnSpc>
                <a:spcPct val="200000"/>
              </a:lnSpc>
              <a:buClr>
                <a:schemeClr val="accent1"/>
              </a:buClr>
            </a:pPr>
            <a:endParaRPr lang="cs-CZ" sz="2000" dirty="0">
              <a:latin typeface="+mj-lt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4695" y="5143213"/>
            <a:ext cx="10619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Výběr jednoho produktu – co nejvyšší objektivnost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95" y="3792351"/>
            <a:ext cx="2857143" cy="2400000"/>
          </a:xfrm>
          <a:prstGeom prst="rect">
            <a:avLst/>
          </a:prstGeom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4822804" cy="457200"/>
          </a:xfrm>
        </p:spPr>
        <p:txBody>
          <a:bodyPr/>
          <a:lstStyle/>
          <a:p>
            <a:pPr algn="l"/>
            <a:r>
              <a:rPr lang="en-US" sz="1200" dirty="0"/>
              <a:t>V ČESKÝCH BUDĚJOVICÍCH, DNE 20. 6. 2017, BC. MICHAELA KOLÁŘOVÁ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766" y="119149"/>
            <a:ext cx="731520" cy="731520"/>
          </a:xfrm>
          <a:prstGeom prst="rect">
            <a:avLst/>
          </a:prstGeom>
        </p:spPr>
      </p:pic>
      <p:pic>
        <p:nvPicPr>
          <p:cNvPr id="12" name="Picture 2" descr="Výsledek obrázku pro madet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66" y="6400801"/>
            <a:ext cx="1036320" cy="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/>
              <a:t>Madeta a.s.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36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Použité metody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 analýza logistického procesu podniku Madeta a.s.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 aplikace metody síťové analýzy – CPM metody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 znázornění pomocí síťového grafu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3497263" algn="l"/>
              </a:tabLst>
            </a:pPr>
            <a:r>
              <a:rPr lang="cs-CZ" sz="2200" dirty="0">
                <a:latin typeface="+mj-lt"/>
              </a:rPr>
              <a:t> stanovení kritické cesty – nejdelší možná cesta v projektu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3497263" algn="l"/>
              </a:tabLst>
            </a:pPr>
            <a:r>
              <a:rPr lang="cs-CZ" sz="2200" dirty="0">
                <a:latin typeface="+mj-lt"/>
              </a:rPr>
              <a:t> software „Microsoft Project“</a:t>
            </a:r>
          </a:p>
          <a:p>
            <a:pPr marL="0" indent="0">
              <a:lnSpc>
                <a:spcPct val="200000"/>
              </a:lnSpc>
              <a:buNone/>
              <a:tabLst>
                <a:tab pos="3497263" algn="l"/>
              </a:tabLst>
            </a:pPr>
            <a:endParaRPr lang="cs-CZ" sz="2200" dirty="0">
              <a:latin typeface="+mj-lt"/>
            </a:endParaRPr>
          </a:p>
          <a:p>
            <a:endParaRPr lang="cs-CZ" sz="2200" dirty="0">
              <a:latin typeface="+mj-lt"/>
            </a:endParaRPr>
          </a:p>
          <a:p>
            <a:endParaRPr lang="cs-CZ" sz="2200" dirty="0">
              <a:latin typeface="+mj-lt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4822804" cy="457200"/>
          </a:xfrm>
        </p:spPr>
        <p:txBody>
          <a:bodyPr/>
          <a:lstStyle/>
          <a:p>
            <a:pPr algn="l"/>
            <a:r>
              <a:rPr lang="en-US" sz="1200" dirty="0"/>
              <a:t>V ČESKÝCH BUDĚJOVICÍCH, DNE 20. 6. 2017, BC. MICHAELA KOLÁŘOVÁ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766" y="119149"/>
            <a:ext cx="731520" cy="731520"/>
          </a:xfrm>
          <a:prstGeom prst="rect">
            <a:avLst/>
          </a:prstGeom>
        </p:spPr>
      </p:pic>
      <p:pic>
        <p:nvPicPr>
          <p:cNvPr id="8" name="Picture 2" descr="Výsledek obrázku pro made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66" y="6400801"/>
            <a:ext cx="1036320" cy="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36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Metoda CPM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5671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 metoda síťové analýzy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 analyzování činností logistického řetězce, určení návazností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 stanovení kritické cesty – nejdelší možná cesta projektu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 analyzuje činnosti na kritické cestě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 zlepšení/zkrácení činností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 návrhy opatření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 cíl – zefektivnění fungování procesu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20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4822804" cy="457200"/>
          </a:xfrm>
        </p:spPr>
        <p:txBody>
          <a:bodyPr/>
          <a:lstStyle/>
          <a:p>
            <a:pPr algn="l"/>
            <a:r>
              <a:rPr lang="en-US" sz="1200" dirty="0"/>
              <a:t>V ČESKÝCH BUDĚJOVICÍCH, DNE 20. 6. 2017, BC. MICHAELA KOLÁŘOVÁ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766" y="119149"/>
            <a:ext cx="731520" cy="731520"/>
          </a:xfrm>
          <a:prstGeom prst="rect">
            <a:avLst/>
          </a:prstGeom>
        </p:spPr>
      </p:pic>
      <p:pic>
        <p:nvPicPr>
          <p:cNvPr id="7" name="Picture 2" descr="Výsledek obrázku pro made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66" y="6400801"/>
            <a:ext cx="1036320" cy="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43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Logistický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22837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200" dirty="0">
                <a:latin typeface="+mj-lt"/>
              </a:rPr>
              <a:t>objednávka od zákazníka – požadavky (druh, množství, místo, čas)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 zpracování objednávky – software </a:t>
            </a:r>
            <a:r>
              <a:rPr lang="cs-CZ" sz="2200" dirty="0" err="1">
                <a:latin typeface="+mj-lt"/>
              </a:rPr>
              <a:t>Logio</a:t>
            </a:r>
            <a:r>
              <a:rPr lang="cs-CZ" sz="2200" dirty="0">
                <a:latin typeface="+mj-lt"/>
              </a:rPr>
              <a:t> </a:t>
            </a:r>
          </a:p>
          <a:p>
            <a:pPr marL="1160463" indent="-904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200" dirty="0">
                <a:latin typeface="+mj-lt"/>
              </a:rPr>
              <a:t> FIN – finanční prostředky</a:t>
            </a:r>
          </a:p>
          <a:p>
            <a:pPr marL="1160463" indent="-904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200" dirty="0">
                <a:latin typeface="+mj-lt"/>
              </a:rPr>
              <a:t> MTZ – materiálově technické zabezpečení (obalový materiál)</a:t>
            </a:r>
          </a:p>
          <a:p>
            <a:pPr marL="1160463" indent="-904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200" dirty="0">
                <a:latin typeface="+mj-lt"/>
              </a:rPr>
              <a:t> MLK – surovina (mléko)</a:t>
            </a:r>
          </a:p>
          <a:p>
            <a:pPr marL="1160463" indent="-904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200" dirty="0">
                <a:latin typeface="+mj-lt"/>
              </a:rPr>
              <a:t> KAP – kapacita výroby (rezervace)</a:t>
            </a:r>
          </a:p>
          <a:p>
            <a:pPr marL="1160463" indent="-904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200" dirty="0">
                <a:latin typeface="+mj-lt"/>
              </a:rPr>
              <a:t> KOM – komodita (mlékárenské kultury, plísně)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0" y="6400801"/>
            <a:ext cx="4822804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/>
              <a:t>V ČESKÝCH BUDĚJOVICÍCH, DNE 20. 6. 2017, BC. MICHAELA KOLÁŘOVÁ</a:t>
            </a:r>
            <a:endParaRPr lang="en-US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766" y="119149"/>
            <a:ext cx="731520" cy="731520"/>
          </a:xfrm>
          <a:prstGeom prst="rect">
            <a:avLst/>
          </a:prstGeom>
        </p:spPr>
      </p:pic>
      <p:pic>
        <p:nvPicPr>
          <p:cNvPr id="7" name="Picture 2" descr="Výsledek obrázku pro made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66" y="6400801"/>
            <a:ext cx="1036320" cy="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140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3638</TotalTime>
  <Words>850</Words>
  <Application>Microsoft Office PowerPoint</Application>
  <PresentationFormat>Širokoúhlá obrazovka</PresentationFormat>
  <Paragraphs>118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Retrospektiva</vt:lpstr>
      <vt:lpstr>Vysoká škola technická a ekonomická  v Českých Budějovicích  Ústav technicko-technologický    Optimalizace výrobního procesu ve společnosti Madeta a.s.</vt:lpstr>
      <vt:lpstr>Obsah prezentace</vt:lpstr>
      <vt:lpstr>Cíl práce</vt:lpstr>
      <vt:lpstr>Volba tématu</vt:lpstr>
      <vt:lpstr>Madeta a.s.</vt:lpstr>
      <vt:lpstr>Prezentace aplikace PowerPoint</vt:lpstr>
      <vt:lpstr>Použité metody  </vt:lpstr>
      <vt:lpstr>Metoda CPM</vt:lpstr>
      <vt:lpstr>Logistický řetězec</vt:lpstr>
      <vt:lpstr>Logistický řetězec</vt:lpstr>
      <vt:lpstr>MS PROJECT</vt:lpstr>
      <vt:lpstr>Dosažené výsledky</vt:lpstr>
      <vt:lpstr>Kritická cesta - opatření</vt:lpstr>
      <vt:lpstr>Dosažené výsledky a přínos práce</vt:lpstr>
      <vt:lpstr>Odpovědi na otázky vedoucího práce a oponenta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výrobního procesu ve společnosti Madeta a.s.</dc:title>
  <dc:creator>Michaela Kolářová</dc:creator>
  <cp:lastModifiedBy>Michaela Kolářová</cp:lastModifiedBy>
  <cp:revision>58</cp:revision>
  <dcterms:created xsi:type="dcterms:W3CDTF">2017-06-12T08:40:24Z</dcterms:created>
  <dcterms:modified xsi:type="dcterms:W3CDTF">2017-06-14T21:33:59Z</dcterms:modified>
</cp:coreProperties>
</file>