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</p:sldMasterIdLst>
  <p:notesMasterIdLst>
    <p:notesMasterId r:id="rId47"/>
  </p:notesMasterIdLst>
  <p:sldIdLst>
    <p:sldId id="256" r:id="rId2"/>
    <p:sldId id="268" r:id="rId3"/>
    <p:sldId id="270" r:id="rId4"/>
    <p:sldId id="278" r:id="rId5"/>
    <p:sldId id="292" r:id="rId6"/>
    <p:sldId id="293" r:id="rId7"/>
    <p:sldId id="317" r:id="rId8"/>
    <p:sldId id="271" r:id="rId9"/>
    <p:sldId id="319" r:id="rId10"/>
    <p:sldId id="318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16" r:id="rId21"/>
    <p:sldId id="315" r:id="rId22"/>
    <p:sldId id="300" r:id="rId23"/>
    <p:sldId id="330" r:id="rId24"/>
    <p:sldId id="294" r:id="rId25"/>
    <p:sldId id="329" r:id="rId26"/>
    <p:sldId id="301" r:id="rId27"/>
    <p:sldId id="280" r:id="rId28"/>
    <p:sldId id="302" r:id="rId29"/>
    <p:sldId id="295" r:id="rId30"/>
    <p:sldId id="331" r:id="rId31"/>
    <p:sldId id="303" r:id="rId32"/>
    <p:sldId id="296" r:id="rId33"/>
    <p:sldId id="304" r:id="rId34"/>
    <p:sldId id="297" r:id="rId35"/>
    <p:sldId id="305" r:id="rId36"/>
    <p:sldId id="298" r:id="rId37"/>
    <p:sldId id="332" r:id="rId38"/>
    <p:sldId id="306" r:id="rId39"/>
    <p:sldId id="299" r:id="rId40"/>
    <p:sldId id="333" r:id="rId41"/>
    <p:sldId id="286" r:id="rId42"/>
    <p:sldId id="287" r:id="rId43"/>
    <p:sldId id="289" r:id="rId44"/>
    <p:sldId id="282" r:id="rId45"/>
    <p:sldId id="257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20961A"/>
    <a:srgbClr val="0065B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59" autoAdjust="0"/>
  </p:normalViewPr>
  <p:slideViewPr>
    <p:cSldViewPr>
      <p:cViewPr>
        <p:scale>
          <a:sx n="70" d="100"/>
          <a:sy n="70" d="100"/>
        </p:scale>
        <p:origin x="138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E24CA-2272-4E9E-9235-D27C4E5A85A3}" type="datetimeFigureOut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0E351-630C-458D-BB3D-BAE160F4464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4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0E351-630C-458D-BB3D-BAE160F44645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52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479CF4-736F-4ABE-BACA-B108F20A0D7A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9D7C-9478-47D9-BD63-24A6EBAB8D10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2C2B-7B61-4393-8A65-0DDDF5550472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6828-7642-4DEB-9A48-7C396D70A66E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F2BA-6F3C-4451-836C-3D9DCD69E5F6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04E4-6371-4831-B967-BB59C45D9357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6E2-09C3-46E2-9057-E92186EAD1D1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1B04-5273-4AD7-900E-715ECDE5ACB7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5E21-FC86-4D23-B536-5D41F8638880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88D8561-715E-4F8A-B3C6-D959294D729C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C54E2F-2ECE-4612-8D96-0201A6B40FA0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E5E075-A3CB-4C1C-882B-B7EE20721395}" type="datetime1">
              <a:rPr lang="cs-CZ" smtClean="0"/>
              <a:pPr/>
              <a:t>13.06.2017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1917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Využití technických a kvalitativních standardů dopravy při řešení dopravní obsluhy území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5575" y="5499754"/>
            <a:ext cx="7200800" cy="1358246"/>
          </a:xfrm>
        </p:spPr>
        <p:txBody>
          <a:bodyPr>
            <a:noAutofit/>
          </a:bodyPr>
          <a:lstStyle/>
          <a:p>
            <a:pPr algn="l"/>
            <a:r>
              <a:rPr lang="cs-CZ" sz="1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Autor diplomové práce: 		</a:t>
            </a:r>
            <a:r>
              <a:rPr lang="cs-CZ" sz="19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Bc. Jan Klokočka</a:t>
            </a:r>
          </a:p>
          <a:p>
            <a:pPr algn="l"/>
            <a:r>
              <a:rPr lang="cs-CZ" sz="1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Vedoucí diplomové práce:		</a:t>
            </a:r>
            <a:r>
              <a:rPr lang="cs-CZ" sz="19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Ing. Jiří Čejka, Ph.D.</a:t>
            </a:r>
          </a:p>
          <a:p>
            <a:pPr algn="l"/>
            <a:r>
              <a:rPr lang="cs-CZ" sz="1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Oponent diplomové práce:</a:t>
            </a:r>
            <a:r>
              <a:rPr lang="cs-CZ" sz="19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	Ing. Martin Stach</a:t>
            </a:r>
          </a:p>
          <a:p>
            <a:pPr algn="l"/>
            <a:r>
              <a:rPr lang="cs-CZ" sz="1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České Budějovice, červen 2017 </a:t>
            </a:r>
            <a:endParaRPr lang="cs-CZ" sz="195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l"/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l"/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0466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A80000"/>
                </a:solidFill>
                <a:latin typeface="Calibri" panose="020F0502020204030204" pitchFamily="34" charset="0"/>
              </a:rPr>
              <a:t>Vysoká škola technická a ekonomická </a:t>
            </a:r>
            <a:endParaRPr lang="pl-PL" sz="2400" dirty="0">
              <a:solidFill>
                <a:srgbClr val="A80000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sz="2000" dirty="0">
                <a:solidFill>
                  <a:srgbClr val="A80000"/>
                </a:solidFill>
                <a:latin typeface="Calibri" panose="020F0502020204030204" pitchFamily="34" charset="0"/>
              </a:rPr>
              <a:t>Ústav technicko-technologický</a:t>
            </a:r>
          </a:p>
        </p:txBody>
      </p:sp>
      <p:sp>
        <p:nvSpPr>
          <p:cNvPr id="4" name="AutoShape 2" descr="data:image/jpeg;base64,/9j/4AAQSkZJRgABAQAAAQABAAD/2wCEAAkGBxQNDxEUERAQFRUUGBgUFxUQERcXEBQUFRcgFhQVFRUYHSwgGhomHhQcITMhJSkrLi8uFx8zODMsOCgvLiwBCgoKDgwOGhAQGjcmHCQsNSwsLCwuLSwsLDcsLC0sLCssKywsLCwsLCwsLCwsLCwsNy8sLCwsLCssLCwsLCwsK//AABEIAJ8AngMBIgACEQEDEQH/xAAcAAABBQEBAQAAAAAAAAAAAAAAAQMEBQYHCAL/xABHEAABAgMCBg4HBgUFAQAAAAABAAIDBBEFEgYhNFFzsgcTFjEzQVJUcpKTobPRFCJCYYGRsTJTYnGCwSMkNUPCFXSi0+E2/8QAGgEAAgMBAQAAAAAAAAAAAAAAAAIBBAYDBf/EACwRAAIBAgQFAwQDAQAAAAAAAAABAgMREiExMgQzQWFxIlGhE4GRwQVCciT/2gAMAwEAAhEDEQA/AKGbedties77b/aPKKZvnlO6xTk3wsTpv1imlRbZp4xVtBb55TusUXzyndYpEIzJsvYW+eU7rFS7HefSpb1ncNC9o/eNUNS7HyqW00LxGqU8yJpYWeiliNlo0kWUJH8Vu8fcVt1iNlzIWaVv0KtT2sz/AA3Nj5OR3zyndYovnlO6xXyhVDRYV7C3zyndYovnlO6xSIRmGFewt88p3WKL55TusUiEZkWXsLfPKd1ii+eU7rFIhGYWXsLfPKd1ii+eU7rFIhGYWXsLfPKd1irrBJ59JNS7g3e0eU1UiucEspOjdrMUrUSpFYXkVc3wsTpv1imk7N8LE6b9YppQzotAQhCCQUuxsqltNC8RqiKXY2VS2mheI1C1FntZ6KWI2XMhZpW/QrbrD7LmQs0rfoVbntZnuG50fJyJCEKmaMEIQpAEIQgAQhCABCEIAFc4JZSdG7WYqZXOCWUnRu1mIQlTayrm+FidN+sU0nZvhYnTfrFNIYy0BCEIJBS7GyqW00LxGqIpdjZVLaaF4jULUWe1nopQLYsiFPQ9rjsvNrepUggjeIIU9ISrpmE2ndHPrT2LoTqmXjxIZ5MQX2fPE4fMrF23gbNSVS6FfYPbg1cAM5G+Pku6oKR0ost0+Oqw1d0eagapV2vCXAaXnquaNqi8tgFCfxt3j9feuT29YMaz4lyMzf8AsvbjhvHuP7HGuEqbiepQ4uFXLR+xWIQhIWgQhCABCEIAFc4JZSdG7WYqZXOCWUnRu1mIQlTayrm+FidN+sU0nZvhYnTfrFNIYy0BCEIJBS7GyqW00LxGqIpdjZVLaaF4jULUWe1nopYjZacWyUMgkERW0INCMR3iFt1h9lzIWaVv0Ktz2sz3Dc2PkwlkYbTkpSkXbGj2Y/rDrfa710LBzZAgTlGRf4EQ4gHu/huP4X/saLjaQqvGo0exV4OnU6WZ6VBqotp2fDmoTocZgex2+D3EZj71yXA/DmJJFsOOXRIG9U44kIZ2n2m/h+WZdek5lkdjXw3BzHCoc01BBViMlJHj1qE6Es/ycUwxwTfZj6ir4Lj6r+Np5D/fmPGs4vRs/JsmIT4cRocx4oQff+64XhXg+6zZgwzUsd60N59puY/iHH8+NcalO2aPU4Pi/qLBLUpkIQuRfBCEIAFc4JZSdG7WYqZXOCWUnRu1mIQlTayrm+FidN+sU0nZvhYnTfrFNIYy0BCEIJBS7GyqW00LxGqIpdjZVLaaF4jULUWe1nopYjZcyFmlb9CtusRsuZCzSt+hVue1me4bnR8nIUIQqhowWpwEwrNnRQyISZeIfWBPBk/3G+7OPjxY8shTFtHOpTjUjhkek4bg4Ag1BxgjeIzqlwvsFtoyr4eIPHrQ3Znje+B3j+azOxVhAYsMysR1XQxehknGYfJ/Se4hdCVtNSRn5xlQqW6o81xIZY4tcKOaSCDvgjEQkW22VLG2iabGaPVjj1swiN3/AJih+BWJVSSs7Hv0aiqQUl1BCEKDqCucEspOjdrMVMrnBLKTo3azEISptZVzfCxOm/WKaTk2f4sTpv1imqoeo0dBUJKoqgkVS7GyqW00LxGqHVS7HP8ANS2mheI1C1FntZ6LWI2XMhZpW/QrbhYfZcyFmlb9Crc9rM9w3Oj5ORISVRVVDRioSVRVAE6xLRMnMwYzf7bgT727zx8QSvQsGKIjWubjDgCPyOMLzZVdv2OJ/b7Ng1NTDrCP6Di/4kLtRfQ8v+Sp5Kf2F2RLO9Js6NQVdCG2tz+pjcPi2q4evSceHfa5p3iCPmKLzjNwdqiPZyHOZ1TT9kVl1D+Onk4jaElUVXE9QVXOCWUnRu1mKlqrrBI/zJ0btZilaiVNrO1GwZY1JloGPHwbfJG5+V5rA7NvkmXYUyYJBnJaoNCDFbUEb430m6uS57Ldq3zVv0mdtU7/ACP7n5XmsDs2+SNz8rzWB2bfJMbq5Lnst2rfNG6uS57Ldq3zRdBar3+R/c/K81gdm3yStsKWaQRLQAQQQRDbUEYwRiUfdXJc9lu1b5r6h4TybnBonJclxDQBFbUkmgAx79UZBap3+S3TE3JsjtuxYbHitaPaCK56FPqNP2hClm3o0VkNtaXojg0VzVKY5K98iN/oErzWB2bfJG5+V5rA7NvkmN1clz2W7Vvml3VyXPZbtW+aX0nW1Xv8j25+V5rA7Nvkjc/K81gdm3yTO6uS57Ldq3zRurkuey3at80XQWq9/ke3PyvNYHZt8lLk5JkBpbChsY0mtGNAFc9B+Srd1clz2W7Vvml3VyXPZbtW+aLohxqPVMuCq+JYcu4lzpaCSTUkw21JO+TiUfdXJc9lu1b5o3VyXPZbtW+am6BQmtEx7c/K81gdm3yRufleawOzb5JndXJc9lu1b5pN1clz2W7Vvmo9JNqvf5H/APQJXmsDs2+S+odiS7DVsvBad6rYbQaZt73KNurkuey3at805AwklIhoybl3GlaNitJpn3/ejILVO5wSb4WJ036xTSdm+FidN+sU0qbNJHQEIQgkFLsfKpbTQvEaoil2NlUtpoXiNQtRZ7WeigFh9lvIWaVv0K3CxGy5kLNK36FW57WZ7hubHycqZZ8V0F0YQ3GE03XPxXQ7FiPH7Q+aJqzosFkN8SG5rYoqxxpR4zihqtPg66/Ytqs5JbFHVH/WvvZGNxlnQuRAvU6V0DVKr4crnsqu3Uwd/wBFRgtIiZfEY6UixwW/aguDYkI7wcC4hvwObjXxhTKCXjNY2UiS4DRTbXXokQ8by4Et+A/dXOCryyyLVc0lrhdo5pIcMXERjCZwvtBkeSs0NjNiPZDIiAPvPaS0fbx1BxcalpYRFOTrdr2+Cjs2w5ibaXQID4jQbpLS2gdQGmM5iPmm7SsqNKFojwnQy4EtDiMYG/Sh96vNjeYeLRgMD3hjr5LA43CdrOMt3icQ+SqMIph8Saj33vddiRA2+4m6LxxCu8MSVpYbnVTn9XB0tcWzrBmZpl+BLviNBLbzbtKjfGM+9QpqXdBe5kRpa9po5p3wfh+a19nx3Q8HormPcw+k0qxxacdyuMY1jYkQvJLnFxOMlxqSfeSiSSSJpVJTlK+idj5QhCU7grnBI/zJ0btZiplc4JZSdG7WYpQlTayrm+FidN+sU0nZvhYnTfrFNKGMtAQhCCQUuxsqltNC8RqiKXY2VS2mheI1C1FntZ6KWH2XMhZpW/QrcLEbLmQs0rfoVbntZnuG5sfJkMARtkK0oX3ks6g94Dh/kvjZOiVn2t4ocCEzvc7/ACCXYviAWhdO9EhPb+e8fNQcPo1+05n8Lg3qtAXBv0HqqP8A1PwO4L21AgS83LzIi7XMU9aDS8KYiMf/AKvnCyw4MpDlYsu+K6HMNLgI1L4pQjGAOI73uRYlkwo1m2hGe0mJBu7WbxAbUZt4/FWGGn9OsnRHVCLenMMSVb09XZ/gg7HP9Ul/1+GVUW5lcxpX6xVvsc/1SX/X4ZVRbmVzGliaxUf0+51XPf8An9mwsAQDYMX0oxRD9JxmDTbK+rd3wcVViZ4Q9tftJeYdfU2yl+7+KnGtVL//ADsb/cj6sWORN5JC8OvVN9wQhC5lsFc4JZSdG7WYqZXOCWUnRu1mKUJU2sq5vhYnTfrFNKRNwjtsTF7b+McopnanZu8IYRkrHyhfW1Ozd4S7U7N3hA10fCl2NlUtpoXiNUbanZu8KXY8I+lS2L+9C4x941SlmLNrCz0QsRsuZCzSt+hW3CxGy00mRZT71v0KtT2sz/Dc2Pk5jg/ahkZqFHDb1yvq1peq0tpX4pi1JwzMeLFIoYji+la0rxVTG1Ozd4RtTs3eFVu7WPftHFi66F1g7hA2Uhx4MWAI0GPS+29ddixYjmSYS4QCeEBjIIhQoDS1jL152OmMn8gBT8/hT7U7N3hG1Ozd4RidrC/Tp48fUnYO2r6DNQ49y/cverepW80t36e9RJ6Pt0WJEpS+5z6VrS8a0r8U3tTs3eEbU7N3hHYe0cWLqaKxMJ4cvJulo0o2Ox0QxPWiXRXFQUpxXVRT0ZsSK90OGIbXGrWA1DBmqm9qdm7wk2p2bvCG21YWMIRk5LqfKF97U7N3hJtTs3eFB0uj5VzgllJ0btZiqNqdm7wrnBOGfSTi/tuzcpqlISo1h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58" y="1231603"/>
            <a:ext cx="752475" cy="7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3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A80000"/>
                </a:solidFill>
                <a:latin typeface="Cambria" pitchFamily="18" charset="0"/>
              </a:rPr>
              <a:t>Železniční in</a:t>
            </a:r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frastruktura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10</a:t>
            </a:fld>
            <a:endParaRPr lang="cs-CZ" sz="1200" b="1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09993173-0D8C-4B66-A9C9-2F3BFB11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Trať č. 220 - (Praha –) Benešov – Tábor – České Budějovice</a:t>
            </a:r>
          </a:p>
          <a:p>
            <a:r>
              <a:rPr lang="cs-CZ" sz="2000" dirty="0"/>
              <a:t>Trať č. 201 - Ražice – Písek – Tábor</a:t>
            </a:r>
          </a:p>
          <a:p>
            <a:r>
              <a:rPr lang="cs-CZ" sz="2000" dirty="0"/>
              <a:t>Trať č. 224 - Tábor – Obrataň – Pelhřimov – Horní Cerkev</a:t>
            </a:r>
          </a:p>
          <a:p>
            <a:r>
              <a:rPr lang="cs-CZ" sz="2000" dirty="0"/>
              <a:t>Trať č. 202 - Tábor – Bechyně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6BFFBB7-BC2E-4D16-B78B-63C6C439A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7" y="3068960"/>
            <a:ext cx="62198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0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A80000"/>
                </a:solidFill>
                <a:latin typeface="Cambria" pitchFamily="18" charset="0"/>
              </a:rPr>
              <a:t>Současná dopravní obsluha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11</a:t>
            </a:fld>
            <a:endParaRPr lang="cs-CZ" sz="1200" b="1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09993173-0D8C-4B66-A9C9-2F3BFB11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MHD, veřejná linková doprava - COMETT PLUS, spol. s r.o.</a:t>
            </a:r>
          </a:p>
          <a:p>
            <a:pPr algn="just"/>
            <a:r>
              <a:rPr lang="cs-CZ" sz="2000" dirty="0"/>
              <a:t>Železniční doprava – České dráhy, a.s.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MHD Tábor – MHD měst Tábor, Sezimovo Ústí, Planá nad Lužnicí; 15 linek</a:t>
            </a:r>
          </a:p>
          <a:p>
            <a:pPr algn="just"/>
            <a:r>
              <a:rPr lang="cs-CZ" sz="2000" dirty="0"/>
              <a:t>IDS – 1. IDS v JK (od 2003), MHD + 22 linkových autobusů dopravce COMETT PLUS + ČD na tratích č. 220 v úseku Tábor – Sezimovo Ústí – Planá nad Lužnicí, č. 202 v úseku Tábor – Horky u Tábora – Slapy, č. 201 v úseku Tábor – Nasavrky. </a:t>
            </a:r>
          </a:p>
        </p:txBody>
      </p:sp>
    </p:spTree>
    <p:extLst>
      <p:ext uri="{BB962C8B-B14F-4D97-AF65-F5344CB8AC3E}">
        <p14:creationId xmlns:p14="http://schemas.microsoft.com/office/powerpoint/2010/main" val="18894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A80000"/>
                </a:solidFill>
                <a:latin typeface="Cambria" pitchFamily="18" charset="0"/>
              </a:rPr>
              <a:t>Nevyhovující docházkové vzdálenosti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12</a:t>
            </a:fld>
            <a:endParaRPr lang="cs-CZ" sz="1200" b="1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09993173-0D8C-4B66-A9C9-2F3BFB11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Každá obec má alespoň jednu zastávku VHD.</a:t>
            </a:r>
          </a:p>
          <a:p>
            <a:endParaRPr lang="cs-CZ" sz="2000" dirty="0"/>
          </a:p>
          <a:p>
            <a:r>
              <a:rPr lang="cs-CZ" sz="2000" dirty="0"/>
              <a:t>Sezimovo Ústí - hůře dostupná pro severozápadní část obce</a:t>
            </a:r>
          </a:p>
          <a:p>
            <a:r>
              <a:rPr lang="cs-CZ" sz="2000" dirty="0"/>
              <a:t>Chýnov - hůře dostupná pro jižní část obce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E77C0A-1320-4548-B073-4C0AA867D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064449"/>
            <a:ext cx="5011946" cy="20523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158F04-5B53-4440-8292-F553AEB23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146" y="3064449"/>
            <a:ext cx="32575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A80000"/>
                </a:solidFill>
                <a:latin typeface="Cambria" pitchFamily="18" charset="0"/>
              </a:rPr>
              <a:t>Nevyhovující docházkové vzdálenosti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13</a:t>
            </a:fld>
            <a:endParaRPr lang="cs-CZ" sz="1200" b="1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09993173-0D8C-4B66-A9C9-2F3BFB11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Svrabov – V těsné blízkosti trať č. 201, zastávka však chybí.</a:t>
            </a:r>
          </a:p>
          <a:p>
            <a:pPr algn="just"/>
            <a:r>
              <a:rPr lang="cs-CZ" sz="2000" dirty="0"/>
              <a:t>Meziříčí –Zastávka VLD pouze na hlavní silnici, asi 700 m od středu obce. Železniční stanice Meziříčí je od středu obce vzdálená přibližně 1,4 km.</a:t>
            </a:r>
          </a:p>
          <a:p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4B2DFD-F34A-41A7-B860-BDE679E0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44" y="2961905"/>
            <a:ext cx="4308456" cy="205189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2049AB2-27C4-40C6-8022-F0C29A989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736" y="2961905"/>
            <a:ext cx="3803328" cy="2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9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A80000"/>
                </a:solidFill>
                <a:latin typeface="Cambria" pitchFamily="18" charset="0"/>
              </a:rPr>
              <a:t>Nevyhovující nabídka dopravy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14</a:t>
            </a:fld>
            <a:endParaRPr lang="cs-CZ" sz="1200" b="1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09993173-0D8C-4B66-A9C9-2F3BFB11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Obce s železniční dopravou – dostatečná dopravní obslužnost v PD i ND dostatečně. 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Obce s veřejnou linkovou dopravou a v některých případech i MHD - velmi často zcela chybí víkendové spoje nebo je jich nedostatek. </a:t>
            </a:r>
          </a:p>
        </p:txBody>
      </p:sp>
    </p:spTree>
    <p:extLst>
      <p:ext uri="{BB962C8B-B14F-4D97-AF65-F5344CB8AC3E}">
        <p14:creationId xmlns:p14="http://schemas.microsoft.com/office/powerpoint/2010/main" val="538830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A80000"/>
                </a:solidFill>
                <a:latin typeface="Cambria" pitchFamily="18" charset="0"/>
              </a:rPr>
              <a:t>Analýza souběhů spojů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15</a:t>
            </a:fld>
            <a:endParaRPr lang="cs-CZ" sz="1200" b="1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09993173-0D8C-4B66-A9C9-2F3BFB11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Trať č. 220 </a:t>
            </a:r>
          </a:p>
          <a:p>
            <a:pPr lvl="1" algn="just"/>
            <a:r>
              <a:rPr lang="cs-CZ" sz="1800" dirty="0"/>
              <a:t>Souběhy veřejné linkové dopravy a MHD v ranní přepravní špičce - linky VLD často neobsluhují pouze provozní oblast MHD (charakter meziregionální dopravy). </a:t>
            </a:r>
          </a:p>
          <a:p>
            <a:pPr lvl="1" algn="just"/>
            <a:r>
              <a:rPr lang="cs-CZ" sz="1800" dirty="0"/>
              <a:t>V případě souběhů VLD a ŽD autobusy většinou obsluhují i menší obce mimo vedení tratě č. 220, a tak železniční doprava zde nabízí často rychlejší spojení. </a:t>
            </a:r>
          </a:p>
          <a:p>
            <a:pPr lvl="1" algn="just"/>
            <a:endParaRPr lang="cs-CZ" sz="1600" dirty="0"/>
          </a:p>
          <a:p>
            <a:pPr algn="just"/>
            <a:r>
              <a:rPr lang="cs-CZ" sz="2000" dirty="0"/>
              <a:t>Trať č. 224</a:t>
            </a:r>
          </a:p>
          <a:p>
            <a:pPr lvl="1" algn="just"/>
            <a:r>
              <a:rPr lang="cs-CZ" sz="1800" dirty="0"/>
              <a:t>Souběhy VLD a ŽD především v brzkých ranních hodinách a poté okolo třetí hodiny odpoledne. Všechny spoje, které byly v souběhu, však po obsloužení Chýnova pokračovaly do jiných destinací.</a:t>
            </a:r>
          </a:p>
        </p:txBody>
      </p:sp>
    </p:spTree>
    <p:extLst>
      <p:ext uri="{BB962C8B-B14F-4D97-AF65-F5344CB8AC3E}">
        <p14:creationId xmlns:p14="http://schemas.microsoft.com/office/powerpoint/2010/main" val="121930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A80000"/>
                </a:solidFill>
                <a:latin typeface="Cambria" pitchFamily="18" charset="0"/>
              </a:rPr>
              <a:t>Vozový park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16</a:t>
            </a:fld>
            <a:endParaRPr lang="cs-CZ" sz="1200" b="1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09993173-0D8C-4B66-A9C9-2F3BFB11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VLD - moderní klimatizované, 20 vozů na CNG (stlačený zemní plyn)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MHD - celkem 38 autobusů, z toho 9 autobusů v kloubovém provedení (dlouhé 18 m), 3 autobusy o délce 10,5 m a 4 midibusy s délkou do 8 m a kapacitou 30 osob. 34 nízkopodlažních a 21 bylo s pohonem na CNG. V roce 2014 více než 60 % výkonů s vozy na CNG.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Železniční doprava - nezrekonstruované „motoráčky“, jednotka 814 + 914 Regionova (Tábor – Bechyně, Tábor – Horní Cerekev, Tábor – Ražice), na trati č. 220 moderní vozidla (dálkový charakter)</a:t>
            </a:r>
          </a:p>
          <a:p>
            <a:pPr lvl="1"/>
            <a:endParaRPr lang="cs-CZ" sz="16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94166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A80000"/>
                </a:solidFill>
                <a:latin typeface="Cambria" pitchFamily="18" charset="0"/>
              </a:rPr>
              <a:t>Zastávky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17</a:t>
            </a:fld>
            <a:endParaRPr lang="cs-CZ" sz="1200" b="1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09993173-0D8C-4B66-A9C9-2F3BFB11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VLD – špatný stav (velký počet zastávek), často chybí JŘ, bez přístřešku, povětrnostní vlivy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MHD – dobrý stav, přístřešek, místo pro výlep JŘ, více než 100 zastávek</a:t>
            </a:r>
          </a:p>
          <a:p>
            <a:pPr marL="109728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Železniční doprava – dobrý stav (menší počet zastávek), vždy přístřešek, rekonstrukce vlak. Nádraží Tábor v roce 2009</a:t>
            </a:r>
          </a:p>
          <a:p>
            <a:pPr lvl="1"/>
            <a:endParaRPr lang="cs-CZ" sz="16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528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A80000"/>
                </a:solidFill>
                <a:latin typeface="Cambria" pitchFamily="18" charset="0"/>
              </a:rPr>
              <a:t>Informace pro cestující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18</a:t>
            </a:fld>
            <a:endParaRPr lang="cs-CZ" sz="1200" b="1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09993173-0D8C-4B66-A9C9-2F3BFB11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U všech druhů dopravy zapojených do IDS Tábor chybí přehledné informace na sebe navazujících spojení. 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Na zastávkách linkové dopravy bývají často poškozené a znehodnocené jízdní řády. Tyto JŘ většinou neobsahují informace o tarifních a přepravních podmínkách. 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Na zastávkách MHD a železniční dopravy je obecně situace s JŘ a informacemi o tarifních a přepravních podmínkách lepší.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5786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A80000"/>
                </a:solidFill>
                <a:latin typeface="Cambria" pitchFamily="18" charset="0"/>
              </a:rPr>
              <a:t>Informace pro cestující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19</a:t>
            </a:fld>
            <a:endParaRPr lang="cs-CZ" sz="1200" b="1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09993173-0D8C-4B66-A9C9-2F3BFB11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1800" dirty="0"/>
              <a:t>JŘ všech druhů dopravy – web JIKORD (www.jikord.cz) - přesměrování na IDOS.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IDOS (www.idos.cz) -  přehledný a cestujícími hojně využívaný, nevýhodou absence informací o přepravních a tarifních podmínkách.</a:t>
            </a:r>
          </a:p>
          <a:p>
            <a:pPr marL="109728" indent="0" algn="just">
              <a:buNone/>
            </a:pPr>
            <a:r>
              <a:rPr lang="cs-CZ" sz="1800" dirty="0"/>
              <a:t> </a:t>
            </a:r>
          </a:p>
          <a:p>
            <a:pPr algn="just"/>
            <a:r>
              <a:rPr lang="cs-CZ" sz="1800" dirty="0"/>
              <a:t>Web COMETT PLUS (www.comettplus.cz) - pouze JŘ MHD Tábor, lze stáhnout ve formátu PDF, tarifní a přepravní podmínky, upozornění cestujícím při mimořádnostech, interaktivní mapa zastávek a jejich abecední seznam s možností zobrazení zastávkového jízdního řádu, linková doprava - přepravní podmínky, přehledný ceník jízdného, seznam linek a schéma stanovišť autobusového nádraží v Táboře.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Jízdní řády a ostatní informace týkající se přepravy osob železniční dopravou lze dohledat na internetových stránkách Českých drah (www.cd.cz).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8242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334" y="1417638"/>
            <a:ext cx="8229600" cy="414992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latin typeface="+mj-lt"/>
              </a:rPr>
              <a:t>Cíl práce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+mj-lt"/>
              </a:rPr>
              <a:t>Představení řešeného území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+mj-lt"/>
              </a:rPr>
              <a:t>Analýza řešeného území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+mj-lt"/>
              </a:rPr>
              <a:t>Návrh dopravního konceptu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+mj-lt"/>
              </a:rPr>
              <a:t>Hodnocení variant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+mj-lt"/>
              </a:rPr>
              <a:t>Doplňující otázky</a:t>
            </a:r>
          </a:p>
          <a:p>
            <a:endParaRPr lang="cs-CZ" sz="2800" dirty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solidFill>
                  <a:srgbClr val="A80000"/>
                </a:solidFill>
                <a:latin typeface="Cambria" panose="02040503050406030204" pitchFamily="18" charset="0"/>
              </a:rPr>
              <a:t>Obsah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365760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</a:t>
            </a:fld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885736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Rozdělení obcí do skupin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394801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20</a:t>
            </a:fld>
            <a:endParaRPr lang="cs-CZ" sz="1200" b="1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2523A4D7-116F-4ADC-B213-CAE43C2AE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17638"/>
            <a:ext cx="8229600" cy="44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9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Standardy dopravní obsluhy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394801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21</a:t>
            </a:fld>
            <a:endParaRPr lang="cs-CZ" sz="1200" b="1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358D19A9-1BA5-46D3-B286-93784F4CE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268760"/>
            <a:ext cx="874651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3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7544" y="6295154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22</a:t>
            </a:fld>
            <a:endParaRPr lang="cs-CZ" sz="1200" b="1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4666584-B3B9-463F-B543-0CD3F8348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28669"/>
            <a:ext cx="8582526" cy="58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50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Návrh dopravního konceptu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23</a:t>
            </a:fld>
            <a:endParaRPr lang="cs-CZ" sz="1200" b="1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150E856-8432-47F3-BA6A-0B44F93F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Problémy:</a:t>
            </a:r>
          </a:p>
          <a:p>
            <a:pPr lvl="1" algn="just"/>
            <a:r>
              <a:rPr lang="cs-CZ" dirty="0"/>
              <a:t>Nesystémovost nabídky VLD a její nedostatek především v nepracovních dnech</a:t>
            </a:r>
          </a:p>
          <a:p>
            <a:pPr lvl="1" algn="just"/>
            <a:r>
              <a:rPr lang="cs-CZ" dirty="0"/>
              <a:t>Souběhy vlaků a autobusů </a:t>
            </a:r>
          </a:p>
          <a:p>
            <a:pPr marL="109728" indent="0" algn="just">
              <a:buNone/>
            </a:pPr>
            <a:endParaRPr lang="cs-CZ" dirty="0"/>
          </a:p>
          <a:p>
            <a:pPr algn="just"/>
            <a:r>
              <a:rPr lang="cs-CZ" dirty="0"/>
              <a:t>Návrh konceptu:</a:t>
            </a:r>
          </a:p>
          <a:p>
            <a:pPr lvl="1" algn="just"/>
            <a:r>
              <a:rPr lang="cs-CZ" dirty="0"/>
              <a:t>Rozdělení mikroregionu podle hlavních světových stran </a:t>
            </a:r>
          </a:p>
          <a:p>
            <a:pPr lvl="1" algn="just"/>
            <a:r>
              <a:rPr lang="cs-CZ" dirty="0"/>
              <a:t>Město Tábor - hlavní spádové centrum</a:t>
            </a:r>
          </a:p>
          <a:p>
            <a:pPr lvl="1" algn="just"/>
            <a:r>
              <a:rPr lang="cs-CZ" dirty="0"/>
              <a:t>Absolutní segregace od dálkové dopravy</a:t>
            </a:r>
          </a:p>
          <a:p>
            <a:pPr lvl="1" algn="just"/>
            <a:r>
              <a:rPr lang="cs-CZ" dirty="0"/>
              <a:t>Označení linek – </a:t>
            </a:r>
            <a:r>
              <a:rPr lang="cs-CZ" dirty="0" err="1"/>
              <a:t>Xyz</a:t>
            </a:r>
            <a:r>
              <a:rPr lang="cs-CZ" dirty="0"/>
              <a:t>:</a:t>
            </a:r>
          </a:p>
          <a:p>
            <a:pPr lvl="2" algn="just"/>
            <a:r>
              <a:rPr lang="cs-CZ" b="1" i="1" dirty="0"/>
              <a:t>X</a:t>
            </a:r>
            <a:r>
              <a:rPr lang="cs-CZ" dirty="0"/>
              <a:t> značí směr vedení linky (S – sever, J – jih, V – východ, Z - západ, kombinace písmen pro tangenciální vedení) </a:t>
            </a:r>
          </a:p>
          <a:p>
            <a:pPr lvl="2" algn="just"/>
            <a:r>
              <a:rPr lang="cs-CZ" b="1" i="1" dirty="0"/>
              <a:t>y </a:t>
            </a:r>
            <a:r>
              <a:rPr lang="cs-CZ" dirty="0"/>
              <a:t>značí pořadové číslo daného typu linky </a:t>
            </a:r>
          </a:p>
          <a:p>
            <a:pPr lvl="2" algn="just"/>
            <a:r>
              <a:rPr lang="cs-CZ" b="1" i="1" dirty="0"/>
              <a:t>z</a:t>
            </a:r>
            <a:r>
              <a:rPr lang="cs-CZ" dirty="0"/>
              <a:t> značí variantu linky</a:t>
            </a:r>
          </a:p>
        </p:txBody>
      </p:sp>
    </p:spTree>
    <p:extLst>
      <p:ext uri="{BB962C8B-B14F-4D97-AF65-F5344CB8AC3E}">
        <p14:creationId xmlns:p14="http://schemas.microsoft.com/office/powerpoint/2010/main" val="3885162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Rozdělení mikroregionu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24</a:t>
            </a:fld>
            <a:endParaRPr lang="cs-CZ" sz="1200" b="1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BBAA25F0-F41D-43D1-AA8E-5CF73C5F2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4" y="1417638"/>
            <a:ext cx="9029721" cy="4387626"/>
          </a:xfrm>
        </p:spPr>
      </p:pic>
    </p:spTree>
    <p:extLst>
      <p:ext uri="{BB962C8B-B14F-4D97-AF65-F5344CB8AC3E}">
        <p14:creationId xmlns:p14="http://schemas.microsoft.com/office/powerpoint/2010/main" val="56120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Oblast Západ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25</a:t>
            </a:fld>
            <a:endParaRPr lang="cs-CZ" sz="1200" b="1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150E856-8432-47F3-BA6A-0B44F93F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Obce Opařany, Dražice, Drhovice, Meziříčí, Nasavrky a Svrabov</a:t>
            </a:r>
          </a:p>
          <a:p>
            <a:endParaRPr lang="cs-CZ" dirty="0"/>
          </a:p>
          <a:p>
            <a:r>
              <a:rPr lang="cs-CZ" dirty="0"/>
              <a:t>Silnice I/19 (Plzeň – Pelhřimov), I/29 (Písek – Oltyně), II/122 (přes Opařany), II/123 </a:t>
            </a:r>
          </a:p>
          <a:p>
            <a:endParaRPr lang="cs-CZ" dirty="0"/>
          </a:p>
          <a:p>
            <a:r>
              <a:rPr lang="cs-CZ" dirty="0"/>
              <a:t>Na severním okraji oblasti železniční trať č. 201 (Tábor – Ražice)</a:t>
            </a:r>
          </a:p>
        </p:txBody>
      </p:sp>
    </p:spTree>
    <p:extLst>
      <p:ext uri="{BB962C8B-B14F-4D97-AF65-F5344CB8AC3E}">
        <p14:creationId xmlns:p14="http://schemas.microsoft.com/office/powerpoint/2010/main" val="2130280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Linky Z1a, Z1b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26</a:t>
            </a:fld>
            <a:endParaRPr lang="cs-CZ" sz="1200" b="1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DC67ABE0-697E-4C95-ACD7-BA327C7EB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464" y="1196752"/>
            <a:ext cx="6519259" cy="47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96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B3093BCB-4166-44D3-9356-67D436091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417638"/>
            <a:ext cx="8496300" cy="344977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Linky Z1a, Z1b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27</a:t>
            </a:fld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746166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Linka Z2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28</a:t>
            </a:fld>
            <a:endParaRPr lang="cs-CZ" sz="1200" b="1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DFDFCC86-EAAA-4697-9200-4EA417FAF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464" y="1417638"/>
            <a:ext cx="7737103" cy="43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21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Linka Z2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29</a:t>
            </a:fld>
            <a:endParaRPr lang="cs-CZ" sz="1200" b="1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F125364-006F-4962-BA21-787DD3B59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5544"/>
            <a:ext cx="8519060" cy="3816424"/>
          </a:xfrm>
        </p:spPr>
      </p:pic>
    </p:spTree>
    <p:extLst>
      <p:ext uri="{BB962C8B-B14F-4D97-AF65-F5344CB8AC3E}">
        <p14:creationId xmlns:p14="http://schemas.microsoft.com/office/powerpoint/2010/main" val="389105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6657" cy="4149927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20000"/>
              </a:lnSpc>
              <a:buNone/>
            </a:pPr>
            <a:r>
              <a:rPr lang="cs-CZ" sz="2400" dirty="0"/>
              <a:t>Cílem práce je navržení technických a kvalitativních standardů při řešení dopravní obslužnosti vybraného území. Dojde k vyhodnocení současného modelu dopravní obslužnosti a na základě zjištěných skutečností dojde k navržení standardů. Na základě stanovených standardů, pokud nebude vyhovovat posuzovaný dopravní model dojde k navržení nového.</a:t>
            </a:r>
            <a:endParaRPr lang="cs-CZ" sz="2400" dirty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Cíl práce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365760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</a:t>
            </a:fld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885736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Oblast Východ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30</a:t>
            </a:fld>
            <a:endParaRPr lang="cs-CZ" sz="1200" b="1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150E856-8432-47F3-BA6A-0B44F93F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Obce Chýnov, Radenín, Nová ves u Chýnova, Turovec a Vlčeves </a:t>
            </a:r>
          </a:p>
          <a:p>
            <a:endParaRPr lang="cs-CZ" dirty="0"/>
          </a:p>
          <a:p>
            <a:r>
              <a:rPr lang="cs-CZ" dirty="0"/>
              <a:t>Silnice I/19 (přes Chýnov), II/409 (z Plané nad Lužnicí, přes Chýnov) </a:t>
            </a:r>
          </a:p>
          <a:p>
            <a:endParaRPr lang="cs-CZ" dirty="0"/>
          </a:p>
          <a:p>
            <a:r>
              <a:rPr lang="cs-CZ" dirty="0"/>
              <a:t>V severní částí oblasti železniční trať č. 201 (Tábor – Horní Cerekev)</a:t>
            </a:r>
          </a:p>
        </p:txBody>
      </p:sp>
    </p:spTree>
    <p:extLst>
      <p:ext uri="{BB962C8B-B14F-4D97-AF65-F5344CB8AC3E}">
        <p14:creationId xmlns:p14="http://schemas.microsoft.com/office/powerpoint/2010/main" val="1349727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Linka V1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08128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31</a:t>
            </a:fld>
            <a:endParaRPr lang="cs-CZ" sz="1200" b="1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24ECD45-B908-4D37-AC37-90C2B4001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464" y="1417638"/>
            <a:ext cx="8260125" cy="38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7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Linka V1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08128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32</a:t>
            </a:fld>
            <a:endParaRPr lang="cs-CZ" sz="1200" b="1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D27A0A6-060B-4CC2-B1D1-0EA1F60E0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6" y="1417638"/>
            <a:ext cx="8661739" cy="3523530"/>
          </a:xfrm>
        </p:spPr>
      </p:pic>
    </p:spTree>
    <p:extLst>
      <p:ext uri="{BB962C8B-B14F-4D97-AF65-F5344CB8AC3E}">
        <p14:creationId xmlns:p14="http://schemas.microsoft.com/office/powerpoint/2010/main" val="259378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Linka V2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33</a:t>
            </a:fld>
            <a:endParaRPr lang="cs-CZ" sz="1200" b="1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33269BF-AF57-49AB-85F3-8D632C30F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463" y="1417637"/>
            <a:ext cx="8047487" cy="13632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F256F0C-7093-4E30-9B3F-A8E1E7C70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13" y="2924943"/>
            <a:ext cx="8188343" cy="29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78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Linka V2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34</a:t>
            </a:fld>
            <a:endParaRPr lang="cs-CZ" sz="1200" b="1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074CF1FF-2AD8-4338-85CD-77B672E23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6" y="1417638"/>
            <a:ext cx="8656335" cy="3523530"/>
          </a:xfrm>
        </p:spPr>
      </p:pic>
    </p:spTree>
    <p:extLst>
      <p:ext uri="{BB962C8B-B14F-4D97-AF65-F5344CB8AC3E}">
        <p14:creationId xmlns:p14="http://schemas.microsoft.com/office/powerpoint/2010/main" val="2737044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Linka V3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35</a:t>
            </a:fld>
            <a:endParaRPr lang="cs-CZ" sz="1200" b="1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4553FB0-4EF5-4DEF-BE7B-C93706F26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464" y="1417638"/>
            <a:ext cx="8026464" cy="38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38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Linka V3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36</a:t>
            </a:fld>
            <a:endParaRPr lang="cs-CZ" sz="1200" b="1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4A8DA03E-572A-4166-A7DA-A87421801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6" y="1417638"/>
            <a:ext cx="8607869" cy="4171602"/>
          </a:xfrm>
        </p:spPr>
      </p:pic>
    </p:spTree>
    <p:extLst>
      <p:ext uri="{BB962C8B-B14F-4D97-AF65-F5344CB8AC3E}">
        <p14:creationId xmlns:p14="http://schemas.microsoft.com/office/powerpoint/2010/main" val="1013937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Oblast Jih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37</a:t>
            </a:fld>
            <a:endParaRPr lang="cs-CZ" sz="1200" b="1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150E856-8432-47F3-BA6A-0B44F93F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Obce Sezimovo Ústí, Planá nad Lužnicí a Radimovice u Želče</a:t>
            </a:r>
          </a:p>
          <a:p>
            <a:endParaRPr lang="cs-CZ" dirty="0"/>
          </a:p>
          <a:p>
            <a:r>
              <a:rPr lang="cs-CZ" dirty="0"/>
              <a:t>Dálnice D3, silnice II/603 (Borek u Českých Budějovic – Praha), II/409 (Planá nad Lužnicí – Turovec – Chýnov - Černovice a dále směrem na jihovýchod)</a:t>
            </a:r>
          </a:p>
          <a:p>
            <a:endParaRPr lang="cs-CZ" dirty="0"/>
          </a:p>
          <a:p>
            <a:r>
              <a:rPr lang="cs-CZ" dirty="0"/>
              <a:t>Železniční trať č. 220 (České Budějovice – Benešov u Prahy)</a:t>
            </a:r>
          </a:p>
        </p:txBody>
      </p:sp>
    </p:spTree>
    <p:extLst>
      <p:ext uri="{BB962C8B-B14F-4D97-AF65-F5344CB8AC3E}">
        <p14:creationId xmlns:p14="http://schemas.microsoft.com/office/powerpoint/2010/main" val="2794309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Linka J1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38</a:t>
            </a:fld>
            <a:endParaRPr lang="cs-CZ" sz="1200" b="1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A3F4BBA-B18E-4E6F-9157-E89E35633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464" y="1417638"/>
            <a:ext cx="8421874" cy="13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Linka J1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39</a:t>
            </a:fld>
            <a:endParaRPr lang="cs-CZ" sz="1200" b="1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81772F2-39F4-4591-B6C9-3995F915D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7" y="1417638"/>
            <a:ext cx="8654092" cy="3883570"/>
          </a:xfrm>
        </p:spPr>
      </p:pic>
    </p:spTree>
    <p:extLst>
      <p:ext uri="{BB962C8B-B14F-4D97-AF65-F5344CB8AC3E}">
        <p14:creationId xmlns:p14="http://schemas.microsoft.com/office/powerpoint/2010/main" val="98040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Mikroregion Táborsko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08868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4</a:t>
            </a:fld>
            <a:endParaRPr lang="cs-CZ" sz="1200" b="1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04A0676F-5F77-4D99-9FFA-98A4F787F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" y="1417638"/>
            <a:ext cx="9125635" cy="4108966"/>
          </a:xfrm>
        </p:spPr>
      </p:pic>
    </p:spTree>
    <p:extLst>
      <p:ext uri="{BB962C8B-B14F-4D97-AF65-F5344CB8AC3E}">
        <p14:creationId xmlns:p14="http://schemas.microsoft.com/office/powerpoint/2010/main" val="295097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Oblast Sever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40</a:t>
            </a:fld>
            <a:endParaRPr lang="cs-CZ" sz="1200" b="1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150E856-8432-47F3-BA6A-0B44F93F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Obce Nasavrky, Svrabov </a:t>
            </a:r>
          </a:p>
          <a:p>
            <a:endParaRPr lang="cs-CZ" dirty="0"/>
          </a:p>
          <a:p>
            <a:r>
              <a:rPr lang="cs-CZ" dirty="0"/>
              <a:t>Obslouženy MHD</a:t>
            </a:r>
          </a:p>
        </p:txBody>
      </p:sp>
    </p:spTree>
    <p:extLst>
      <p:ext uri="{BB962C8B-B14F-4D97-AF65-F5344CB8AC3E}">
        <p14:creationId xmlns:p14="http://schemas.microsoft.com/office/powerpoint/2010/main" val="707018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Současný stav a varianty návrhu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229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41</a:t>
            </a:fld>
            <a:endParaRPr lang="cs-CZ" sz="1200" b="1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0785B01-17C1-42DA-B842-82517F821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228" y="2780928"/>
            <a:ext cx="8488456" cy="301947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1B4F573-3018-4DE7-83D3-8B0A05976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28" y="1417638"/>
            <a:ext cx="6871584" cy="123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84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Náklady na objednání dopravy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08128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42</a:t>
            </a:fld>
            <a:endParaRPr lang="cs-CZ" sz="12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39CD47-91AE-4D52-9360-0225D0184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90" y="1420139"/>
            <a:ext cx="8719220" cy="22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63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Hodnocení variant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43</a:t>
            </a:fld>
            <a:endParaRPr lang="cs-CZ" sz="12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Metoda vážených součtů (WSA)</a:t>
            </a:r>
          </a:p>
          <a:p>
            <a:pPr lvl="1"/>
            <a:r>
              <a:rPr lang="cs-CZ" dirty="0"/>
              <a:t>Pořadí variant:</a:t>
            </a:r>
          </a:p>
          <a:p>
            <a:pPr marL="1088136" lvl="2" indent="-457200">
              <a:buFont typeface="+mj-lt"/>
              <a:buAutoNum type="arabicParenR"/>
            </a:pPr>
            <a:r>
              <a:rPr lang="cs-CZ" dirty="0"/>
              <a:t>Varianta B</a:t>
            </a:r>
          </a:p>
          <a:p>
            <a:pPr marL="1088136" lvl="2" indent="-457200">
              <a:buFont typeface="+mj-lt"/>
              <a:buAutoNum type="arabicParenR"/>
            </a:pPr>
            <a:r>
              <a:rPr lang="cs-CZ" dirty="0"/>
              <a:t>Varianta A</a:t>
            </a:r>
          </a:p>
          <a:p>
            <a:pPr marL="1088136" lvl="2" indent="-457200">
              <a:buFont typeface="+mj-lt"/>
              <a:buAutoNum type="arabicParenR"/>
            </a:pPr>
            <a:r>
              <a:rPr lang="cs-CZ" dirty="0"/>
              <a:t>Současný stav</a:t>
            </a:r>
          </a:p>
          <a:p>
            <a:pPr marL="630936" lvl="2" indent="0">
              <a:buNone/>
            </a:pPr>
            <a:endParaRPr lang="cs-CZ" dirty="0"/>
          </a:p>
          <a:p>
            <a:r>
              <a:rPr lang="cs-CZ" dirty="0"/>
              <a:t>Metoda TOPSIS</a:t>
            </a:r>
          </a:p>
          <a:p>
            <a:pPr lvl="1"/>
            <a:r>
              <a:rPr lang="cs-CZ" dirty="0"/>
              <a:t>Pořadí variant:</a:t>
            </a:r>
          </a:p>
          <a:p>
            <a:pPr marL="1088136" lvl="2" indent="-457200">
              <a:buFont typeface="+mj-lt"/>
              <a:buAutoNum type="arabicParenR"/>
            </a:pPr>
            <a:r>
              <a:rPr lang="cs-CZ" dirty="0"/>
              <a:t>Varianta B</a:t>
            </a:r>
          </a:p>
          <a:p>
            <a:pPr marL="1088136" lvl="2" indent="-457200">
              <a:buFont typeface="+mj-lt"/>
              <a:buAutoNum type="arabicParenR"/>
            </a:pPr>
            <a:r>
              <a:rPr lang="cs-CZ" dirty="0"/>
              <a:t>Současný stav</a:t>
            </a:r>
          </a:p>
          <a:p>
            <a:pPr marL="1088136" lvl="2" indent="-457200">
              <a:buFont typeface="+mj-lt"/>
              <a:buAutoNum type="arabicParenR"/>
            </a:pPr>
            <a:r>
              <a:rPr lang="cs-CZ" dirty="0"/>
              <a:t>Varianta A</a:t>
            </a:r>
          </a:p>
          <a:p>
            <a:pPr marL="1088136" lvl="2" indent="-457200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590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156"/>
            <a:ext cx="8229600" cy="2880320"/>
          </a:xfrm>
        </p:spPr>
        <p:txBody>
          <a:bodyPr>
            <a:noAutofit/>
          </a:bodyPr>
          <a:lstStyle/>
          <a:p>
            <a:pPr marL="566928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cs-CZ" sz="2000" dirty="0"/>
              <a:t>Na kterých tratích považujete nabídku za dostatečnou, kde cítíte potenciál pro další rozvoj regionální železniční dopravy?</a:t>
            </a:r>
          </a:p>
          <a:p>
            <a:pPr marL="566928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cs-CZ" sz="2000" dirty="0"/>
              <a:t>Jaké byste navrhl intervaly železničních linek na analyzovaných železničních tratích a kategorie vlaku (vč. zastavovací politiky a návazností v Táboře na dálkovou dopravu? Preferoval byste vazbu na rychlíky a nebo expresní vlaky a z jakého důvodu? </a:t>
            </a:r>
          </a:p>
          <a:p>
            <a:pPr marL="566928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cs-CZ" sz="2000" dirty="0"/>
              <a:t>V návrzích standardů se zabýváte také standardem pro turistickou dopravu. Myslíte si, že je v řešené lokalitě potenciál také pro turistické linky, pokud ano, k jakým cílům? </a:t>
            </a:r>
            <a:endParaRPr lang="cs-CZ" sz="2000" dirty="0">
              <a:solidFill>
                <a:srgbClr val="005696"/>
              </a:solidFill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Dotazy oponenta práce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44</a:t>
            </a:fld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565555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357438"/>
            <a:ext cx="756084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A8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37746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Mikroregion Táborsko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08868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5</a:t>
            </a:fld>
            <a:endParaRPr lang="cs-CZ" sz="12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BE651D-9BC7-44AF-94EC-E0CC5F9AA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612" y="1423892"/>
            <a:ext cx="5676776" cy="432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Mikroregion Táborsko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399212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6</a:t>
            </a:fld>
            <a:endParaRPr lang="cs-CZ" sz="12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7BD1AE-DA60-4E13-8463-75F9EB290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76" y="1417638"/>
            <a:ext cx="7362647" cy="44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2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Mikroregion Táborsko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09288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7</a:t>
            </a:fld>
            <a:endParaRPr lang="cs-CZ" sz="1200" b="1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ADF950A9-AF1D-4A8C-9423-F5D2DA94A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3988283"/>
          </a:xfrm>
        </p:spPr>
      </p:pic>
    </p:spTree>
    <p:extLst>
      <p:ext uri="{BB962C8B-B14F-4D97-AF65-F5344CB8AC3E}">
        <p14:creationId xmlns:p14="http://schemas.microsoft.com/office/powerpoint/2010/main" val="5832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2F0F057A-CCF2-4252-905F-54C8951CA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44" y="1268760"/>
            <a:ext cx="6639311" cy="451890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Mikroregion Táborsko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8</a:t>
            </a:fld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88573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A80000"/>
                </a:solidFill>
                <a:latin typeface="Cambria" pitchFamily="18" charset="0"/>
              </a:rPr>
              <a:t>Silniční in</a:t>
            </a:r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frastruktura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3" y="6278585"/>
            <a:ext cx="480137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9</a:t>
            </a:fld>
            <a:endParaRPr lang="cs-CZ" sz="1200" b="1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09993173-0D8C-4B66-A9C9-2F3BFB11E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87632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Koridor mezinárodního tahu E55 – směr Berlín – Ústí nad Labem – Praha – Tábor – České Budějovice – Dolní Dvořiště – Linec, dálnice D3 a silnice I/3, severojižní nadregionální rozvojová osa Táborska, páteř silniční dopravy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4A79B2-2777-483D-9878-1215D179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10" y="2852936"/>
            <a:ext cx="730617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11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4014</TotalTime>
  <Words>1342</Words>
  <Application>Microsoft Office PowerPoint</Application>
  <PresentationFormat>Předvádění na obrazovce (4:3)</PresentationFormat>
  <Paragraphs>192</Paragraphs>
  <Slides>45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</vt:lpstr>
      <vt:lpstr>Lucida Sans Unicode</vt:lpstr>
      <vt:lpstr>Verdana</vt:lpstr>
      <vt:lpstr>Wingdings 2</vt:lpstr>
      <vt:lpstr>Wingdings 3</vt:lpstr>
      <vt:lpstr>Shluk</vt:lpstr>
      <vt:lpstr>Využití technických a kvalitativních standardů dopravy při řešení dopravní obsluhy území</vt:lpstr>
      <vt:lpstr>Obsah</vt:lpstr>
      <vt:lpstr>Cíl práce</vt:lpstr>
      <vt:lpstr>Mikroregion Táborsko</vt:lpstr>
      <vt:lpstr>Mikroregion Táborsko</vt:lpstr>
      <vt:lpstr>Mikroregion Táborsko</vt:lpstr>
      <vt:lpstr>Mikroregion Táborsko</vt:lpstr>
      <vt:lpstr>Mikroregion Táborsko</vt:lpstr>
      <vt:lpstr>Silniční infrastruktura</vt:lpstr>
      <vt:lpstr>Železniční infrastruktura</vt:lpstr>
      <vt:lpstr>Současná dopravní obsluha</vt:lpstr>
      <vt:lpstr>Nevyhovující docházkové vzdálenosti</vt:lpstr>
      <vt:lpstr>Nevyhovující docházkové vzdálenosti</vt:lpstr>
      <vt:lpstr>Nevyhovující nabídka dopravy</vt:lpstr>
      <vt:lpstr>Analýza souběhů spojů</vt:lpstr>
      <vt:lpstr>Vozový park</vt:lpstr>
      <vt:lpstr>Zastávky</vt:lpstr>
      <vt:lpstr>Informace pro cestující</vt:lpstr>
      <vt:lpstr>Informace pro cestující</vt:lpstr>
      <vt:lpstr>Rozdělení obcí do skupin</vt:lpstr>
      <vt:lpstr>Standardy dopravní obsluhy</vt:lpstr>
      <vt:lpstr>Prezentace aplikace PowerPoint</vt:lpstr>
      <vt:lpstr>Návrh dopravního konceptu</vt:lpstr>
      <vt:lpstr>Rozdělení mikroregionu</vt:lpstr>
      <vt:lpstr>Oblast Západ</vt:lpstr>
      <vt:lpstr>Linky Z1a, Z1b</vt:lpstr>
      <vt:lpstr>Linky Z1a, Z1b</vt:lpstr>
      <vt:lpstr>Linka Z2</vt:lpstr>
      <vt:lpstr>Linka Z2</vt:lpstr>
      <vt:lpstr>Oblast Východ</vt:lpstr>
      <vt:lpstr>Linka V1</vt:lpstr>
      <vt:lpstr>Linka V1</vt:lpstr>
      <vt:lpstr>Linka V2</vt:lpstr>
      <vt:lpstr>Linka V2</vt:lpstr>
      <vt:lpstr>Linka V3</vt:lpstr>
      <vt:lpstr>Linka V3</vt:lpstr>
      <vt:lpstr>Oblast Jih</vt:lpstr>
      <vt:lpstr>Linka J1</vt:lpstr>
      <vt:lpstr>Linka J1</vt:lpstr>
      <vt:lpstr>Oblast Sever</vt:lpstr>
      <vt:lpstr>Současný stav a varianty návrhu</vt:lpstr>
      <vt:lpstr>Náklady na objednání dopravy</vt:lpstr>
      <vt:lpstr>Hodnocení variant</vt:lpstr>
      <vt:lpstr>Dotazy oponenta práce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Taťka</dc:creator>
  <cp:lastModifiedBy>Jan Klokocka</cp:lastModifiedBy>
  <cp:revision>340</cp:revision>
  <dcterms:created xsi:type="dcterms:W3CDTF">2014-08-24T14:28:11Z</dcterms:created>
  <dcterms:modified xsi:type="dcterms:W3CDTF">2017-06-14T21:23:32Z</dcterms:modified>
</cp:coreProperties>
</file>