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7" r:id="rId3"/>
    <p:sldId id="275" r:id="rId4"/>
    <p:sldId id="258" r:id="rId5"/>
    <p:sldId id="260" r:id="rId6"/>
    <p:sldId id="270" r:id="rId7"/>
    <p:sldId id="269" r:id="rId8"/>
    <p:sldId id="271" r:id="rId9"/>
    <p:sldId id="278" r:id="rId10"/>
    <p:sldId id="276" r:id="rId11"/>
    <p:sldId id="277" r:id="rId12"/>
    <p:sldId id="274" r:id="rId13"/>
    <p:sldId id="263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C28"/>
    <a:srgbClr val="8A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05D6B-7CBD-4F97-B33F-936471C0F6BC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6B282-DEB9-4CE7-840C-AA6093AEF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42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64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3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17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01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9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720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42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921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03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0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7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71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0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3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8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7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0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8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4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97B9F-B6F7-471E-BB58-39CCB2B47E62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3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519754"/>
            <a:ext cx="7772400" cy="1944216"/>
          </a:xfrm>
        </p:spPr>
        <p:txBody>
          <a:bodyPr>
            <a:noAutofit/>
          </a:bodyPr>
          <a:lstStyle/>
          <a:p>
            <a:r>
              <a:rPr lang="cs-CZ" b="1" dirty="0"/>
              <a:t>Optimalizace materiálových toků ve vybrané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941168"/>
            <a:ext cx="7848872" cy="1728192"/>
          </a:xfrm>
        </p:spPr>
        <p:txBody>
          <a:bodyPr>
            <a:noAutofit/>
          </a:bodyPr>
          <a:lstStyle/>
          <a:p>
            <a:pPr algn="l"/>
            <a:r>
              <a:rPr lang="cs-CZ" sz="2400" b="1" dirty="0">
                <a:solidFill>
                  <a:schemeClr val="tx1"/>
                </a:solidFill>
              </a:rPr>
              <a:t>Autor diplomové práce: 	</a:t>
            </a:r>
            <a:r>
              <a:rPr lang="cs-CZ" sz="2400" dirty="0">
                <a:solidFill>
                  <a:schemeClr val="tx1"/>
                </a:solidFill>
              </a:rPr>
              <a:t>Bc. Matěj Jůza</a:t>
            </a:r>
          </a:p>
          <a:p>
            <a:pPr algn="l"/>
            <a:r>
              <a:rPr lang="cs-CZ" sz="2400" b="1" dirty="0">
                <a:solidFill>
                  <a:schemeClr val="tx1"/>
                </a:solidFill>
              </a:rPr>
              <a:t>Vedoucí diplomové práce</a:t>
            </a:r>
            <a:r>
              <a:rPr lang="cs-CZ" sz="2400" b="1" dirty="0">
                <a:solidFill>
                  <a:schemeClr val="tx1"/>
                </a:solidFill>
                <a:cs typeface="Arial" panose="020B0604020202020204" pitchFamily="34" charset="0"/>
              </a:rPr>
              <a:t>: 	</a:t>
            </a: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doc. Ing. Rudolf Kampf, Ph.D.</a:t>
            </a:r>
          </a:p>
          <a:p>
            <a:pPr algn="l"/>
            <a:r>
              <a:rPr lang="cs-CZ" sz="2400" b="1" dirty="0">
                <a:solidFill>
                  <a:schemeClr val="tx1"/>
                </a:solidFill>
              </a:rPr>
              <a:t>Oponent diplomové práce:</a:t>
            </a:r>
            <a:r>
              <a:rPr lang="cs-CZ" sz="2400" dirty="0">
                <a:solidFill>
                  <a:schemeClr val="tx1"/>
                </a:solidFill>
              </a:rPr>
              <a:t> 	</a:t>
            </a:r>
            <a:r>
              <a:rPr lang="cs-CZ" sz="2400" dirty="0">
                <a:solidFill>
                  <a:schemeClr val="tx1"/>
                </a:solidFill>
              </a:rPr>
              <a:t>Ing. Marek </a:t>
            </a:r>
            <a:r>
              <a:rPr lang="cs-CZ" sz="2400" dirty="0" err="1">
                <a:solidFill>
                  <a:schemeClr val="tx1"/>
                </a:solidFill>
              </a:rPr>
              <a:t>Kocánek</a:t>
            </a:r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České Budějovice, červen 2017</a:t>
            </a:r>
          </a:p>
          <a:p>
            <a:pPr algn="l"/>
            <a:endParaRPr lang="cs-CZ" sz="2300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18231" y="719118"/>
            <a:ext cx="58124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Vysoká škola technická a ekonomická </a:t>
            </a:r>
          </a:p>
          <a:p>
            <a:pPr algn="ctr"/>
            <a:r>
              <a:rPr lang="cs-CZ" sz="2800" b="1" dirty="0"/>
              <a:t>v Českých Budějovicích</a:t>
            </a:r>
          </a:p>
          <a:p>
            <a:pPr algn="ctr"/>
            <a:r>
              <a:rPr lang="cs-CZ" sz="2400" dirty="0"/>
              <a:t>Ústav </a:t>
            </a:r>
            <a:r>
              <a:rPr lang="cs-CZ" sz="2400" dirty="0" err="1"/>
              <a:t>technicko-technologický</a:t>
            </a:r>
            <a:endParaRPr lang="cs-CZ" sz="2400" dirty="0"/>
          </a:p>
        </p:txBody>
      </p:sp>
      <p:pic>
        <p:nvPicPr>
          <p:cNvPr id="3074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752129" cy="175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702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2821" y="141717"/>
            <a:ext cx="7139136" cy="1143000"/>
          </a:xfrm>
        </p:spPr>
        <p:txBody>
          <a:bodyPr>
            <a:normAutofit/>
          </a:bodyPr>
          <a:lstStyle/>
          <a:p>
            <a:r>
              <a:rPr lang="cs-CZ" b="1" dirty="0"/>
              <a:t>Optimalizace skladové plochy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6433"/>
            <a:ext cx="9184778" cy="459238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5012" y="6167532"/>
            <a:ext cx="8934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Přemístění skladu blíže k pracovišti montáže. Je nutno přesunout pracoviště lisování.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9944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969"/>
            <a:ext cx="9144000" cy="620261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7727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Optimalizace výroby bez skladu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355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2532" y="202630"/>
            <a:ext cx="5482952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Závěrečné zhodnocení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908720"/>
            <a:ext cx="6336704" cy="581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2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Vedoucí diplomové práce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cs-CZ" dirty="0"/>
              <a:t>Jaké další matematické metody na optimalizaci materiálového toku lze aplikovat na vaši DP. 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cs-CZ" dirty="0"/>
              <a:t>Jaký aplikační potenciál má DP? 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Oponent diplomové práce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cs-CZ" dirty="0"/>
              <a:t>V organizační struktuře společnosti vyrábějící hydrogenerátory postrádám právní oddělení, popř. podnikového právníka.</a:t>
            </a:r>
            <a:br>
              <a:rPr lang="cs-CZ" dirty="0"/>
            </a:br>
            <a:r>
              <a:rPr lang="cs-CZ" dirty="0"/>
              <a:t>Jak společnost řeší legislativní otázky? </a:t>
            </a:r>
            <a:br>
              <a:rPr lang="cs-CZ" dirty="0"/>
            </a:br>
            <a:r>
              <a:rPr lang="cs-CZ" dirty="0"/>
              <a:t>Využívá outsourcing právního poradenství?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cs-CZ" dirty="0"/>
              <a:t>Srovnejte prosím vzájemně trojúhelníkovou metodu a metodu CRAFT při řešení prostorového uspořádání pracoviště.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32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421222"/>
            <a:ext cx="8229600" cy="2592288"/>
          </a:xfrm>
        </p:spPr>
        <p:txBody>
          <a:bodyPr/>
          <a:lstStyle/>
          <a:p>
            <a:r>
              <a:rPr lang="cs-CZ" b="1" dirty="0"/>
              <a:t>Děkuji za Vaši pozornost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76000" detail="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461" y="3199542"/>
            <a:ext cx="6493764" cy="3658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5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Osnova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4230"/>
            <a:ext cx="8229600" cy="509513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Motivace a důvody k řešení daného problému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Cíl diplomové práce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Metody použité při analýze problému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Výrobní logistika ve společnosti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Průběh materiálového toku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Shrnutí a zhodnocení analýzy současného stavu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Optimalizace rozmístění pracovišť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Optimalizace skladové plochy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Optimalizace výroby bez skladu 2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Závěrečné zhodnocení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Doplňující dotazy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83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500" y="404664"/>
            <a:ext cx="59150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Motivace a důvody</a:t>
            </a:r>
            <a:br>
              <a:rPr lang="cs-CZ" b="1" dirty="0"/>
            </a:br>
            <a:r>
              <a:rPr lang="cs-CZ" b="1" dirty="0"/>
              <a:t> k řešení daného problému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4420" y="2276872"/>
            <a:ext cx="7355160" cy="3006898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Zajímavé a aktuální téma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Široké uplatnění v praxi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Možnost snížení nákladů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Materiálový tok je velkou součástí výroby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Zefektivnění využití prostoru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75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4896544" cy="1143000"/>
          </a:xfrm>
        </p:spPr>
        <p:txBody>
          <a:bodyPr/>
          <a:lstStyle/>
          <a:p>
            <a:r>
              <a:rPr lang="cs-CZ" b="1" dirty="0"/>
              <a:t>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736304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Cílem diplomové práce je analýza současného stavu materiálového toku ve firmě, návrhy opatření směřující k optimalizaci materiálového toku a jejich vyhodnocení.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Clr>
                <a:srgbClr val="8A0000"/>
              </a:buCl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913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05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Metody použité při analýze problému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8436" y="1653746"/>
            <a:ext cx="7067128" cy="4205064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Sběr, shromažďování a zpracování dat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Metoda pozorování a dotazování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Abstrakce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Analýza a syntéza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Dedukce a komparace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Metody prostorového uspořádání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Metoda doby návratnosti a metoda ROI</a:t>
            </a:r>
          </a:p>
          <a:p>
            <a:pPr>
              <a:buClr>
                <a:srgbClr val="002060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6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cs-CZ" b="1" dirty="0"/>
              <a:t>Výrobní logistika ve společnosti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480"/>
          </a:xfrm>
        </p:spPr>
        <p:txBody>
          <a:bodyPr>
            <a:normAutofit/>
          </a:bodyPr>
          <a:lstStyle/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Výroba hydrogenerátorů – hydraulických čerpadel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3 směny – v kompetenci vedoucího směny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Plánování výroby závislé na mnoho kritérií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/>
              <a:t>Zhodnocení stavu a množství, prováděno na konci směn</a:t>
            </a:r>
          </a:p>
          <a:p>
            <a:pPr marL="0" lvl="0" indent="0">
              <a:buClr>
                <a:srgbClr val="8A0000"/>
              </a:buClr>
              <a:buNone/>
            </a:pPr>
            <a:endParaRPr lang="cs-CZ" dirty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92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949280"/>
            <a:ext cx="6624736" cy="1143000"/>
          </a:xfrm>
        </p:spPr>
        <p:txBody>
          <a:bodyPr>
            <a:normAutofit/>
          </a:bodyPr>
          <a:lstStyle/>
          <a:p>
            <a:r>
              <a:rPr lang="cs-CZ" b="1" dirty="0"/>
              <a:t>Průběh materiálového toku</a:t>
            </a:r>
            <a:endParaRPr lang="cs-CZ" b="1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30" y="-150842"/>
            <a:ext cx="9154729" cy="6193275"/>
          </a:xfr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32" y="2945795"/>
            <a:ext cx="2759879" cy="235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2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Shrnutí a zhodnocení analýzy současného stavu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14988"/>
              </p:ext>
            </p:extLst>
          </p:nvPr>
        </p:nvGraphicFramePr>
        <p:xfrm>
          <a:off x="457200" y="2276872"/>
          <a:ext cx="8229602" cy="3978850"/>
        </p:xfrm>
        <a:graphic>
          <a:graphicData uri="http://schemas.openxmlformats.org/drawingml/2006/table">
            <a:tbl>
              <a:tblPr firstRow="1" firstCol="1" bandRow="1">
                <a:tableStyleId>{306799F8-075E-4A3A-A7F6-7FBC6576F1A4}</a:tableStyleId>
              </a:tblPr>
              <a:tblGrid>
                <a:gridCol w="3178697">
                  <a:extLst>
                    <a:ext uri="{9D8B030D-6E8A-4147-A177-3AD203B41FA5}">
                      <a16:colId xmlns:a16="http://schemas.microsoft.com/office/drawing/2014/main" val="117075228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27770693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609334714"/>
                    </a:ext>
                  </a:extLst>
                </a:gridCol>
                <a:gridCol w="1039173">
                  <a:extLst>
                    <a:ext uri="{9D8B030D-6E8A-4147-A177-3AD203B41FA5}">
                      <a16:colId xmlns:a16="http://schemas.microsoft.com/office/drawing/2014/main" val="726058611"/>
                    </a:ext>
                  </a:extLst>
                </a:gridCol>
                <a:gridCol w="1347436">
                  <a:extLst>
                    <a:ext uri="{9D8B030D-6E8A-4147-A177-3AD203B41FA5}">
                      <a16:colId xmlns:a16="http://schemas.microsoft.com/office/drawing/2014/main" val="134054933"/>
                    </a:ext>
                  </a:extLst>
                </a:gridCol>
              </a:tblGrid>
              <a:tr h="97519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Cesta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Vzdálenost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Objem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Výkon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Priorita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03192994"/>
                  </a:ext>
                </a:extLst>
              </a:tr>
              <a:tr h="4600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[m]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t/rok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t*m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97164497"/>
                  </a:ext>
                </a:extLst>
              </a:tr>
              <a:tr h="4600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PRIJEM+OTVOR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84,47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194,00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16387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64016034"/>
                  </a:ext>
                </a:extLst>
              </a:tr>
              <a:tr h="4600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PRIJEM+DEROVAC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72,73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101,00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7345,7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5778257"/>
                  </a:ext>
                </a:extLst>
              </a:tr>
              <a:tr h="4600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PRIJEM+RAZBA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49,91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119,00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5939,3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62204442"/>
                  </a:ext>
                </a:extLst>
              </a:tr>
              <a:tr h="4600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SKLAD2+MONTAZ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81,84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157,00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12849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97107447"/>
                  </a:ext>
                </a:extLst>
              </a:tr>
              <a:tr h="4600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SKLAD2+DILCIMONTAZ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68,50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115,00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7877,5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8453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2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Optimalizace rozmístění pracovišť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130"/>
            <a:ext cx="8229599" cy="8661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57199" y="1635802"/>
            <a:ext cx="2649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Původní rozmístění: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41317"/>
              </p:ext>
            </p:extLst>
          </p:nvPr>
        </p:nvGraphicFramePr>
        <p:xfrm>
          <a:off x="457199" y="3603143"/>
          <a:ext cx="8229600" cy="86550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935184">
                  <a:extLst>
                    <a:ext uri="{9D8B030D-6E8A-4147-A177-3AD203B41FA5}">
                      <a16:colId xmlns:a16="http://schemas.microsoft.com/office/drawing/2014/main" val="2644740289"/>
                    </a:ext>
                  </a:extLst>
                </a:gridCol>
                <a:gridCol w="935184">
                  <a:extLst>
                    <a:ext uri="{9D8B030D-6E8A-4147-A177-3AD203B41FA5}">
                      <a16:colId xmlns:a16="http://schemas.microsoft.com/office/drawing/2014/main" val="333102770"/>
                    </a:ext>
                  </a:extLst>
                </a:gridCol>
                <a:gridCol w="935184">
                  <a:extLst>
                    <a:ext uri="{9D8B030D-6E8A-4147-A177-3AD203B41FA5}">
                      <a16:colId xmlns:a16="http://schemas.microsoft.com/office/drawing/2014/main" val="531290968"/>
                    </a:ext>
                  </a:extLst>
                </a:gridCol>
                <a:gridCol w="935184">
                  <a:extLst>
                    <a:ext uri="{9D8B030D-6E8A-4147-A177-3AD203B41FA5}">
                      <a16:colId xmlns:a16="http://schemas.microsoft.com/office/drawing/2014/main" val="271616004"/>
                    </a:ext>
                  </a:extLst>
                </a:gridCol>
                <a:gridCol w="935184">
                  <a:extLst>
                    <a:ext uri="{9D8B030D-6E8A-4147-A177-3AD203B41FA5}">
                      <a16:colId xmlns:a16="http://schemas.microsoft.com/office/drawing/2014/main" val="3355123634"/>
                    </a:ext>
                  </a:extLst>
                </a:gridCol>
                <a:gridCol w="879041">
                  <a:extLst>
                    <a:ext uri="{9D8B030D-6E8A-4147-A177-3AD203B41FA5}">
                      <a16:colId xmlns:a16="http://schemas.microsoft.com/office/drawing/2014/main" val="24486555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770294427"/>
                    </a:ext>
                  </a:extLst>
                </a:gridCol>
                <a:gridCol w="1090463">
                  <a:extLst>
                    <a:ext uri="{9D8B030D-6E8A-4147-A177-3AD203B41FA5}">
                      <a16:colId xmlns:a16="http://schemas.microsoft.com/office/drawing/2014/main" val="4253092387"/>
                    </a:ext>
                  </a:extLst>
                </a:gridCol>
              </a:tblGrid>
              <a:tr h="200025">
                <a:tc gridSpan="6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Posloupnost pracovišť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Počet výměn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4634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7 594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2768956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57199" y="3141478"/>
            <a:ext cx="2285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Nové rozmístění: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0" y="4930313"/>
            <a:ext cx="9144000" cy="112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09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</TotalTime>
  <Words>322</Words>
  <Application>Microsoft Office PowerPoint</Application>
  <PresentationFormat>Předvádění na obrazovce (4:3)</PresentationFormat>
  <Paragraphs>118</Paragraphs>
  <Slides>14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Motiv systému Office</vt:lpstr>
      <vt:lpstr>Optimalizace materiálových toků ve vybrané společnosti</vt:lpstr>
      <vt:lpstr>Osnova prezentace</vt:lpstr>
      <vt:lpstr>Motivace a důvody  k řešení daného problému</vt:lpstr>
      <vt:lpstr>Cíl diplomové práce</vt:lpstr>
      <vt:lpstr>Metody použité při analýze problému </vt:lpstr>
      <vt:lpstr>Výrobní logistika ve společnosti</vt:lpstr>
      <vt:lpstr>Průběh materiálového toku</vt:lpstr>
      <vt:lpstr>Shrnutí a zhodnocení analýzy současného stavu</vt:lpstr>
      <vt:lpstr>Optimalizace rozmístění pracovišť</vt:lpstr>
      <vt:lpstr>Optimalizace skladové plochy</vt:lpstr>
      <vt:lpstr>Optimalizace výroby bez skladu 2</vt:lpstr>
      <vt:lpstr>Závěrečné zhodnocení</vt:lpstr>
      <vt:lpstr>Doplňující dotazy</vt:lpstr>
      <vt:lpstr>Děkuji za Vaši pozornost 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 Jůza</dc:creator>
  <cp:lastModifiedBy>Matěj Jůza</cp:lastModifiedBy>
  <cp:revision>109</cp:revision>
  <dcterms:created xsi:type="dcterms:W3CDTF">2015-01-21T17:33:06Z</dcterms:created>
  <dcterms:modified xsi:type="dcterms:W3CDTF">2017-06-14T17:04:39Z</dcterms:modified>
</cp:coreProperties>
</file>