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6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ACF8CA85-C7E8-4D3F-BAD3-E9477B4B0920}">
          <p14:sldIdLst>
            <p14:sldId id="257"/>
            <p14:sldId id="261"/>
            <p14:sldId id="256"/>
            <p14:sldId id="258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F861D7-8F83-4D3E-81BF-F979BAEF82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804F2B-4361-40DB-8EAA-27720A4D0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D4A53D-D972-4932-8E6F-62E8617C6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E7D1-D88E-4085-9604-C8D91AB656D9}" type="datetimeFigureOut">
              <a:rPr lang="cs-CZ" smtClean="0"/>
              <a:t>15.6.2017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38E2D8-01F1-47F5-821E-B09CCDCC6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C79EA5-4BD6-4436-9B49-8C073F15D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C4F4-F2C8-45F7-8D23-A98913B647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48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207AF2-64E9-494F-A26F-A83DDD6CE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147A296-7EB1-4AB4-AE6B-D5B88438F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505DFA-BC55-4C53-AA8B-2760D702C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E7D1-D88E-4085-9604-C8D91AB656D9}" type="datetimeFigureOut">
              <a:rPr lang="cs-CZ" smtClean="0"/>
              <a:t>15.6.2017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E53EB2-FFD0-430D-B427-5F4299389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A4FFFE-BA5E-4825-847A-F0F635475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C4F4-F2C8-45F7-8D23-A98913B647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80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1324530-C8DC-4A22-AC45-5443308F00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6A21542-9E58-45BD-901A-808E0BF2A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E8B2FA-20DE-47C6-9A30-CB19EA68B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E7D1-D88E-4085-9604-C8D91AB656D9}" type="datetimeFigureOut">
              <a:rPr lang="cs-CZ" smtClean="0"/>
              <a:t>15.6.2017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8DE7AA-FB90-42A3-AA20-BBA945824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A9C40F-36F2-48CA-88F3-FFD6F647F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C4F4-F2C8-45F7-8D23-A98913B647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939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AF9481-4C7A-4BF9-BAEC-7CBD62265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0EB14A-F7DE-46FA-83EB-07C4F8921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03A968-DB04-4022-B29D-2463B28B3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E7D1-D88E-4085-9604-C8D91AB656D9}" type="datetimeFigureOut">
              <a:rPr lang="cs-CZ" smtClean="0"/>
              <a:t>15.6.2017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5047B7-CD96-49FF-A469-D3BCD54EE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309296-F90F-4F44-99AE-F0ADF0097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C4F4-F2C8-45F7-8D23-A98913B647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731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A325D-203D-433F-8477-D876DF6DC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9C1E9A4-76BE-4F34-9ACC-CE85642AB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D9B9A3-93CF-4F35-87BA-125B596D8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E7D1-D88E-4085-9604-C8D91AB656D9}" type="datetimeFigureOut">
              <a:rPr lang="cs-CZ" smtClean="0"/>
              <a:t>15.6.2017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07630F-98EB-459B-801C-44AFF9976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73F1CD-9467-4F42-8DF1-9D6E261B1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C4F4-F2C8-45F7-8D23-A98913B647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3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26C269-6A89-42E2-8A0C-A3D2DFEB4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226861-5723-449B-AFD0-6A5DBD8DD7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BBF3E17-5B7D-4D02-9A37-BF7B0E13C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23393D7-B799-4E6D-9E77-0EF3A79FB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E7D1-D88E-4085-9604-C8D91AB656D9}" type="datetimeFigureOut">
              <a:rPr lang="cs-CZ" smtClean="0"/>
              <a:t>15.6.2017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8D59F19-EBBC-43EF-B34D-E3F468F0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3CDB65-28E8-4F66-A93E-FE48875F6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C4F4-F2C8-45F7-8D23-A98913B647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28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3E6DD3-CC94-43D7-B244-C5DD85AF6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CDFD911-A461-4901-BD4A-3D41D7009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6EC8647-BE2A-4598-8BC4-8EBA9199C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E8EF83B-9C9F-46C9-910F-8B6A7EAB2D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83059EF-194B-4602-8338-747DBD2715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5D739CA-EDC7-49F3-BE55-29CC8ACBF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E7D1-D88E-4085-9604-C8D91AB656D9}" type="datetimeFigureOut">
              <a:rPr lang="cs-CZ" smtClean="0"/>
              <a:t>15.6.2017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4B4F3EA-4448-4355-BC3B-C5F2D13D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128F86B-EAD3-4553-BE09-2E060B386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C4F4-F2C8-45F7-8D23-A98913B647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739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1BD6B-4B41-4391-915E-0CDE8568C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E0BCF88-9B30-466D-ADF3-415780F10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E7D1-D88E-4085-9604-C8D91AB656D9}" type="datetimeFigureOut">
              <a:rPr lang="cs-CZ" smtClean="0"/>
              <a:t>15.6.2017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722D835-8801-4456-BD1A-29972BF75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B9375A-2B08-4961-88E7-D7C105061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C4F4-F2C8-45F7-8D23-A98913B647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55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7C12AF8-E59D-4F3A-9A81-F09C0B017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E7D1-D88E-4085-9604-C8D91AB656D9}" type="datetimeFigureOut">
              <a:rPr lang="cs-CZ" smtClean="0"/>
              <a:t>15.6.2017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7A59CA1-D3C4-4D7A-81D8-6661594AF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E9A9C3B-C4F6-4DB8-AD2F-564A72E1D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C4F4-F2C8-45F7-8D23-A98913B647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390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86C704-5D33-4521-9428-99B222BBD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21BA22-BA07-47ED-ABC0-9D4E4B409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6BFE8F0-CE04-4813-96A8-D090100803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B254B0-178F-4A24-92B7-F25B3E820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E7D1-D88E-4085-9604-C8D91AB656D9}" type="datetimeFigureOut">
              <a:rPr lang="cs-CZ" smtClean="0"/>
              <a:t>15.6.2017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F8787C-680D-47AE-A865-CCF372225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69C2C9-1874-4B2C-947E-61FB194D5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C4F4-F2C8-45F7-8D23-A98913B647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492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549EE-F2EE-49B1-B9D6-A7EFAA0DC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2892A99-631B-426E-A413-784760C204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48BC478-0505-4157-BE2C-C7E1CEACD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C7F796-3012-4AB2-BFA1-29E735C56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E7D1-D88E-4085-9604-C8D91AB656D9}" type="datetimeFigureOut">
              <a:rPr lang="cs-CZ" smtClean="0"/>
              <a:t>15.6.2017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757755-1B88-4728-946F-450415C0B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6D700D-7A72-4E8A-B2EF-5029FBEAA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C4F4-F2C8-45F7-8D23-A98913B647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25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63528E08-424D-44DB-9FCC-D04AB9E7F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4061860-933B-45F1-A77A-B0F760A09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006569-2BFE-44C3-B24B-858823002D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FE7D1-D88E-4085-9604-C8D91AB656D9}" type="datetimeFigureOut">
              <a:rPr lang="cs-CZ" smtClean="0"/>
              <a:t>15.6.2017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9C8B0D-5A2F-4AFC-9773-9D126503D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62CD4C-2772-4987-B0A4-6D234DD38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6C4F4-F2C8-45F7-8D23-A98913B647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918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DFCA41-F5E5-4AF0-8449-87B23B492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1874"/>
            <a:ext cx="9144000" cy="2387600"/>
          </a:xfrm>
        </p:spPr>
        <p:txBody>
          <a:bodyPr>
            <a:normAutofit/>
          </a:bodyPr>
          <a:lstStyle/>
          <a:p>
            <a:r>
              <a:rPr lang="cs-CZ" sz="4000" b="1" dirty="0"/>
              <a:t>Návrh specifického matematického modelu a programového vybavení v kontextu teorie rozhodování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F7F8B01-5E5C-47D2-B41F-F3CE60DED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59474"/>
            <a:ext cx="12446695" cy="2602283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					</a:t>
            </a:r>
          </a:p>
          <a:p>
            <a:pPr algn="l">
              <a:spcBef>
                <a:spcPts val="500"/>
              </a:spcBef>
            </a:pPr>
            <a:r>
              <a:rPr lang="cs-CZ" altLang="cs-CZ" dirty="0">
                <a:solidFill>
                  <a:srgbClr val="000000"/>
                </a:solidFill>
                <a:cs typeface="Times New Roman" pitchFamily="18" charset="0"/>
              </a:rPr>
              <a:t>Autor diplomové práce:			Bc. Jan Tománek</a:t>
            </a:r>
          </a:p>
          <a:p>
            <a:pPr algn="l">
              <a:spcBef>
                <a:spcPts val="500"/>
              </a:spcBef>
            </a:pPr>
            <a:r>
              <a:rPr lang="cs-CZ" altLang="cs-CZ" dirty="0">
                <a:solidFill>
                  <a:srgbClr val="000000"/>
                </a:solidFill>
                <a:cs typeface="Times New Roman" pitchFamily="18" charset="0"/>
              </a:rPr>
              <a:t>Vedoucí diplomové práce: 			</a:t>
            </a:r>
            <a:r>
              <a:rPr lang="cs-CZ" dirty="0">
                <a:cs typeface="Times New Roman" panose="02020603050405020304" pitchFamily="18" charset="0"/>
              </a:rPr>
              <a:t>Ing. Ondrej Stopka, Ph.D. </a:t>
            </a:r>
          </a:p>
          <a:p>
            <a:pPr algn="l">
              <a:spcBef>
                <a:spcPts val="500"/>
              </a:spcBef>
            </a:pPr>
            <a:r>
              <a:rPr lang="cs-CZ" altLang="cs-CZ" dirty="0">
                <a:solidFill>
                  <a:srgbClr val="000000"/>
                </a:solidFill>
                <a:cs typeface="Times New Roman" pitchFamily="18" charset="0"/>
              </a:rPr>
              <a:t>Oponent diplomové práce:			</a:t>
            </a:r>
            <a:r>
              <a:rPr lang="cs-CZ" dirty="0"/>
              <a:t>prof. Ing. Gabriel </a:t>
            </a:r>
            <a:r>
              <a:rPr lang="cs-CZ" dirty="0" err="1"/>
              <a:t>Fedorko</a:t>
            </a:r>
            <a:r>
              <a:rPr lang="cs-CZ" dirty="0"/>
              <a:t>, PhD</a:t>
            </a:r>
          </a:p>
          <a:p>
            <a:pPr algn="l">
              <a:spcBef>
                <a:spcPts val="500"/>
              </a:spcBef>
            </a:pPr>
            <a:r>
              <a:rPr lang="cs-CZ" altLang="cs-CZ" dirty="0">
                <a:solidFill>
                  <a:srgbClr val="000000"/>
                </a:solidFill>
                <a:cs typeface="Times New Roman" pitchFamily="18" charset="0"/>
              </a:rPr>
              <a:t>České Budějovice, červen 2017</a:t>
            </a:r>
          </a:p>
          <a:p>
            <a:pPr algn="l"/>
            <a:endParaRPr lang="cs-CZ" dirty="0"/>
          </a:p>
          <a:p>
            <a:pPr algn="l"/>
            <a:endParaRPr lang="cs-CZ" dirty="0"/>
          </a:p>
        </p:txBody>
      </p:sp>
      <p:sp>
        <p:nvSpPr>
          <p:cNvPr id="4" name="TextovéPole 4">
            <a:extLst>
              <a:ext uri="{FF2B5EF4-FFF2-40B4-BE49-F238E27FC236}">
                <a16:creationId xmlns:a16="http://schemas.microsoft.com/office/drawing/2014/main" id="{4B354DC8-C664-490D-93EF-64E99E83B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7418" y="152377"/>
            <a:ext cx="777716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dirty="0">
                <a:solidFill>
                  <a:srgbClr val="000000"/>
                </a:solidFill>
                <a:latin typeface="+mj-lt"/>
              </a:rPr>
              <a:t>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Vysoká škola technická a ekonomická v Českých Budějovicích</a:t>
            </a:r>
          </a:p>
          <a:p>
            <a:pPr algn="ctr"/>
            <a:r>
              <a:rPr lang="cs-CZ" altLang="cs-CZ" sz="22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Logistické technologie</a:t>
            </a:r>
          </a:p>
        </p:txBody>
      </p:sp>
      <p:pic>
        <p:nvPicPr>
          <p:cNvPr id="5" name="Obrázek 3">
            <a:extLst>
              <a:ext uri="{FF2B5EF4-FFF2-40B4-BE49-F238E27FC236}">
                <a16:creationId xmlns:a16="http://schemas.microsoft.com/office/drawing/2014/main" id="{F1EE92D0-98A4-4114-A12A-D2EE7D3F724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8137" y="1002382"/>
            <a:ext cx="1555786" cy="1568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7401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A5788F-BC48-4BFD-9623-60B5AD709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>
                <a:cs typeface="Times New Roman" pitchFamily="18" charset="0"/>
              </a:rPr>
              <a:t>Cíl diplomové práce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1B4DA1-51B2-4738-9231-C9CA1D694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6041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dirty="0"/>
              <a:t>Cílem diplomové práce je analyzovat existující vybrané metody multikriteriální analýzy, navrhnout specifický matematický model a programové vybavení pro podporu rozhodování v oblasti logistiky.</a:t>
            </a:r>
          </a:p>
        </p:txBody>
      </p:sp>
    </p:spTree>
    <p:extLst>
      <p:ext uri="{BB962C8B-B14F-4D97-AF65-F5344CB8AC3E}">
        <p14:creationId xmlns:p14="http://schemas.microsoft.com/office/powerpoint/2010/main" val="2226230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HoN\Desktop\0001.png">
            <a:extLst>
              <a:ext uri="{FF2B5EF4-FFF2-40B4-BE49-F238E27FC236}">
                <a16:creationId xmlns:a16="http://schemas.microsoft.com/office/drawing/2014/main" id="{C1195DDA-B9F0-49A7-8559-002F512360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260" y="1043835"/>
            <a:ext cx="8733182" cy="4770782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6F0AA793-C1E5-455C-8547-BCC61F5F167B}"/>
                  </a:ext>
                </a:extLst>
              </p:cNvPr>
              <p:cNvSpPr/>
              <p:nvPr/>
            </p:nvSpPr>
            <p:spPr>
              <a:xfrm>
                <a:off x="4409887" y="5814617"/>
                <a:ext cx="3093929" cy="7630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≥ </m:t>
                          </m:r>
                        </m:e>
                      </m:nary>
                      <m:r>
                        <a:rPr lang="cs-CZ" i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cs-CZ" i="0">
                          <a:latin typeface="Cambria Math" panose="02040503050406030204" pitchFamily="18" charset="0"/>
                        </a:rPr>
                        <m:t>λ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6F0AA793-C1E5-455C-8547-BCC61F5F16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9887" y="5814617"/>
                <a:ext cx="3093929" cy="7630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1">
            <a:extLst>
              <a:ext uri="{FF2B5EF4-FFF2-40B4-BE49-F238E27FC236}">
                <a16:creationId xmlns:a16="http://schemas.microsoft.com/office/drawing/2014/main" id="{08EF385A-81F8-49ED-99DF-79CB22E4A7E7}"/>
              </a:ext>
            </a:extLst>
          </p:cNvPr>
          <p:cNvSpPr txBox="1">
            <a:spLocks/>
          </p:cNvSpPr>
          <p:nvPr/>
        </p:nvSpPr>
        <p:spPr>
          <a:xfrm>
            <a:off x="975986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4800" b="1" dirty="0">
                <a:cs typeface="Times New Roman" pitchFamily="18" charset="0"/>
              </a:rPr>
              <a:t>Představení třídění alternativ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985488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HoN\Desktop\Untitled.png">
            <a:extLst>
              <a:ext uri="{FF2B5EF4-FFF2-40B4-BE49-F238E27FC236}">
                <a16:creationId xmlns:a16="http://schemas.microsoft.com/office/drawing/2014/main" id="{9D74105A-9B81-4138-ADA5-9CCE24A6C03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756" y="821635"/>
            <a:ext cx="8905461" cy="57611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D36EDA6-AD01-4643-BB0A-916519EEF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951" y="158853"/>
            <a:ext cx="10515600" cy="1325563"/>
          </a:xfrm>
        </p:spPr>
        <p:txBody>
          <a:bodyPr/>
          <a:lstStyle/>
          <a:p>
            <a:r>
              <a:rPr lang="cs-CZ" dirty="0"/>
              <a:t>Schéma algoritmu</a:t>
            </a:r>
          </a:p>
        </p:txBody>
      </p:sp>
    </p:spTree>
    <p:extLst>
      <p:ext uri="{BB962C8B-B14F-4D97-AF65-F5344CB8AC3E}">
        <p14:creationId xmlns:p14="http://schemas.microsoft.com/office/powerpoint/2010/main" val="2893096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C36B23-334A-46B3-9039-5CF4EE525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984" y="365125"/>
            <a:ext cx="10515600" cy="1325563"/>
          </a:xfrm>
        </p:spPr>
        <p:txBody>
          <a:bodyPr/>
          <a:lstStyle/>
          <a:p>
            <a:r>
              <a:rPr lang="cs-CZ" dirty="0"/>
              <a:t>Srovnání 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A99EB6E-A73A-4291-8144-D0C17C4841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3083619"/>
              </p:ext>
            </p:extLst>
          </p:nvPr>
        </p:nvGraphicFramePr>
        <p:xfrm>
          <a:off x="4697261" y="-82288"/>
          <a:ext cx="7183702" cy="6940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4778">
                  <a:extLst>
                    <a:ext uri="{9D8B030D-6E8A-4147-A177-3AD203B41FA5}">
                      <a16:colId xmlns:a16="http://schemas.microsoft.com/office/drawing/2014/main" val="3244007446"/>
                    </a:ext>
                  </a:extLst>
                </a:gridCol>
                <a:gridCol w="3549581">
                  <a:extLst>
                    <a:ext uri="{9D8B030D-6E8A-4147-A177-3AD203B41FA5}">
                      <a16:colId xmlns:a16="http://schemas.microsoft.com/office/drawing/2014/main" val="2720651976"/>
                    </a:ext>
                  </a:extLst>
                </a:gridCol>
                <a:gridCol w="2679343">
                  <a:extLst>
                    <a:ext uri="{9D8B030D-6E8A-4147-A177-3AD203B41FA5}">
                      <a16:colId xmlns:a16="http://schemas.microsoft.com/office/drawing/2014/main" val="1630697341"/>
                    </a:ext>
                  </a:extLst>
                </a:gridCol>
              </a:tblGrid>
              <a:tr h="311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kategorie v navrhovaného modelu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kategorie UTADIS GROUP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1073427632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41962" marR="41962" marT="0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25392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2852779510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1-2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45043819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1-3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2112549429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2686247248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4067522518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1-3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3229803199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2-3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805671595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1999372813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138852660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1-3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2426828305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3782925981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1-3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240234802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1191260598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1-3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29016719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2479035673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1-3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2550950174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2620108364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1252961021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2012754481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69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62" marR="41962" marT="0" marB="0" anchor="b"/>
                </a:tc>
                <a:extLst>
                  <a:ext uri="{0D108BD9-81ED-4DB2-BD59-A6C34878D82A}">
                    <a16:rowId xmlns:a16="http://schemas.microsoft.com/office/drawing/2014/main" val="3393837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102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4A8B39DA-AF08-46A5-9888-01091B64D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8354" y="2657387"/>
            <a:ext cx="10515600" cy="1325563"/>
          </a:xfrm>
        </p:spPr>
        <p:txBody>
          <a:bodyPr/>
          <a:lstStyle/>
          <a:p>
            <a:r>
              <a:rPr lang="cs-CZ" b="1" i="1" dirty="0"/>
              <a:t>DĚKUJI ZA POZORNOST </a:t>
            </a:r>
          </a:p>
        </p:txBody>
      </p:sp>
    </p:spTree>
    <p:extLst>
      <p:ext uri="{BB962C8B-B14F-4D97-AF65-F5344CB8AC3E}">
        <p14:creationId xmlns:p14="http://schemas.microsoft.com/office/powerpoint/2010/main" val="17718388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126</Words>
  <Application>Microsoft Office PowerPoint</Application>
  <PresentationFormat>Širokoúhlá obrazovka</PresentationFormat>
  <Paragraphs>78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Times New Roman</vt:lpstr>
      <vt:lpstr>Motiv Office</vt:lpstr>
      <vt:lpstr>Návrh specifického matematického modelu a programového vybavení v kontextu teorie rozhodování</vt:lpstr>
      <vt:lpstr>Cíl diplomové práce</vt:lpstr>
      <vt:lpstr>Prezentace aplikace PowerPoint</vt:lpstr>
      <vt:lpstr>Schéma algoritmu</vt:lpstr>
      <vt:lpstr>Srovnání 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specifického matematického modelu a programového vybavení v kontextu teorie rozhodování</dc:title>
  <dc:creator>HoN</dc:creator>
  <cp:lastModifiedBy>HoN</cp:lastModifiedBy>
  <cp:revision>3</cp:revision>
  <dcterms:created xsi:type="dcterms:W3CDTF">2017-06-15T13:05:29Z</dcterms:created>
  <dcterms:modified xsi:type="dcterms:W3CDTF">2017-06-15T13:23:53Z</dcterms:modified>
</cp:coreProperties>
</file>