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7" r:id="rId9"/>
    <p:sldId id="265" r:id="rId10"/>
    <p:sldId id="268" r:id="rId11"/>
    <p:sldId id="270" r:id="rId12"/>
    <p:sldId id="269" r:id="rId13"/>
    <p:sldId id="271" r:id="rId14"/>
    <p:sldId id="272" r:id="rId15"/>
    <p:sldId id="273" r:id="rId16"/>
    <p:sldId id="261" r:id="rId17"/>
    <p:sldId id="262" r:id="rId18"/>
    <p:sldId id="26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C36374-2306-4853-9C00-921486DEE7F0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77F965-3128-4820-8144-683559A5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8358246" cy="271464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Návrh logistiky skladového hospodářství ve vybraném podniku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143932" cy="785818"/>
          </a:xfrm>
        </p:spPr>
        <p:txBody>
          <a:bodyPr/>
          <a:lstStyle/>
          <a:p>
            <a:pPr algn="ctr"/>
            <a:r>
              <a:rPr lang="cs-CZ" dirty="0" smtClean="0"/>
              <a:t>Vysoká škola technická a ekonomická v Českých Budějovicích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/>
        </p:nvSpPr>
        <p:spPr>
          <a:xfrm>
            <a:off x="642910" y="5000636"/>
            <a:ext cx="8143932" cy="15001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Autorka diplomové práce: Bc. Eva Fojtová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Vedoucí diplomové práce: doc. Ing. Ján </a:t>
            </a:r>
            <a:r>
              <a:rPr lang="cs-CZ" sz="2400" dirty="0" err="1" smtClean="0">
                <a:solidFill>
                  <a:schemeClr val="tx1"/>
                </a:solidFill>
              </a:rPr>
              <a:t>Ližbetin</a:t>
            </a:r>
            <a:r>
              <a:rPr lang="cs-CZ" sz="2400" dirty="0" smtClean="0">
                <a:solidFill>
                  <a:schemeClr val="tx1"/>
                </a:solidFill>
              </a:rPr>
              <a:t>, PhD.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Ideální proces vystrojování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bjednávka příslušníka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k</a:t>
            </a:r>
            <a:r>
              <a:rPr lang="cs-CZ" dirty="0" smtClean="0">
                <a:solidFill>
                  <a:srgbClr val="FFC000"/>
                </a:solidFill>
              </a:rPr>
              <a:t>ontrola objednávky výstrojním referentem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 smtClean="0">
                <a:solidFill>
                  <a:srgbClr val="FFC000"/>
                </a:solidFill>
              </a:rPr>
              <a:t>ýdej objednaného zboží příslušníkovi</a:t>
            </a:r>
          </a:p>
          <a:p>
            <a:pPr lvl="2">
              <a:buNone/>
            </a:pPr>
            <a:r>
              <a:rPr lang="cs-CZ" dirty="0" smtClean="0"/>
              <a:t>řádově několik dní</a:t>
            </a:r>
          </a:p>
          <a:p>
            <a:pPr lvl="2">
              <a:buNone/>
            </a:pPr>
            <a:endParaRPr lang="cs-CZ" dirty="0" smtClean="0"/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ředpoklady:</a:t>
            </a:r>
          </a:p>
          <a:p>
            <a:pPr lvl="2" algn="just"/>
            <a:r>
              <a:rPr lang="cs-CZ" dirty="0" smtClean="0"/>
              <a:t>Just-In-Time (prostředí Celní správy ČR) – zboží na skladě dodavatele (max. lhůta 1 měsíc – např. pro zhotovení nekonfekční velikosti zboží)</a:t>
            </a:r>
          </a:p>
          <a:p>
            <a:pPr lvl="2"/>
            <a:r>
              <a:rPr lang="cs-CZ" dirty="0" smtClean="0"/>
              <a:t>několikaleté rámcové smlouvy s dodavateli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71472" y="3429000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3684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Současný proces vystrojování:</a:t>
            </a:r>
            <a:br>
              <a:rPr lang="cs-CZ" dirty="0" smtClean="0"/>
            </a:br>
            <a:r>
              <a:rPr lang="cs-CZ" dirty="0" smtClean="0"/>
              <a:t>Výběr dodavatele – veřejná zakázka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472518" cy="478634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 smtClean="0">
                <a:solidFill>
                  <a:srgbClr val="FFC000"/>
                </a:solidFill>
              </a:rPr>
              <a:t>ytvoření objednávky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s</a:t>
            </a:r>
            <a:r>
              <a:rPr lang="cs-CZ" dirty="0" smtClean="0">
                <a:solidFill>
                  <a:srgbClr val="FFC000"/>
                </a:solidFill>
              </a:rPr>
              <a:t>chválení výstrojním referentem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s</a:t>
            </a:r>
            <a:r>
              <a:rPr lang="cs-CZ" dirty="0" smtClean="0">
                <a:solidFill>
                  <a:srgbClr val="FFC000"/>
                </a:solidFill>
              </a:rPr>
              <a:t>ouhrnná objednávka za celý podnik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 smtClean="0">
                <a:solidFill>
                  <a:srgbClr val="FFC000"/>
                </a:solidFill>
              </a:rPr>
              <a:t>ypracování a umístění veřejné zakázky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l</a:t>
            </a:r>
            <a:r>
              <a:rPr lang="cs-CZ" dirty="0" smtClean="0">
                <a:solidFill>
                  <a:srgbClr val="FFC000"/>
                </a:solidFill>
              </a:rPr>
              <a:t>hůta pro podání nabídek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podpis smlouvy s dodavatelem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d</a:t>
            </a:r>
            <a:r>
              <a:rPr lang="cs-CZ" dirty="0" smtClean="0">
                <a:solidFill>
                  <a:srgbClr val="FFC000"/>
                </a:solidFill>
              </a:rPr>
              <a:t>odávka zboží do centrálního skladu (naskladnění, kontrola, evidence)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 smtClean="0">
                <a:solidFill>
                  <a:srgbClr val="FFC000"/>
                </a:solidFill>
              </a:rPr>
              <a:t>ýdej do regionálního skladu (následný výdej příslušníkovi)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osa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329642" cy="1114419"/>
          </a:xfrm>
        </p:spPr>
        <p:txBody>
          <a:bodyPr/>
          <a:lstStyle/>
          <a:p>
            <a:r>
              <a:rPr lang="cs-CZ" b="1" dirty="0" smtClean="0"/>
              <a:t>objednávka </a:t>
            </a:r>
            <a:r>
              <a:rPr lang="cs-CZ" b="1" dirty="0" smtClean="0"/>
              <a:t>– veřejná zakázka – výroba – dodání – výdejka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00306"/>
            <a:ext cx="845078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571440" y="6029309"/>
            <a:ext cx="8572560" cy="8286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cs-CZ" sz="3200" dirty="0" smtClean="0"/>
              <a:t>   </a:t>
            </a:r>
            <a:r>
              <a:rPr lang="cs-CZ" sz="2000" dirty="0" smtClean="0"/>
              <a:t>3 </a:t>
            </a:r>
            <a:r>
              <a:rPr lang="cs-CZ" sz="2000" dirty="0" smtClean="0"/>
              <a:t>týdny + 3 týdny + 6 týdnů + 11 týdnů + 16 týdnů </a:t>
            </a:r>
            <a:r>
              <a:rPr lang="cs-CZ" sz="2000" dirty="0" smtClean="0"/>
              <a:t>+ 1 týden = 40 týdnů</a:t>
            </a:r>
            <a:endParaRPr lang="cs-CZ" sz="2000" dirty="0" smtClean="0"/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357158" y="6286520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5429288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Modifikace systému (programu i celého procesu vystrojování)</a:t>
            </a:r>
          </a:p>
          <a:p>
            <a:pPr algn="just"/>
            <a:r>
              <a:rPr lang="cs-CZ" dirty="0" err="1" smtClean="0"/>
              <a:t>Vynositelnost</a:t>
            </a:r>
            <a:r>
              <a:rPr lang="cs-CZ" dirty="0" smtClean="0"/>
              <a:t> výstrojních součástek – podrobněji rozdělit do kategorií dle vykonávaných funkcí a charakteru služby</a:t>
            </a:r>
          </a:p>
          <a:p>
            <a:pPr algn="just"/>
            <a:r>
              <a:rPr lang="cs-CZ" dirty="0" smtClean="0"/>
              <a:t>Nový modul v programu sledující </a:t>
            </a:r>
            <a:r>
              <a:rPr lang="cs-CZ" dirty="0" err="1" smtClean="0"/>
              <a:t>vynositelnost</a:t>
            </a:r>
            <a:r>
              <a:rPr lang="cs-CZ" dirty="0" smtClean="0"/>
              <a:t> všech výstrojních součástek všech příslušníků – upozornění na „</a:t>
            </a:r>
            <a:r>
              <a:rPr lang="cs-CZ" dirty="0" err="1" smtClean="0"/>
              <a:t>expiraci</a:t>
            </a:r>
            <a:r>
              <a:rPr lang="cs-CZ" dirty="0" smtClean="0"/>
              <a:t>“ – možnost objednání (zadání zakázky) předtím, než vznikne požadavek/nárok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osa procesu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928802"/>
            <a:ext cx="2714644" cy="422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28596" y="1357298"/>
            <a:ext cx="8329642" cy="111441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objednávka – dodání – výdejka</a:t>
            </a: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928662" y="6172161"/>
            <a:ext cx="5786510" cy="68583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cs-CZ" sz="3200" dirty="0" smtClean="0"/>
              <a:t>   </a:t>
            </a:r>
            <a:r>
              <a:rPr lang="cs-CZ" sz="2000" dirty="0" smtClean="0"/>
              <a:t>3 </a:t>
            </a:r>
            <a:r>
              <a:rPr lang="cs-CZ" sz="2000" dirty="0" smtClean="0"/>
              <a:t>týdny + </a:t>
            </a:r>
            <a:r>
              <a:rPr lang="cs-CZ" sz="2000" dirty="0" smtClean="0"/>
              <a:t>4 </a:t>
            </a:r>
            <a:r>
              <a:rPr lang="cs-CZ" sz="2000" dirty="0" smtClean="0"/>
              <a:t>týdny </a:t>
            </a:r>
            <a:r>
              <a:rPr lang="cs-CZ" sz="2000" dirty="0" smtClean="0"/>
              <a:t>+ 1 týden = 8 týdnů</a:t>
            </a:r>
            <a:endParaRPr lang="cs-CZ" sz="2000" dirty="0" smtClean="0"/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642910" y="6429396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návrhu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 algn="just"/>
            <a:r>
              <a:rPr lang="cs-CZ" dirty="0" smtClean="0">
                <a:solidFill>
                  <a:srgbClr val="FFC000"/>
                </a:solidFill>
              </a:rPr>
              <a:t>Provozní zhodnocení </a:t>
            </a:r>
            <a:r>
              <a:rPr lang="cs-CZ" dirty="0" smtClean="0"/>
              <a:t>- </a:t>
            </a:r>
            <a:r>
              <a:rPr lang="cs-CZ" dirty="0" smtClean="0"/>
              <a:t>zkrácení </a:t>
            </a:r>
            <a:r>
              <a:rPr lang="cs-CZ" dirty="0" smtClean="0"/>
              <a:t>doby dodávání zboží (při </a:t>
            </a:r>
            <a:r>
              <a:rPr lang="cs-CZ" dirty="0" smtClean="0"/>
              <a:t>ideálních podmínkách) ze 40 na 8 </a:t>
            </a:r>
            <a:r>
              <a:rPr lang="cs-CZ" dirty="0" smtClean="0"/>
              <a:t>týdnů, tj. o </a:t>
            </a:r>
            <a:r>
              <a:rPr lang="cs-CZ" dirty="0" smtClean="0"/>
              <a:t>32 </a:t>
            </a:r>
            <a:r>
              <a:rPr lang="cs-CZ" dirty="0" smtClean="0"/>
              <a:t>týdnů (o </a:t>
            </a:r>
            <a:r>
              <a:rPr lang="cs-CZ" dirty="0" smtClean="0"/>
              <a:t>80 </a:t>
            </a:r>
            <a:r>
              <a:rPr lang="cs-CZ" dirty="0" smtClean="0"/>
              <a:t>%) </a:t>
            </a:r>
          </a:p>
          <a:p>
            <a:pPr algn="just"/>
            <a:r>
              <a:rPr lang="cs-CZ" dirty="0" smtClean="0">
                <a:solidFill>
                  <a:srgbClr val="FFC000"/>
                </a:solidFill>
              </a:rPr>
              <a:t>Ekonomické zhodnocení </a:t>
            </a:r>
            <a:r>
              <a:rPr lang="cs-CZ" dirty="0" smtClean="0"/>
              <a:t>se neprojeví, neplynou žádné úspory - důvody:</a:t>
            </a:r>
          </a:p>
          <a:p>
            <a:pPr lvl="1" algn="just"/>
            <a:r>
              <a:rPr lang="cs-CZ" dirty="0" smtClean="0"/>
              <a:t>v</a:t>
            </a:r>
            <a:r>
              <a:rPr lang="cs-CZ" dirty="0" smtClean="0"/>
              <a:t>eřejná zakázka – předem stanovená a neměnná cena (v opačném případě porušení zákona)</a:t>
            </a:r>
          </a:p>
          <a:p>
            <a:pPr lvl="1" algn="just"/>
            <a:r>
              <a:rPr lang="cs-CZ" dirty="0" smtClean="0"/>
              <a:t>p</a:t>
            </a:r>
            <a:r>
              <a:rPr lang="cs-CZ" dirty="0" smtClean="0"/>
              <a:t>rioritní je zkrácení času a cyklů dodávek zboží příslušníkům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39982"/>
          </a:xfrm>
        </p:spPr>
        <p:txBody>
          <a:bodyPr>
            <a:normAutofit/>
          </a:bodyPr>
          <a:lstStyle/>
          <a:p>
            <a:r>
              <a:rPr lang="cs-CZ" dirty="0" smtClean="0"/>
              <a:t>Otázky vedoucího práce    doc. Ing. Jána </a:t>
            </a:r>
            <a:r>
              <a:rPr lang="cs-CZ" dirty="0" err="1" smtClean="0"/>
              <a:t>Ližbetina</a:t>
            </a:r>
            <a:r>
              <a:rPr lang="cs-CZ" dirty="0" smtClean="0"/>
              <a:t>, PhD.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786058"/>
            <a:ext cx="7467600" cy="2982915"/>
          </a:xfrm>
        </p:spPr>
        <p:txBody>
          <a:bodyPr/>
          <a:lstStyle/>
          <a:p>
            <a:r>
              <a:rPr lang="cs-CZ" dirty="0" smtClean="0"/>
              <a:t>Jak se uplatnil Váš návrh v praxi?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Zefektivnila se práce při objednávkách?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2439982"/>
          </a:xfrm>
        </p:spPr>
        <p:txBody>
          <a:bodyPr>
            <a:normAutofit/>
          </a:bodyPr>
          <a:lstStyle/>
          <a:p>
            <a:r>
              <a:rPr lang="cs-CZ" dirty="0" smtClean="0"/>
              <a:t>Otázky oponentky Ing. Pavly Lejskové,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14620"/>
            <a:ext cx="7467600" cy="3411543"/>
          </a:xfrm>
        </p:spPr>
        <p:txBody>
          <a:bodyPr/>
          <a:lstStyle/>
          <a:p>
            <a:r>
              <a:rPr lang="cs-CZ" dirty="0" smtClean="0"/>
              <a:t>Byl Váš návrh realizován?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Došlo skutečně ke zkrácení doby od objednávky po výdej?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Prostor pro další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259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Děkuji za Vaši pozornost.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D:\Evík\Školní dokumenty\Logistika\DP\prezentace\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1736" y="2001012"/>
            <a:ext cx="2700528" cy="28559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58204" cy="3983047"/>
          </a:xfrm>
        </p:spPr>
        <p:txBody>
          <a:bodyPr/>
          <a:lstStyle/>
          <a:p>
            <a:pPr algn="just"/>
            <a:r>
              <a:rPr lang="cs-CZ" dirty="0" smtClean="0"/>
              <a:t>analýza současného stavu skladového hospodářství </a:t>
            </a:r>
            <a:r>
              <a:rPr lang="cs-CZ" dirty="0" smtClean="0"/>
              <a:t>v podniku a následný návrh </a:t>
            </a:r>
            <a:r>
              <a:rPr lang="cs-CZ" dirty="0" smtClean="0"/>
              <a:t>opatření na zefektivnění </a:t>
            </a:r>
            <a:r>
              <a:rPr lang="cs-CZ" dirty="0" smtClean="0"/>
              <a:t>logistiky</a:t>
            </a:r>
          </a:p>
          <a:p>
            <a:pPr algn="just"/>
            <a:r>
              <a:rPr lang="cs-CZ" dirty="0" smtClean="0"/>
              <a:t>součástí </a:t>
            </a:r>
            <a:r>
              <a:rPr lang="cs-CZ" dirty="0" smtClean="0"/>
              <a:t>návrhu </a:t>
            </a:r>
            <a:r>
              <a:rPr lang="cs-CZ" dirty="0" smtClean="0"/>
              <a:t>technicko-ekonomické zhodnocení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pPr algn="just"/>
            <a:r>
              <a:rPr lang="cs-CZ" dirty="0" smtClean="0"/>
              <a:t>problematika skladového </a:t>
            </a:r>
            <a:r>
              <a:rPr lang="cs-CZ" dirty="0" smtClean="0"/>
              <a:t>hospodářství          v </a:t>
            </a:r>
            <a:r>
              <a:rPr lang="cs-CZ" dirty="0" smtClean="0"/>
              <a:t>oblasti vystrojování příslušníků </a:t>
            </a:r>
            <a:r>
              <a:rPr lang="cs-CZ" dirty="0" smtClean="0"/>
              <a:t>Celní správy České republiky</a:t>
            </a:r>
          </a:p>
          <a:p>
            <a:pPr algn="just">
              <a:buNone/>
            </a:pPr>
            <a:endParaRPr lang="cs-CZ" dirty="0" smtClean="0"/>
          </a:p>
          <a:p>
            <a:r>
              <a:rPr lang="cs-CZ" dirty="0" smtClean="0"/>
              <a:t>důvody:</a:t>
            </a:r>
          </a:p>
          <a:p>
            <a:pPr lvl="1"/>
            <a:r>
              <a:rPr lang="cs-CZ" dirty="0" smtClean="0"/>
              <a:t>o</a:t>
            </a:r>
            <a:r>
              <a:rPr lang="cs-CZ" dirty="0" smtClean="0"/>
              <a:t>sobní zájem o problematiku</a:t>
            </a:r>
            <a:endParaRPr lang="cs-CZ" dirty="0" smtClean="0"/>
          </a:p>
          <a:p>
            <a:pPr lvl="1"/>
            <a:r>
              <a:rPr lang="cs-CZ" dirty="0" smtClean="0"/>
              <a:t>d</a:t>
            </a:r>
            <a:r>
              <a:rPr lang="cs-CZ" dirty="0" smtClean="0"/>
              <a:t>louhodobý problém </a:t>
            </a:r>
            <a:r>
              <a:rPr lang="cs-CZ" dirty="0" smtClean="0"/>
              <a:t>s nedostatkem výstrojních </a:t>
            </a:r>
            <a:r>
              <a:rPr lang="cs-CZ" dirty="0" smtClean="0"/>
              <a:t>součástek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lang="cs-CZ" dirty="0" smtClean="0"/>
              <a:t>analýza podniku</a:t>
            </a:r>
          </a:p>
          <a:p>
            <a:r>
              <a:rPr lang="cs-CZ" dirty="0" smtClean="0"/>
              <a:t>sběr informací</a:t>
            </a:r>
          </a:p>
          <a:p>
            <a:pPr lvl="1"/>
            <a:r>
              <a:rPr lang="cs-CZ" dirty="0" smtClean="0"/>
              <a:t>vnitřní akty řízení</a:t>
            </a:r>
          </a:p>
          <a:p>
            <a:pPr lvl="1"/>
            <a:r>
              <a:rPr lang="cs-CZ" dirty="0" smtClean="0"/>
              <a:t>poznatky z praxe</a:t>
            </a:r>
          </a:p>
          <a:p>
            <a:r>
              <a:rPr lang="cs-CZ" dirty="0" smtClean="0"/>
              <a:t>vlastní šetření ve skladech</a:t>
            </a:r>
          </a:p>
          <a:p>
            <a:r>
              <a:rPr lang="cs-CZ" dirty="0" smtClean="0"/>
              <a:t>řízený rozhovor s vedoucím </a:t>
            </a:r>
            <a:r>
              <a:rPr lang="cs-CZ" dirty="0" smtClean="0"/>
              <a:t>p</a:t>
            </a:r>
            <a:r>
              <a:rPr lang="cs-CZ" dirty="0" smtClean="0"/>
              <a:t>racovníkem       z Generálního ředitelství cel </a:t>
            </a:r>
            <a:r>
              <a:rPr lang="cs-CZ" dirty="0" smtClean="0"/>
              <a:t>(</a:t>
            </a:r>
            <a:r>
              <a:rPr lang="cs-CZ" dirty="0" smtClean="0"/>
              <a:t>vedoucí odd. 132 Materiálního a technického zabezpečení)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79704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Představení podniku: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Celní správa České republiky</a:t>
            </a:r>
            <a:endParaRPr lang="cs-CZ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85992"/>
            <a:ext cx="8115328" cy="3840171"/>
          </a:xfrm>
        </p:spPr>
        <p:txBody>
          <a:bodyPr/>
          <a:lstStyle/>
          <a:p>
            <a:r>
              <a:rPr lang="cs-CZ" dirty="0" smtClean="0"/>
              <a:t>b</a:t>
            </a:r>
            <a:r>
              <a:rPr lang="cs-CZ" dirty="0" smtClean="0"/>
              <a:t>ezpečnostní sbor</a:t>
            </a:r>
            <a:r>
              <a:rPr lang="cs-CZ" dirty="0" smtClean="0"/>
              <a:t>;</a:t>
            </a:r>
            <a:r>
              <a:rPr lang="cs-CZ" dirty="0" smtClean="0"/>
              <a:t> o</a:t>
            </a:r>
            <a:r>
              <a:rPr lang="cs-CZ" dirty="0" smtClean="0"/>
              <a:t>rganizační složka státu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</a:t>
            </a:r>
            <a:r>
              <a:rPr lang="cs-CZ" dirty="0" smtClean="0"/>
              <a:t>voří ji:</a:t>
            </a:r>
          </a:p>
          <a:p>
            <a:pPr lvl="1"/>
            <a:r>
              <a:rPr lang="cs-CZ" dirty="0" smtClean="0"/>
              <a:t>Generální ředitelství cel</a:t>
            </a:r>
          </a:p>
          <a:p>
            <a:pPr lvl="1"/>
            <a:r>
              <a:rPr lang="cs-CZ" dirty="0" smtClean="0"/>
              <a:t>14 krajských celních úřadů včetně územních pracovišť</a:t>
            </a:r>
          </a:p>
          <a:p>
            <a:pPr lvl="1"/>
            <a:r>
              <a:rPr lang="cs-CZ" dirty="0" smtClean="0"/>
              <a:t>Celní úřad Praha Ruzyně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79704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Představení podniku: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Celní správa České republiky</a:t>
            </a:r>
            <a:endParaRPr lang="cs-CZ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85992"/>
            <a:ext cx="8472518" cy="4357718"/>
          </a:xfrm>
        </p:spPr>
        <p:txBody>
          <a:bodyPr>
            <a:normAutofit/>
          </a:bodyPr>
          <a:lstStyle/>
          <a:p>
            <a:r>
              <a:rPr lang="cs-CZ" dirty="0" smtClean="0"/>
              <a:t>d</a:t>
            </a:r>
            <a:r>
              <a:rPr lang="cs-CZ" dirty="0" smtClean="0"/>
              <a:t>va základní úkoly:</a:t>
            </a:r>
          </a:p>
          <a:p>
            <a:pPr lvl="2"/>
            <a:r>
              <a:rPr lang="cs-CZ" sz="2600" dirty="0" smtClean="0"/>
              <a:t>o</a:t>
            </a:r>
            <a:r>
              <a:rPr lang="cs-CZ" sz="2600" dirty="0" smtClean="0"/>
              <a:t>chrana a regulace domácího trhu formou výběru cla z dováženého zboží</a:t>
            </a:r>
          </a:p>
          <a:p>
            <a:pPr lvl="2"/>
            <a:r>
              <a:rPr lang="cs-CZ" sz="2600" dirty="0" smtClean="0"/>
              <a:t>d</a:t>
            </a:r>
            <a:r>
              <a:rPr lang="cs-CZ" sz="2600" dirty="0" smtClean="0"/>
              <a:t>ohled nad tím, aby toto zboží neohrožovalo životy nebo zdraví lidí, zvířat a rostlin</a:t>
            </a:r>
          </a:p>
          <a:p>
            <a:pPr lvl="1"/>
            <a:endParaRPr lang="cs-CZ" dirty="0" smtClean="0"/>
          </a:p>
          <a:p>
            <a:pPr lvl="1" algn="just"/>
            <a:r>
              <a:rPr lang="cs-CZ" sz="2400" dirty="0" smtClean="0"/>
              <a:t>d</a:t>
            </a:r>
            <a:r>
              <a:rPr lang="cs-CZ" sz="2400" dirty="0" smtClean="0"/>
              <a:t>alší činnosti: správa SPD, ochrana duševního vlastnictví, kontroly v silniční dopravě, nelegálního zaměstnávání cizinců, společné zemědělské politiky, vojenského materiálu, národního kulturního dědictví, …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Skladování v Celní správě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dirty="0" smtClean="0"/>
              <a:t>kladové zásoby:</a:t>
            </a:r>
          </a:p>
          <a:p>
            <a:pPr lvl="1"/>
            <a:r>
              <a:rPr lang="cs-CZ" dirty="0" smtClean="0">
                <a:solidFill>
                  <a:srgbClr val="FFC000"/>
                </a:solidFill>
              </a:rPr>
              <a:t>s</a:t>
            </a:r>
            <a:r>
              <a:rPr lang="cs-CZ" dirty="0" smtClean="0">
                <a:solidFill>
                  <a:srgbClr val="FFC000"/>
                </a:solidFill>
              </a:rPr>
              <a:t>tejnokroje a výstrojní součástky</a:t>
            </a:r>
          </a:p>
          <a:p>
            <a:pPr lvl="1"/>
            <a:r>
              <a:rPr lang="cs-CZ" dirty="0" smtClean="0"/>
              <a:t>s</a:t>
            </a:r>
            <a:r>
              <a:rPr lang="cs-CZ" dirty="0" smtClean="0"/>
              <a:t>třelné zbraně a střelivo</a:t>
            </a:r>
          </a:p>
          <a:p>
            <a:pPr lvl="1"/>
            <a:r>
              <a:rPr lang="cs-CZ" dirty="0" smtClean="0"/>
              <a:t>vybrané výrobky</a:t>
            </a:r>
          </a:p>
          <a:p>
            <a:pPr lvl="1"/>
            <a:r>
              <a:rPr lang="cs-CZ" dirty="0" smtClean="0"/>
              <a:t>m</a:t>
            </a:r>
            <a:r>
              <a:rPr lang="cs-CZ" dirty="0" smtClean="0"/>
              <a:t>ateriál pro práci ve výškách</a:t>
            </a:r>
          </a:p>
          <a:p>
            <a:pPr lvl="1"/>
            <a:r>
              <a:rPr lang="cs-CZ" dirty="0" smtClean="0"/>
              <a:t>s</a:t>
            </a:r>
            <a:r>
              <a:rPr lang="cs-CZ" dirty="0" smtClean="0"/>
              <a:t>potřební technický materiál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ropagační materiál</a:t>
            </a:r>
          </a:p>
          <a:p>
            <a:pPr lvl="1"/>
            <a:r>
              <a:rPr lang="cs-CZ" dirty="0" smtClean="0"/>
              <a:t>a</a:t>
            </a:r>
            <a:r>
              <a:rPr lang="cs-CZ" dirty="0" smtClean="0"/>
              <a:t> jiné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472518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Výstrojní sklady v Celní správě ČR</a:t>
            </a:r>
            <a:endParaRPr lang="cs-CZ" dirty="0"/>
          </a:p>
        </p:txBody>
      </p:sp>
      <p:pic>
        <p:nvPicPr>
          <p:cNvPr id="3" name="Picture 3" descr="D:\Evík\Školní dokumenty\Logistika\DP\mapa CÚ\Mapa finiš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6635128" cy="34286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Výstrojní normy a kategorie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829312" cy="4972072"/>
          </a:xfrm>
        </p:spPr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cs-CZ" dirty="0" smtClean="0"/>
              <a:t>říslušník CS – služební stejnokroj (= uniforma)</a:t>
            </a:r>
          </a:p>
          <a:p>
            <a:endParaRPr lang="cs-CZ" dirty="0" smtClean="0"/>
          </a:p>
          <a:p>
            <a:r>
              <a:rPr lang="cs-CZ" dirty="0" smtClean="0"/>
              <a:t>výstrojní normy:</a:t>
            </a:r>
          </a:p>
          <a:p>
            <a:pPr lvl="1"/>
            <a:r>
              <a:rPr lang="cs-CZ" dirty="0" smtClean="0"/>
              <a:t>„S“ (služební stejnokroj)</a:t>
            </a:r>
          </a:p>
          <a:p>
            <a:pPr lvl="1"/>
            <a:r>
              <a:rPr lang="cs-CZ" dirty="0" smtClean="0"/>
              <a:t>„O“ (jiný oděv)</a:t>
            </a: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cs-CZ" sz="3000" dirty="0" smtClean="0"/>
              <a:t>výstrojní </a:t>
            </a:r>
            <a:r>
              <a:rPr lang="cs-CZ" sz="3000" dirty="0" smtClean="0"/>
              <a:t>kategorie:</a:t>
            </a:r>
          </a:p>
          <a:p>
            <a:pPr lvl="1"/>
            <a:r>
              <a:rPr lang="cs-CZ" dirty="0" smtClean="0"/>
              <a:t>A (interní výkon služby)</a:t>
            </a:r>
          </a:p>
          <a:p>
            <a:pPr lvl="1"/>
            <a:r>
              <a:rPr lang="cs-CZ" dirty="0" smtClean="0"/>
              <a:t>B (externí výkon služby)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714488"/>
            <a:ext cx="2447925" cy="48863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651</TotalTime>
  <Words>612</Words>
  <Application>Microsoft Office PowerPoint</Application>
  <PresentationFormat>Předvádění na obrazovce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Technický</vt:lpstr>
      <vt:lpstr>Návrh logistiky skladového hospodářství ve vybraném podniku</vt:lpstr>
      <vt:lpstr>Cíl práce</vt:lpstr>
      <vt:lpstr>Zaměření diplomové práce</vt:lpstr>
      <vt:lpstr>Použité metody</vt:lpstr>
      <vt:lpstr>Představení podniku:  Celní správa České republiky</vt:lpstr>
      <vt:lpstr>Představení podniku:  Celní správa České republiky</vt:lpstr>
      <vt:lpstr>Skladování v Celní správě ČR</vt:lpstr>
      <vt:lpstr>Výstrojní sklady v Celní správě ČR</vt:lpstr>
      <vt:lpstr>Výstrojní normy a kategorie</vt:lpstr>
      <vt:lpstr>Ideální proces vystrojování</vt:lpstr>
      <vt:lpstr>Současný proces vystrojování: Výběr dodavatele – veřejná zakázka</vt:lpstr>
      <vt:lpstr>Časová osa procesu</vt:lpstr>
      <vt:lpstr>Návrhy opatření</vt:lpstr>
      <vt:lpstr>Časová osa procesu</vt:lpstr>
      <vt:lpstr>Zhodnocení návrhu</vt:lpstr>
      <vt:lpstr>Otázky vedoucího práce    doc. Ing. Jána Ližbetina, PhD.</vt:lpstr>
      <vt:lpstr>Otázky oponentky Ing. Pavly Lejskové, Ph.D.</vt:lpstr>
      <vt:lpstr>Prostor pro další 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Evík</dc:creator>
  <cp:lastModifiedBy>Evík</cp:lastModifiedBy>
  <cp:revision>137</cp:revision>
  <dcterms:created xsi:type="dcterms:W3CDTF">2017-06-11T15:26:14Z</dcterms:created>
  <dcterms:modified xsi:type="dcterms:W3CDTF">2017-06-14T00:05:17Z</dcterms:modified>
</cp:coreProperties>
</file>