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96" r:id="rId1"/>
  </p:sldMasterIdLst>
  <p:notesMasterIdLst>
    <p:notesMasterId r:id="rId25"/>
  </p:notesMasterIdLst>
  <p:sldIdLst>
    <p:sldId id="256" r:id="rId2"/>
    <p:sldId id="257" r:id="rId3"/>
    <p:sldId id="265" r:id="rId4"/>
    <p:sldId id="282" r:id="rId5"/>
    <p:sldId id="283" r:id="rId6"/>
    <p:sldId id="258" r:id="rId7"/>
    <p:sldId id="275" r:id="rId8"/>
    <p:sldId id="260" r:id="rId9"/>
    <p:sldId id="280" r:id="rId10"/>
    <p:sldId id="284" r:id="rId11"/>
    <p:sldId id="276" r:id="rId12"/>
    <p:sldId id="278" r:id="rId13"/>
    <p:sldId id="261" r:id="rId14"/>
    <p:sldId id="262" r:id="rId15"/>
    <p:sldId id="271" r:id="rId16"/>
    <p:sldId id="266" r:id="rId17"/>
    <p:sldId id="272" r:id="rId18"/>
    <p:sldId id="267" r:id="rId19"/>
    <p:sldId id="281" r:id="rId20"/>
    <p:sldId id="279" r:id="rId21"/>
    <p:sldId id="268" r:id="rId22"/>
    <p:sldId id="269" r:id="rId23"/>
    <p:sldId id="263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EFF"/>
    <a:srgbClr val="C9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25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cs-CZ"/>
              <a:t>Plán obratu a zisku v tis. Kč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Čistý obrat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solidFill>
                <a:schemeClr val="accent4">
                  <a:lumMod val="20000"/>
                  <a:lumOff val="80000"/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2018</c:v>
                </c:pt>
                <c:pt idx="3">
                  <c:v>2021</c:v>
                </c:pt>
                <c:pt idx="4">
                  <c:v>2026</c:v>
                </c:pt>
              </c:numCache>
            </c:numRef>
          </c:cat>
          <c:val>
            <c:numRef>
              <c:f>List1!$B$2:$B$6</c:f>
              <c:numCache>
                <c:formatCode>#,##0</c:formatCode>
                <c:ptCount val="5"/>
                <c:pt idx="0">
                  <c:v>25556</c:v>
                </c:pt>
                <c:pt idx="1">
                  <c:v>22850</c:v>
                </c:pt>
                <c:pt idx="2">
                  <c:v>24279</c:v>
                </c:pt>
                <c:pt idx="3">
                  <c:v>26445</c:v>
                </c:pt>
                <c:pt idx="4">
                  <c:v>30613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0-43CF-9F7A-F0D2CD1A3A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axId val="145365632"/>
        <c:axId val="145400960"/>
      </c:barChart>
      <c:lineChart>
        <c:grouping val="standard"/>
        <c:varyColors val="0"/>
        <c:ser>
          <c:idx val="1"/>
          <c:order val="1"/>
          <c:tx>
            <c:strRef>
              <c:f>List1!$C$1</c:f>
              <c:strCache>
                <c:ptCount val="1"/>
                <c:pt idx="0">
                  <c:v>Výsledek hospodaření (po zdanění)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alpha val="30000"/>
                </a:scheme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2018</c:v>
                </c:pt>
                <c:pt idx="3">
                  <c:v>2021</c:v>
                </c:pt>
                <c:pt idx="4">
                  <c:v>2026</c:v>
                </c:pt>
              </c:numCache>
            </c:numRef>
          </c:cat>
          <c:val>
            <c:numRef>
              <c:f>List1!$C$2:$C$6</c:f>
              <c:numCache>
                <c:formatCode>#,##0</c:formatCode>
                <c:ptCount val="5"/>
                <c:pt idx="0">
                  <c:v>178</c:v>
                </c:pt>
                <c:pt idx="1">
                  <c:v>232</c:v>
                </c:pt>
                <c:pt idx="2">
                  <c:v>228</c:v>
                </c:pt>
                <c:pt idx="3">
                  <c:v>457</c:v>
                </c:pt>
                <c:pt idx="4">
                  <c:v>1306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30-43CF-9F7A-F0D2CD1A3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066112"/>
        <c:axId val="145402496"/>
      </c:lineChart>
      <c:catAx>
        <c:axId val="14536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45400960"/>
        <c:crosses val="autoZero"/>
        <c:auto val="1"/>
        <c:lblAlgn val="ctr"/>
        <c:lblOffset val="100"/>
        <c:noMultiLvlLbl val="0"/>
      </c:catAx>
      <c:valAx>
        <c:axId val="145400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45365632"/>
        <c:crosses val="autoZero"/>
        <c:crossBetween val="between"/>
      </c:valAx>
      <c:valAx>
        <c:axId val="14540249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49066112"/>
        <c:crosses val="max"/>
        <c:crossBetween val="between"/>
      </c:valAx>
      <c:catAx>
        <c:axId val="149066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45402496"/>
        <c:crosses val="autoZero"/>
        <c:auto val="1"/>
        <c:lblAlgn val="ctr"/>
        <c:lblOffset val="100"/>
        <c:noMultiLvlLbl val="0"/>
      </c:catAx>
      <c:spPr>
        <a:solidFill>
          <a:schemeClr val="accent2"/>
        </a:solidFill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rgbClr val="FDFEDE"/>
    </a:solidFill>
    <a:ln w="6350" cap="flat" cmpd="sng" algn="ctr">
      <a:solidFill>
        <a:schemeClr val="accent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0E3FE-E077-4730-BE4F-DD80B4A02AD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B8FCF-0025-48FD-9465-21D6C28D2B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546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B8FCF-0025-48FD-9465-21D6C28D2B0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B8FCF-0025-48FD-9465-21D6C28D2B0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B8FCF-0025-48FD-9465-21D6C28D2B0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043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B8FCF-0025-48FD-9465-21D6C28D2B04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794CAC-04F2-40A3-8BC0-D12437045D73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927BA9-A678-4A5C-8DAA-D4B7D9F41C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7" r:id="rId1"/>
    <p:sldLayoutId id="2147485498" r:id="rId2"/>
    <p:sldLayoutId id="2147485499" r:id="rId3"/>
    <p:sldLayoutId id="2147485500" r:id="rId4"/>
    <p:sldLayoutId id="2147485501" r:id="rId5"/>
    <p:sldLayoutId id="2147485502" r:id="rId6"/>
    <p:sldLayoutId id="2147485503" r:id="rId7"/>
    <p:sldLayoutId id="2147485504" r:id="rId8"/>
    <p:sldLayoutId id="2147485505" r:id="rId9"/>
    <p:sldLayoutId id="2147485506" r:id="rId10"/>
    <p:sldLayoutId id="21474855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848600" cy="3168352"/>
          </a:xfrm>
        </p:spPr>
        <p:txBody>
          <a:bodyPr>
            <a:normAutofit/>
          </a:bodyPr>
          <a:lstStyle/>
          <a:p>
            <a:pPr algn="ctr"/>
            <a:r>
              <a:rPr lang="cs-CZ" sz="2400" b="1" cap="none" dirty="0">
                <a:solidFill>
                  <a:schemeClr val="tx1"/>
                </a:solidFill>
              </a:rPr>
              <a:t>            Vysoká škola technická a ekonomická </a:t>
            </a:r>
            <a:br>
              <a:rPr lang="cs-CZ" sz="2400" b="1" cap="none" dirty="0">
                <a:solidFill>
                  <a:schemeClr val="tx1"/>
                </a:solidFill>
              </a:rPr>
            </a:br>
            <a:r>
              <a:rPr lang="cs-CZ" sz="2400" b="1" cap="none" dirty="0">
                <a:solidFill>
                  <a:schemeClr val="tx1"/>
                </a:solidFill>
              </a:rPr>
              <a:t>České Budějovice</a:t>
            </a:r>
            <a:br>
              <a:rPr lang="cs-CZ" sz="4000" cap="none" dirty="0">
                <a:solidFill>
                  <a:schemeClr val="tx1"/>
                </a:solidFill>
              </a:rPr>
            </a:br>
            <a:r>
              <a:rPr lang="cs-CZ" sz="2400" cap="none" dirty="0">
                <a:solidFill>
                  <a:schemeClr val="tx1"/>
                </a:solidFill>
              </a:rPr>
              <a:t>Ústav </a:t>
            </a:r>
            <a:r>
              <a:rPr lang="cs-CZ" sz="2400" dirty="0">
                <a:solidFill>
                  <a:schemeClr val="tx1"/>
                </a:solidFill>
              </a:rPr>
              <a:t>technicko-technologický</a:t>
            </a:r>
            <a:br>
              <a:rPr lang="cs-CZ" sz="2400" cap="none" dirty="0">
                <a:solidFill>
                  <a:schemeClr val="tx1"/>
                </a:solidFill>
              </a:rPr>
            </a:br>
            <a:br>
              <a:rPr lang="cs-CZ" sz="2400" cap="none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Řízení rizik </a:t>
            </a:r>
            <a:br>
              <a:rPr lang="cs-CZ" sz="4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ve společnosti LUMOS, s.r.o.</a:t>
            </a:r>
            <a:endParaRPr lang="cs-CZ" sz="4000" cap="none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490792" cy="2016224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Autor diplomové práce: Bc. </a:t>
            </a:r>
            <a:r>
              <a:rPr lang="cs-CZ" sz="2000" b="1" dirty="0" err="1"/>
              <a:t>Zoltán</a:t>
            </a:r>
            <a:r>
              <a:rPr lang="cs-CZ" sz="2000" b="1" dirty="0"/>
              <a:t> Sobotovič</a:t>
            </a:r>
          </a:p>
          <a:p>
            <a:pPr algn="ctr"/>
            <a:r>
              <a:rPr lang="cs-CZ" sz="2000" b="1" dirty="0"/>
              <a:t>Vedoucí diplomové práce: doc. Ing. Petr Hrubý, CSc.</a:t>
            </a:r>
          </a:p>
          <a:p>
            <a:pPr algn="ctr"/>
            <a:r>
              <a:rPr lang="cs-CZ" sz="2000" b="1" dirty="0"/>
              <a:t>Oponent: Ing. Pavla </a:t>
            </a:r>
            <a:r>
              <a:rPr lang="cs-CZ" sz="2000" b="1" dirty="0" err="1"/>
              <a:t>Lejsková</a:t>
            </a:r>
            <a:r>
              <a:rPr lang="cs-CZ" sz="2000" b="1" dirty="0"/>
              <a:t>, </a:t>
            </a:r>
            <a:r>
              <a:rPr lang="cs-CZ" sz="2000" b="1" dirty="0" err="1"/>
              <a:t>Ph.D</a:t>
            </a:r>
            <a:r>
              <a:rPr lang="cs-CZ" sz="2000" b="1" dirty="0"/>
              <a:t>.</a:t>
            </a:r>
          </a:p>
          <a:p>
            <a:endParaRPr lang="cs-CZ" sz="2000" b="1" dirty="0"/>
          </a:p>
          <a:p>
            <a:pPr algn="r"/>
            <a:r>
              <a:rPr lang="cs-CZ" sz="2000" b="1" dirty="0"/>
              <a:t>České Budějovice, červen 2017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142574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1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48"/>
    </mc:Choice>
    <mc:Fallback xmlns="">
      <p:transition spd="slow" advTm="107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Silné stránky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Velké zkušenosti z dlouhodobého působení na trhu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Vysoká kvalita odvedené práce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Vyškolení a loajální zaměstnanci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Vlastní technické vybavení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Finanční a ekonomická stabilita společnosti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Certifikace ISO  9001:2016 a 14001:2016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835150" y="274638"/>
            <a:ext cx="7308850" cy="1425575"/>
          </a:xfrm>
        </p:spPr>
        <p:txBody>
          <a:bodyPr>
            <a:noAutofit/>
          </a:bodyPr>
          <a:lstStyle/>
          <a:p>
            <a:pPr algn="ctr"/>
            <a:r>
              <a:rPr lang="cs-CZ" sz="3900" dirty="0"/>
              <a:t>Identifikace</a:t>
            </a:r>
            <a:r>
              <a:rPr lang="cs-CZ" sz="3600" dirty="0"/>
              <a:t> hrozeb na základě SWOT analýzy – 1. část</a:t>
            </a:r>
            <a:br>
              <a:rPr lang="cs-CZ" sz="3600" dirty="0"/>
            </a:br>
            <a:r>
              <a:rPr lang="cs-CZ" sz="36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75656" y="1916113"/>
            <a:ext cx="7344816" cy="446563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Chybně provedená nabídka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Chyba v realizačním projektu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Skrytá ekologická zátěž při demolici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Nedostatečně formulovaná smlouva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Odchod klíčových zaměstnanců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Dopravní nehoda stroje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Odcizení stroje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Ekologická havárie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Identifikace hrozeb na základě SWOT analýzy - 2.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Vznik nové konkurence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Změna legislativy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Vznik pracovního úrazu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Pojistná rizika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Velké pohledávky po splatnosti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Finanční nestabilita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Snížení prodeje </a:t>
            </a:r>
            <a:r>
              <a:rPr lang="cs-CZ" dirty="0" err="1"/>
              <a:t>recyklátů</a:t>
            </a:r>
            <a:r>
              <a:rPr lang="cs-CZ" dirty="0"/>
              <a:t> a z toho vyplývající snížení tržeb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Neobnovení certifikace ISO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Metoda RIPRAN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84784"/>
            <a:ext cx="7581528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Zpracování tabulky nebezpečí včetně</a:t>
            </a:r>
          </a:p>
          <a:p>
            <a:pPr marL="0" indent="0" algn="just">
              <a:buNone/>
            </a:pPr>
            <a:r>
              <a:rPr lang="cs-CZ" dirty="0"/>
              <a:t>  scénáře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Výpočet celkové pravděpodobnosti</a:t>
            </a:r>
          </a:p>
          <a:p>
            <a:pPr marL="0" indent="0" algn="just">
              <a:buNone/>
            </a:pPr>
            <a:r>
              <a:rPr lang="cs-CZ" dirty="0"/>
              <a:t>  nebezpečí na základě pravděpodobnosti  </a:t>
            </a:r>
          </a:p>
          <a:p>
            <a:pPr marL="0" indent="0" algn="just">
              <a:buNone/>
            </a:pPr>
            <a:r>
              <a:rPr lang="cs-CZ" dirty="0"/>
              <a:t>  výskytu a pravděpodobnosti dopadu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Výpočet hodnoty rizika na základě stupně</a:t>
            </a:r>
          </a:p>
          <a:p>
            <a:pPr marL="0" indent="0" algn="just">
              <a:buNone/>
            </a:pPr>
            <a:r>
              <a:rPr lang="cs-CZ" dirty="0"/>
              <a:t>  pravděpodobnosti a stupně dopadu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Přiřazení třídy rizika na základě stupně</a:t>
            </a:r>
          </a:p>
          <a:p>
            <a:pPr marL="0" indent="0" algn="just">
              <a:buNone/>
            </a:pPr>
            <a:r>
              <a:rPr lang="cs-CZ" dirty="0"/>
              <a:t>  pravděpodobnosti</a:t>
            </a:r>
          </a:p>
        </p:txBody>
      </p:sp>
    </p:spTree>
    <p:extLst>
      <p:ext uri="{BB962C8B-B14F-4D97-AF65-F5344CB8AC3E}">
        <p14:creationId xmlns:p14="http://schemas.microsoft.com/office/powerpoint/2010/main" val="114295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67"/>
    </mc:Choice>
    <mc:Fallback xmlns="">
      <p:transition spd="slow" advTm="31767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764705"/>
            <a:ext cx="7198568" cy="1296143"/>
          </a:xfrm>
        </p:spPr>
        <p:txBody>
          <a:bodyPr/>
          <a:lstStyle/>
          <a:p>
            <a:pPr algn="ctr"/>
            <a:r>
              <a:rPr lang="cs-CZ" dirty="0"/>
              <a:t>Třídy hodnoty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944816" cy="3744416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75656" y="2276872"/>
          <a:ext cx="6840759" cy="35199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0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0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321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Třída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Pravděpodobnost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3214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Kritické riziko, </a:t>
                      </a:r>
                    </a:p>
                    <a:p>
                      <a:pPr algn="ctr"/>
                      <a:r>
                        <a:rPr lang="cs-CZ" dirty="0"/>
                        <a:t>potřeba</a:t>
                      </a:r>
                      <a:r>
                        <a:rPr lang="cs-CZ" baseline="0" dirty="0"/>
                        <a:t> vyřešit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15 - 25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4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Závažné riziko,</a:t>
                      </a:r>
                    </a:p>
                    <a:p>
                      <a:pPr algn="ctr"/>
                      <a:r>
                        <a:rPr lang="cs-CZ" dirty="0"/>
                        <a:t>plánovat opatření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7 - 14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28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Běžné riziko, </a:t>
                      </a:r>
                    </a:p>
                    <a:p>
                      <a:pPr algn="ctr"/>
                      <a:r>
                        <a:rPr lang="cs-CZ" dirty="0"/>
                        <a:t>monitorovat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1 - 6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Protiopatření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Odsouhlasení nabídky další osobou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Smluvní ošetření chyby v realizačním projektu a skryté ekologické zátěže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Odsouhlasení smluv dvěma osobami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Provádět čtvrtletní analýzu potřeb zaměstnanců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Dodržování norem ISO 14001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Zavedení zálohových faktur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Měsíční kontrola výsledků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113317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Návrh podnikatelského plánu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Nákup demoliční techniky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Zpracování marketingového plánu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Pořízení informačního systému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Navázání spolupráce SŠ polytechnickou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Zpracování  systému řízení rizika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Zpracování finančního plánu na 10 let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Nástup nového manažera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94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836713"/>
            <a:ext cx="7270576" cy="115212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Nákup nové investice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7056784" cy="3816424"/>
          </a:xfrm>
        </p:spPr>
        <p:txBody>
          <a:bodyPr/>
          <a:lstStyle/>
          <a:p>
            <a:r>
              <a:rPr lang="cs-CZ" dirty="0"/>
              <a:t>Demoliční robot </a:t>
            </a:r>
            <a:r>
              <a:rPr lang="cs-CZ" dirty="0" err="1"/>
              <a:t>Brokk</a:t>
            </a:r>
            <a:r>
              <a:rPr lang="cs-CZ" dirty="0"/>
              <a:t> 160</a:t>
            </a:r>
          </a:p>
        </p:txBody>
      </p:sp>
      <p:pic>
        <p:nvPicPr>
          <p:cNvPr id="4" name="Obrázek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22"/>
          <a:stretch/>
        </p:blipFill>
        <p:spPr bwMode="auto">
          <a:xfrm>
            <a:off x="2915816" y="2852936"/>
            <a:ext cx="3810000" cy="3114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Plán obratu a zisku v tis. Kč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817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/>
          <a:lstStyle/>
          <a:p>
            <a:pPr algn="ctr"/>
            <a:r>
              <a:rPr lang="cs-CZ" dirty="0"/>
              <a:t>Silné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396044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Počet silných stránek se realizací podnikatelského plánu zvýší (pořízení IS, vyhodnocování efektivity zakázek, rozšíření možnosti podnikání, realizace marketingového plánu, aktivní personální politika)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Zároveň dojde k přesunu příležitostí do silných stránek společnosti</a:t>
            </a:r>
          </a:p>
          <a:p>
            <a:pPr algn="just"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031504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Zadání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708920"/>
            <a:ext cx="7776864" cy="2736304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just">
              <a:buNone/>
            </a:pPr>
            <a:r>
              <a:rPr lang="cs-CZ" dirty="0"/>
              <a:t>   Analyzovat základní procesy ve firmě LUMOS s.r.o. Navrhnout opatření směřující ke zkvalitnění procesu řízení rizik. Prognózovat možný budoucí vývoj společnosti formou podnikatelského záměru.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35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75"/>
    </mc:Choice>
    <mc:Fallback xmlns="">
      <p:transition spd="slow" advTm="21175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Hodnocení rizik na základě podnikatelského plánu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Počet závažných rizik se snížil z 10 na 7 zavedením protiopatření 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Nejvyšší hodnota rizika je 8 stejně jako v prvém případě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Nové závažné riziko – zvýšení úvěrové zátěže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V praxi doporučuji zapojit do procesu hodnocení rizik více zaměstnanců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55440"/>
          </a:xfrm>
        </p:spPr>
        <p:txBody>
          <a:bodyPr/>
          <a:lstStyle/>
          <a:p>
            <a:pPr algn="ctr"/>
            <a:r>
              <a:rPr lang="cs-CZ" dirty="0"/>
              <a:t>Ukazatele rentability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5616" y="2348880"/>
          <a:ext cx="7416824" cy="273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1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9457">
                <a:tc>
                  <a:txBody>
                    <a:bodyPr/>
                    <a:lstStyle/>
                    <a:p>
                      <a:r>
                        <a:rPr lang="cs-CZ" dirty="0"/>
                        <a:t>Ukazatel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695">
                <a:tc>
                  <a:txBody>
                    <a:bodyPr/>
                    <a:lstStyle/>
                    <a:p>
                      <a:r>
                        <a:rPr lang="cs-CZ" dirty="0"/>
                        <a:t>Celková zadluženost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/>
                        <a:t>Rentabilita vlastního kapitálu – ROE  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0,72 %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1,40 %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3,70 %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57">
                <a:tc>
                  <a:txBody>
                    <a:bodyPr/>
                    <a:lstStyle/>
                    <a:p>
                      <a:r>
                        <a:rPr lang="cs-CZ" dirty="0"/>
                        <a:t>Obrat aktiv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031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Návrh řešení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060848"/>
            <a:ext cx="7581528" cy="3240360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Realizaci podnikatelského plánu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Nástup nového manažera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Implementace metodiky řízení rizik dle</a:t>
            </a:r>
          </a:p>
          <a:p>
            <a:pPr marL="0" indent="0" algn="just">
              <a:buNone/>
            </a:pPr>
            <a:r>
              <a:rPr lang="cs-CZ" dirty="0"/>
              <a:t>  </a:t>
            </a:r>
            <a:r>
              <a:rPr lang="cs-CZ" dirty="0" err="1"/>
              <a:t>Lewinova</a:t>
            </a:r>
            <a:r>
              <a:rPr lang="cs-CZ" dirty="0"/>
              <a:t> modelu</a:t>
            </a:r>
          </a:p>
          <a:p>
            <a:pPr marL="0" indent="0" algn="just"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112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2448272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924944"/>
            <a:ext cx="7272808" cy="2376264"/>
          </a:xfrm>
        </p:spPr>
        <p:txBody>
          <a:bodyPr/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33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16"/>
    </mc:Choice>
    <mc:Fallback xmlns="">
      <p:transition spd="slow" advTm="2051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Představení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524000"/>
            <a:ext cx="7715200" cy="47133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LUMOS s.r.o.: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cs-CZ" dirty="0"/>
              <a:t> Rodinná firma založená v roce 1995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Vyklizení staveb před jejich odstraněním, jejich následná demolice, odvoz a vytřídění stavebních  odpadů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Provádění celkových terénních prací pro prováděných demolicích, rekultivační a výkopové zemní práce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Provoz recyklačního centra </a:t>
            </a:r>
            <a:r>
              <a:rPr lang="cs-CZ" dirty="0" err="1"/>
              <a:t>Jivno</a:t>
            </a:r>
            <a:r>
              <a:rPr lang="cs-CZ" dirty="0"/>
              <a:t> včetně prodeje </a:t>
            </a:r>
            <a:r>
              <a:rPr lang="cs-CZ" dirty="0" err="1"/>
              <a:t>recyklátů</a:t>
            </a:r>
            <a:endParaRPr lang="cs-CZ" dirty="0"/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Cílem podnikání je maximalizace zisku, nikoliv obratu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75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Sídlo společnosti</a:t>
            </a:r>
          </a:p>
        </p:txBody>
      </p:sp>
      <p:pic>
        <p:nvPicPr>
          <p:cNvPr id="4" name="Obrázek 1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6435080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Recyklační areál </a:t>
            </a:r>
            <a:r>
              <a:rPr lang="cs-CZ" dirty="0" err="1"/>
              <a:t>Jivno</a:t>
            </a:r>
            <a:endParaRPr lang="cs-CZ" dirty="0"/>
          </a:p>
        </p:txBody>
      </p:sp>
      <p:pic>
        <p:nvPicPr>
          <p:cNvPr id="4" name="Obrázek 1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96744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7152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Motivace k řešení daného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852936"/>
            <a:ext cx="7499176" cy="2520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Dostatek informací o společnosti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Zajímavé téma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Možnost aplikace v praxi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58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06"/>
    </mc:Choice>
    <mc:Fallback xmlns="">
      <p:transition spd="slow" advTm="158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096832" cy="4800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800" dirty="0"/>
              <a:t>Popis jednotlivých procesů společnosti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Analýza současného stavu pomocí SWOT analýzy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Analýza rizik na základě SWOT analýzy 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 Podnikatelský plán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SWOT analýza na základě návrhu podnikatelského plánu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Hodnocení rizik vzniklých realizací podnikatelského plánu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dirty="0"/>
              <a:t>Návrh řešení a diskuse výsledků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Seznam procesů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Zpracování cenových nabídek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Příjem objednávek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Uzavírání smluv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Demolice staveb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Recyklační centrum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Personální proces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Administrace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Účetnictví</a:t>
            </a:r>
          </a:p>
          <a:p>
            <a:pPr algn="just">
              <a:buFont typeface="Wingdings" pitchFamily="2" charset="2"/>
              <a:buChar char="Ø"/>
            </a:pPr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08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77"/>
    </mc:Choice>
    <mc:Fallback xmlns="">
      <p:transition spd="slow" advTm="4047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764705"/>
            <a:ext cx="7198568" cy="1296143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Slabé stránky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2348880"/>
            <a:ext cx="6912768" cy="36724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dirty="0"/>
              <a:t>Menší velikost společnosti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Omezené skladovací plochy v areálu </a:t>
            </a:r>
            <a:r>
              <a:rPr lang="cs-CZ" dirty="0" err="1"/>
              <a:t>Jivno</a:t>
            </a:r>
            <a:endParaRPr lang="cs-CZ" dirty="0"/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Absence vlastní dopravy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Nevyhodnocování zakázek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Získávání nových zaměstnanců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Malé kontrolní mechanismy</a:t>
            </a:r>
          </a:p>
          <a:p>
            <a:pPr algn="just">
              <a:buFont typeface="Wingdings" pitchFamily="2" charset="2"/>
              <a:buChar char="Ø"/>
            </a:pPr>
            <a:r>
              <a:rPr lang="cs-CZ" dirty="0"/>
              <a:t>Malá propagace společnosti</a:t>
            </a:r>
          </a:p>
          <a:p>
            <a:pPr algn="just"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</TotalTime>
  <Words>647</Words>
  <Application>Microsoft Office PowerPoint</Application>
  <PresentationFormat>Předvádění na obrazovce (4:3)</PresentationFormat>
  <Paragraphs>173</Paragraphs>
  <Slides>23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Gill Sans MT</vt:lpstr>
      <vt:lpstr>Verdana</vt:lpstr>
      <vt:lpstr>Wingdings</vt:lpstr>
      <vt:lpstr>Wingdings 2</vt:lpstr>
      <vt:lpstr>Slunovrat</vt:lpstr>
      <vt:lpstr>            Vysoká škola technická a ekonomická  České Budějovice Ústav technicko-technologický  Řízení rizik  ve společnosti LUMOS, s.r.o.</vt:lpstr>
      <vt:lpstr>Zadání diplomové práce</vt:lpstr>
      <vt:lpstr>Představení společnosti</vt:lpstr>
      <vt:lpstr>Sídlo společnosti</vt:lpstr>
      <vt:lpstr>Recyklační areál Jivno</vt:lpstr>
      <vt:lpstr>Motivace k řešení daného problému</vt:lpstr>
      <vt:lpstr>Metodika práce</vt:lpstr>
      <vt:lpstr>Seznam procesů</vt:lpstr>
      <vt:lpstr>Slabé stránky společnosti</vt:lpstr>
      <vt:lpstr>Silné stránky společnosti</vt:lpstr>
      <vt:lpstr>Identifikace hrozeb na základě SWOT analýzy – 1. část  </vt:lpstr>
      <vt:lpstr>Identifikace hrozeb na základě SWOT analýzy - 2. část</vt:lpstr>
      <vt:lpstr>Metoda RIPRAN</vt:lpstr>
      <vt:lpstr>Třídy hodnoty rizika</vt:lpstr>
      <vt:lpstr>Protiopatření</vt:lpstr>
      <vt:lpstr>Návrh podnikatelského plánu</vt:lpstr>
      <vt:lpstr>Nákup nové investice</vt:lpstr>
      <vt:lpstr>Plán obratu a zisku v tis. Kč</vt:lpstr>
      <vt:lpstr>Silné stránky</vt:lpstr>
      <vt:lpstr>Hodnocení rizik na základě podnikatelského plánu</vt:lpstr>
      <vt:lpstr>Ukazatele rentability</vt:lpstr>
      <vt:lpstr>Návrh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RÁMCOVÝCH OBJEDNÁVEK</dc:title>
  <dc:creator>oem</dc:creator>
  <cp:lastModifiedBy>Miloslava Dvořáková</cp:lastModifiedBy>
  <cp:revision>165</cp:revision>
  <dcterms:created xsi:type="dcterms:W3CDTF">2016-05-20T23:17:25Z</dcterms:created>
  <dcterms:modified xsi:type="dcterms:W3CDTF">2017-06-14T16:58:25Z</dcterms:modified>
</cp:coreProperties>
</file>