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5" r:id="rId8"/>
    <p:sldId id="268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552"/>
    <a:srgbClr val="FF9933"/>
    <a:srgbClr val="62C53B"/>
    <a:srgbClr val="0C788E"/>
    <a:srgbClr val="660066"/>
    <a:srgbClr val="800080"/>
    <a:srgbClr val="422C16"/>
    <a:srgbClr val="3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0" autoAdjust="0"/>
    <p:restoredTop sz="94652" autoAdjust="0"/>
  </p:normalViewPr>
  <p:slideViewPr>
    <p:cSldViewPr>
      <p:cViewPr varScale="1">
        <p:scale>
          <a:sx n="124" d="100"/>
          <a:sy n="124" d="100"/>
        </p:scale>
        <p:origin x="2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4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50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81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34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33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5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5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35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41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21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8C8F82C-F55A-4E10-912C-C6FA6D8492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53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44824"/>
            <a:ext cx="5472608" cy="2304256"/>
          </a:xfrm>
          <a:noFill/>
        </p:spPr>
        <p:txBody>
          <a:bodyPr>
            <a:noAutofit/>
          </a:bodyPr>
          <a:lstStyle/>
          <a:p>
            <a:pPr algn="ctr"/>
            <a:r>
              <a:rPr lang="cs-CZ" b="1" dirty="0"/>
              <a:t>Facility management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jako součást </a:t>
            </a:r>
            <a:r>
              <a:rPr lang="cs-CZ" b="1" dirty="0"/>
              <a:t>efektivní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správy společnosti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55776" y="4437112"/>
            <a:ext cx="5400600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b="1" dirty="0"/>
              <a:t>Autor diplomové práce: </a:t>
            </a:r>
            <a:r>
              <a:rPr lang="cs-CZ" dirty="0"/>
              <a:t>Bc. </a:t>
            </a:r>
            <a:r>
              <a:rPr lang="cs-CZ" dirty="0" smtClean="0"/>
              <a:t>Jiří Bartoš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b="1" dirty="0" smtClean="0"/>
              <a:t>Vedoucí </a:t>
            </a:r>
            <a:r>
              <a:rPr lang="cs-CZ" b="1" dirty="0"/>
              <a:t>diplomové práce</a:t>
            </a:r>
            <a:r>
              <a:rPr lang="cs-CZ" dirty="0"/>
              <a:t>: Ing. </a:t>
            </a:r>
            <a:r>
              <a:rPr lang="cs-CZ" dirty="0" smtClean="0"/>
              <a:t>Vladimír Nývlt, MBA, Ph.D.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b="1" dirty="0" smtClean="0"/>
              <a:t>České </a:t>
            </a:r>
            <a:r>
              <a:rPr lang="cs-CZ" b="1" dirty="0"/>
              <a:t>Budějovice, červen </a:t>
            </a:r>
            <a:r>
              <a:rPr lang="cs-CZ" b="1" dirty="0" smtClean="0"/>
              <a:t>2017</a:t>
            </a:r>
            <a:r>
              <a:rPr lang="cs-CZ" sz="2000" dirty="0" smtClean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000" b="1" dirty="0" smtClean="0"/>
              <a:t>Vysoká </a:t>
            </a:r>
            <a:r>
              <a:rPr lang="cs-CZ" sz="2000" b="1" dirty="0"/>
              <a:t>škola technická a </a:t>
            </a:r>
            <a:r>
              <a:rPr lang="cs-CZ" sz="2000" b="1" dirty="0" smtClean="0"/>
              <a:t>ekonomická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000" dirty="0" smtClean="0"/>
              <a:t>Ústav </a:t>
            </a:r>
            <a:r>
              <a:rPr lang="cs-CZ" sz="2000" dirty="0"/>
              <a:t>technicko-technologický</a:t>
            </a:r>
            <a:br>
              <a:rPr lang="cs-CZ" sz="2000" dirty="0"/>
            </a:br>
            <a:endParaRPr lang="tr-TR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548680"/>
            <a:ext cx="5904805" cy="719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/>
              <a:t>Doplňující dotazy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396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 smtClean="0"/>
              <a:t>Pana Ing. Vladímíra Nývlta, MBA,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dirty="0"/>
              <a:t>Jak k problematice BIM/FM přistupují v současné době jednotlivé složky zodpovědné za procesy?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dirty="0"/>
              <a:t>Je současná technologie (zejména software) schopná bezezbytku naplnit cíle v práci popsané?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 smtClean="0"/>
              <a:t>Pana Ing. Lukáše Emingra, Ph.D </a:t>
            </a: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tr-TR" dirty="0"/>
              <a:t>Jaká kritéria pro výběr CAFM systému byste osobně volil</a:t>
            </a:r>
            <a:r>
              <a:rPr lang="tr-TR" dirty="0" smtClean="0"/>
              <a:t>?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tr-TR" dirty="0"/>
              <a:t>Jaká jsou hlavní úskalí implementace CAFM systému z Vašeho pohledu</a:t>
            </a:r>
            <a:r>
              <a:rPr lang="tr-TR" dirty="0" smtClean="0"/>
              <a:t>?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dirty="0"/>
              <a:t>Kdo může být klientem facility manažera při klasické koncepci outsourcingu? Jaké pracovní pozice nebo typy společností?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9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420888"/>
            <a:ext cx="5904805" cy="719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/>
              <a:t>Děkuji za vaši pozornost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3744639" cy="7198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/>
              <a:t>Obsah prezentace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848" y="1556792"/>
            <a:ext cx="5760640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ÚVOD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TEORETICKÁ </a:t>
            </a:r>
            <a:r>
              <a:rPr lang="cs-CZ" b="1" dirty="0"/>
              <a:t>ČÁST DIPLOMOVÉ </a:t>
            </a:r>
            <a:r>
              <a:rPr lang="cs-CZ" b="1" dirty="0" smtClean="0"/>
              <a:t>PRÁCE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</a:t>
            </a:r>
            <a:r>
              <a:rPr lang="cs-CZ" dirty="0"/>
              <a:t>Americké X Evropské pojetí Facility </a:t>
            </a:r>
            <a:r>
              <a:rPr lang="cs-CZ" dirty="0" smtClean="0"/>
              <a:t>managementu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dirty="0" smtClean="0"/>
              <a:t>	SW </a:t>
            </a:r>
            <a:r>
              <a:rPr lang="cs-CZ" dirty="0"/>
              <a:t>pro komplexní zajištění FM </a:t>
            </a:r>
            <a:r>
              <a:rPr lang="cs-CZ" dirty="0" smtClean="0"/>
              <a:t>podpory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ANALYTICKÁ </a:t>
            </a:r>
            <a:r>
              <a:rPr lang="cs-CZ" b="1" dirty="0"/>
              <a:t>ČÁST DIPLOMOVÉ PRÁCE</a:t>
            </a:r>
            <a:br>
              <a:rPr lang="cs-CZ" b="1" dirty="0"/>
            </a:br>
            <a:r>
              <a:rPr lang="cs-CZ" dirty="0" smtClean="0"/>
              <a:t>	Představení společnosti </a:t>
            </a:r>
            <a:r>
              <a:rPr lang="cs-CZ" dirty="0"/>
              <a:t>ČEZ Korporátní </a:t>
            </a:r>
            <a:r>
              <a:rPr lang="cs-CZ" dirty="0" smtClean="0"/>
              <a:t>služby,s.r.o</a:t>
            </a:r>
            <a:r>
              <a:rPr lang="cs-CZ" dirty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Analýza </a:t>
            </a:r>
            <a:r>
              <a:rPr lang="cs-CZ" dirty="0"/>
              <a:t>vybraných CAFM systémů na českém trhu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APLIKAČNÍ </a:t>
            </a:r>
            <a:r>
              <a:rPr lang="cs-CZ" b="1" dirty="0"/>
              <a:t>ČÁST DIPLOMOVÉ </a:t>
            </a:r>
            <a:r>
              <a:rPr lang="cs-CZ" b="1" dirty="0" smtClean="0"/>
              <a:t>PRÁCE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dirty="0"/>
              <a:t>Stanovení časového harmonogramu implementace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dirty="0"/>
              <a:t>Rizika implementace, podpora BIM</a:t>
            </a:r>
            <a:endParaRPr lang="cs-CZ" b="1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VLASTNÍ NÁMĚTY NA ZLEPŠENÍ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ZÁVĚR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DOPLŇUJÍCÍ </a:t>
            </a:r>
            <a:r>
              <a:rPr lang="cs-CZ" b="1" dirty="0"/>
              <a:t>DOTAZY</a:t>
            </a:r>
            <a:r>
              <a:rPr lang="cs-CZ" b="1" dirty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3744639" cy="7198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/>
              <a:t>Úvod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Facility management je komplexní, multioborový, relativně mladý, rychle se vyvíjející obor </a:t>
            </a:r>
            <a:r>
              <a:rPr lang="cs-CZ" sz="2000" dirty="0" smtClean="0"/>
              <a:t>s velkým </a:t>
            </a:r>
            <a:r>
              <a:rPr lang="cs-CZ" sz="2000" dirty="0"/>
              <a:t>potenciálem, který si získává stále větší pozornost mezi vysokými manažery firem. </a:t>
            </a:r>
            <a:r>
              <a:rPr lang="cs-CZ" sz="2000" dirty="0" smtClean="0"/>
              <a:t>Jeho hranice </a:t>
            </a:r>
            <a:r>
              <a:rPr lang="cs-CZ" sz="2000" dirty="0"/>
              <a:t>a definice nekončí u prosté správy budov, jak by se </a:t>
            </a:r>
            <a:r>
              <a:rPr lang="cs-CZ" sz="2000" dirty="0" smtClean="0"/>
              <a:t>zjednodušeným </a:t>
            </a:r>
            <a:r>
              <a:rPr lang="cs-CZ" sz="2000" dirty="0"/>
              <a:t>a mylným </a:t>
            </a:r>
            <a:r>
              <a:rPr lang="cs-CZ" sz="2000" dirty="0" smtClean="0"/>
              <a:t>překladem mohlo </a:t>
            </a:r>
            <a:r>
              <a:rPr lang="cs-CZ" sz="2000" dirty="0"/>
              <a:t>zdát, ale právě </a:t>
            </a:r>
            <a:r>
              <a:rPr lang="cs-CZ" sz="2000" dirty="0" smtClean="0"/>
              <a:t>naopak</a:t>
            </a: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4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6480720" cy="7198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/>
              <a:t>Teoretická část diplomové práce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4896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 </a:t>
            </a:r>
            <a:r>
              <a:rPr lang="cs-CZ" sz="2000" dirty="0" smtClean="0"/>
              <a:t>Americké X Evropské pojetí Facility managementu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i="1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i="1" dirty="0"/>
              <a:t>	</a:t>
            </a:r>
            <a:r>
              <a:rPr lang="cs-CZ" i="1" dirty="0" smtClean="0"/>
              <a:t>„Facility management </a:t>
            </a:r>
            <a:r>
              <a:rPr lang="cs-CZ" i="1" dirty="0"/>
              <a:t>představuje integraci činností v rámci </a:t>
            </a:r>
            <a:r>
              <a:rPr lang="cs-CZ" i="1" dirty="0" smtClean="0"/>
              <a:t>	organizace </a:t>
            </a:r>
            <a:r>
              <a:rPr lang="cs-CZ" i="1" dirty="0"/>
              <a:t>k zajištění a rozvoji </a:t>
            </a:r>
            <a:r>
              <a:rPr lang="cs-CZ" i="1" dirty="0" smtClean="0"/>
              <a:t>sjednaných služeb</a:t>
            </a:r>
            <a:r>
              <a:rPr lang="cs-CZ" i="1" dirty="0"/>
              <a:t>, které </a:t>
            </a:r>
            <a:r>
              <a:rPr lang="cs-CZ" i="1" dirty="0" smtClean="0"/>
              <a:t>	podporují </a:t>
            </a:r>
            <a:r>
              <a:rPr lang="cs-CZ" i="1" dirty="0"/>
              <a:t>a zvyšují efektivnost její základní </a:t>
            </a:r>
            <a:r>
              <a:rPr lang="cs-CZ" i="1" dirty="0" smtClean="0"/>
              <a:t>činnosti</a:t>
            </a:r>
            <a:r>
              <a:rPr lang="cs-CZ" sz="1600" dirty="0" smtClean="0"/>
              <a:t>„</a:t>
            </a:r>
            <a:r>
              <a:rPr lang="cs-CZ" sz="1600" dirty="0"/>
              <a:t/>
            </a:r>
            <a:br>
              <a:rPr lang="cs-CZ" sz="1600" dirty="0"/>
            </a:b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46" y="3212976"/>
            <a:ext cx="4457700" cy="2981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6503655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Zdroj: </a:t>
            </a:r>
            <a:r>
              <a:rPr lang="en-US" sz="1000" b="1" dirty="0" err="1" smtClean="0"/>
              <a:t>Štrup</a:t>
            </a:r>
            <a:r>
              <a:rPr lang="en-US" sz="1000" b="1" dirty="0"/>
              <a:t>, O. 2014. </a:t>
            </a:r>
            <a:r>
              <a:rPr lang="en-US" sz="1000" i="1" dirty="0" err="1"/>
              <a:t>Základy</a:t>
            </a:r>
            <a:r>
              <a:rPr lang="en-US" sz="1000" i="1" dirty="0"/>
              <a:t> Facility </a:t>
            </a:r>
            <a:r>
              <a:rPr lang="en-US" sz="1000" i="1" dirty="0" err="1"/>
              <a:t>managementu</a:t>
            </a:r>
            <a:r>
              <a:rPr lang="en-US" sz="1000" i="1" dirty="0"/>
              <a:t>. </a:t>
            </a:r>
            <a:r>
              <a:rPr lang="en-US" sz="1000" dirty="0" smtClean="0"/>
              <a:t>Professional </a:t>
            </a:r>
            <a:r>
              <a:rPr lang="en-US" sz="1000" dirty="0"/>
              <a:t>Publishing, 2014.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6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6480720" cy="7198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/>
              <a:t>Teoretická část diplomové práce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 SW pro komplexní zajištění FM </a:t>
            </a:r>
            <a:r>
              <a:rPr lang="cs-CZ" sz="2000" dirty="0" smtClean="0"/>
              <a:t>podpory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/>
              <a:t>	</a:t>
            </a:r>
            <a:r>
              <a:rPr lang="cs-CZ" sz="2000" dirty="0" smtClean="0"/>
              <a:t>CAFM </a:t>
            </a:r>
            <a:r>
              <a:rPr lang="cs-CZ" sz="2000" dirty="0"/>
              <a:t>(Computer Aided Facility Management </a:t>
            </a: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/>
              <a:t>	Help </a:t>
            </a:r>
            <a:r>
              <a:rPr lang="cs-CZ" sz="2000" dirty="0"/>
              <a:t>Desk/požadavkový systém </a:t>
            </a: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/>
              <a:t>	Nový trend: jednotná </a:t>
            </a:r>
            <a:r>
              <a:rPr lang="cs-CZ" sz="2000" dirty="0"/>
              <a:t>informační báze v celém </a:t>
            </a:r>
            <a:r>
              <a:rPr lang="cs-CZ" sz="2000" dirty="0" smtClean="0"/>
              <a:t>	životním cyklu objektu </a:t>
            </a:r>
            <a:r>
              <a:rPr lang="cs-CZ" sz="2000" dirty="0"/>
              <a:t>= </a:t>
            </a:r>
            <a:r>
              <a:rPr lang="cs-CZ" sz="2000" dirty="0" smtClean="0"/>
              <a:t>BIM</a:t>
            </a: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3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Představení společnosti ČEZ Korporátní služby, s.r.o., jako vykonavatele podpůrných služeb pro skupinu ČEZ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Analýza vybraných CAFM systémů na českém trhu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/>
              <a:t>	</a:t>
            </a: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Zhodnocení současné systémové výbavy pracovníků ČEZ Korporátní služby, s.r.o. </a:t>
            </a: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548680"/>
            <a:ext cx="6192688" cy="719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/>
              <a:t>Analytická </a:t>
            </a:r>
            <a:r>
              <a:rPr lang="cs-CZ" sz="4000" b="1" dirty="0"/>
              <a:t>část diplomové práce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564904"/>
            <a:ext cx="3528392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548680"/>
            <a:ext cx="5904805" cy="719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/>
              <a:t>Aplikační </a:t>
            </a:r>
            <a:r>
              <a:rPr lang="cs-CZ" sz="4000" b="1" dirty="0"/>
              <a:t>část diplomové práce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Teorie nákladů a potencionálních úspor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Stanovení časového harmonogramu implementace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Rizika implementace, podpora BIM</a:t>
            </a:r>
            <a:r>
              <a:rPr lang="cs-CZ" sz="2000" dirty="0"/>
              <a:t/>
            </a:r>
            <a:br>
              <a:rPr lang="cs-CZ" sz="2000" dirty="0"/>
            </a:b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04" y="2364624"/>
            <a:ext cx="5497463" cy="27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548680"/>
            <a:ext cx="5904805" cy="719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/>
              <a:t>Vlastní náměty na zlepšení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6192688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Akutní potřeba zavedení CAFM systémů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/>
              <a:t>	Stanovení bezpečnostní klasifikace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/>
              <a:t>	</a:t>
            </a:r>
            <a:r>
              <a:rPr lang="cs-CZ" sz="2000" dirty="0" smtClean="0"/>
              <a:t>Zlevnění implementace a provozu použitím MS SQL 	Serveru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	Uvedení konkrétní možnosti zlepšení spolupráce mezi 	facility manažerem a technikem při použití mobilní 	aplikace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Přínosy zavedení systému Helpdesk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/>
              <a:t>Zavedení jednoduché domény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/>
              <a:t>Použití jednoduché a účelné úvodní stránky Helpdesku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/>
              <a:t>Vytvoření workflow zadání požadavku do Helpdesku</a:t>
            </a:r>
            <a:endParaRPr lang="cs-CZ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Stanovení KPI</a:t>
            </a: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548680"/>
            <a:ext cx="5904805" cy="719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/>
              <a:t>Závěr</a:t>
            </a:r>
            <a:endParaRPr lang="tr-T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1556791"/>
            <a:ext cx="6192688" cy="3672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Hlavním cílem diplomové práce bylo zhodnocení současného stavu programového vybavení, postupů a procesů pracovníků ČEZ Korporátní služby, s.r.o. a na základě zhodnocení stanovit doporučení, které by vedly k zvýšení efektivity pracovníků a snížení rizik.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V analytické části </a:t>
            </a:r>
            <a:r>
              <a:rPr lang="cs-CZ" sz="2000" dirty="0"/>
              <a:t>jsem provedl analýzu webových prezentací firem poskytujících CAFM systémy. Zhodnotil některé aspekty, které se daly zjistit a porovnat</a:t>
            </a:r>
            <a:endParaRPr lang="cs-CZ" sz="2000" dirty="0" smtClean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V praktické části jsem vytvořil konkrétní ukázky přínosů u některých činností po nasazení moderního CAFM systému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/>
              <a:t/>
            </a:r>
            <a:br>
              <a:rPr lang="cs-CZ" sz="2000" dirty="0"/>
            </a:br>
            <a:endParaRPr lang="tr-TR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15419</TotalTime>
  <Words>357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Metropolitan</vt:lpstr>
      <vt:lpstr>Facility management  jako součást efektivní  správy společnosti </vt:lpstr>
      <vt:lpstr>Obsah prezentace</vt:lpstr>
      <vt:lpstr>Úvod</vt:lpstr>
      <vt:lpstr>Teoretická část diplomové práce</vt:lpstr>
      <vt:lpstr>Teoretická část diplomové práce</vt:lpstr>
      <vt:lpstr>Analytická část diplomové práce</vt:lpstr>
      <vt:lpstr>Aplikační část diplomové práce</vt:lpstr>
      <vt:lpstr>Vlastní náměty na zlepšení</vt:lpstr>
      <vt:lpstr>Závěr</vt:lpstr>
      <vt:lpstr>Doplňující dotazy</vt:lpstr>
      <vt:lpstr>Děkuji za vaši pozornost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Kirja</cp:lastModifiedBy>
  <cp:revision>836</cp:revision>
  <dcterms:created xsi:type="dcterms:W3CDTF">2010-05-23T14:28:12Z</dcterms:created>
  <dcterms:modified xsi:type="dcterms:W3CDTF">2017-06-13T21:41:20Z</dcterms:modified>
</cp:coreProperties>
</file>