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62900" y="15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3400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21420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489441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153400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321420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489441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57463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153400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321420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489441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657463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825483" y="488190"/>
            <a:ext cx="120650" cy="120014"/>
          </a:xfrm>
          <a:custGeom>
            <a:avLst/>
            <a:gdLst/>
            <a:ahLst/>
            <a:cxnLst/>
            <a:rect l="l" t="t" r="r" b="b"/>
            <a:pathLst>
              <a:path w="120650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423" y="115291"/>
                </a:lnTo>
                <a:lnTo>
                  <a:pt x="102536" y="102423"/>
                </a:lnTo>
                <a:lnTo>
                  <a:pt x="115434" y="83364"/>
                </a:lnTo>
                <a:lnTo>
                  <a:pt x="120167" y="60068"/>
                </a:lnTo>
                <a:lnTo>
                  <a:pt x="115434" y="36698"/>
                </a:lnTo>
                <a:lnTo>
                  <a:pt x="102536" y="17604"/>
                </a:lnTo>
                <a:lnTo>
                  <a:pt x="83423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153400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321420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489441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657463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53400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321420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489441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657463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825483" y="824103"/>
            <a:ext cx="120650" cy="120014"/>
          </a:xfrm>
          <a:custGeom>
            <a:avLst/>
            <a:gdLst/>
            <a:ahLst/>
            <a:cxnLst/>
            <a:rect l="l" t="t" r="r" b="b"/>
            <a:pathLst>
              <a:path w="120650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423" y="115181"/>
                </a:lnTo>
                <a:lnTo>
                  <a:pt x="102536" y="102346"/>
                </a:lnTo>
                <a:lnTo>
                  <a:pt x="115434" y="83295"/>
                </a:lnTo>
                <a:lnTo>
                  <a:pt x="120167" y="59946"/>
                </a:lnTo>
                <a:lnTo>
                  <a:pt x="115434" y="36596"/>
                </a:lnTo>
                <a:lnTo>
                  <a:pt x="102536" y="17543"/>
                </a:lnTo>
                <a:lnTo>
                  <a:pt x="83423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153400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8321420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89441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8657463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153400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8321420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489441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657463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21420" y="132791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657463" y="132791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148328" y="1546860"/>
            <a:ext cx="1080515" cy="1507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909827" y="2534411"/>
            <a:ext cx="7367015" cy="1507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7386828" y="2534411"/>
            <a:ext cx="1080516" cy="1507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62900" y="15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3400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21420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489441" y="15240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4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153400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321420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489441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57463" y="32029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153400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321420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489441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657463" y="488190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825483" y="488190"/>
            <a:ext cx="120650" cy="120014"/>
          </a:xfrm>
          <a:custGeom>
            <a:avLst/>
            <a:gdLst/>
            <a:ahLst/>
            <a:cxnLst/>
            <a:rect l="l" t="t" r="r" b="b"/>
            <a:pathLst>
              <a:path w="120650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423" y="115291"/>
                </a:lnTo>
                <a:lnTo>
                  <a:pt x="102536" y="102423"/>
                </a:lnTo>
                <a:lnTo>
                  <a:pt x="115434" y="83364"/>
                </a:lnTo>
                <a:lnTo>
                  <a:pt x="120167" y="60068"/>
                </a:lnTo>
                <a:lnTo>
                  <a:pt x="115434" y="36698"/>
                </a:lnTo>
                <a:lnTo>
                  <a:pt x="102536" y="17604"/>
                </a:lnTo>
                <a:lnTo>
                  <a:pt x="83423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153400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321420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489441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657463" y="656211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53400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321420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489441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657463" y="82410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399" y="115181"/>
                </a:lnTo>
                <a:lnTo>
                  <a:pt x="102460" y="102346"/>
                </a:lnTo>
                <a:lnTo>
                  <a:pt x="115306" y="83295"/>
                </a:lnTo>
                <a:lnTo>
                  <a:pt x="120014" y="59946"/>
                </a:lnTo>
                <a:lnTo>
                  <a:pt x="115306" y="36596"/>
                </a:lnTo>
                <a:lnTo>
                  <a:pt x="102460" y="17543"/>
                </a:lnTo>
                <a:lnTo>
                  <a:pt x="83399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825483" y="824103"/>
            <a:ext cx="120650" cy="120014"/>
          </a:xfrm>
          <a:custGeom>
            <a:avLst/>
            <a:gdLst/>
            <a:ahLst/>
            <a:cxnLst/>
            <a:rect l="l" t="t" r="r" b="b"/>
            <a:pathLst>
              <a:path w="120650" h="120015">
                <a:moveTo>
                  <a:pt x="60045" y="0"/>
                </a:moveTo>
                <a:lnTo>
                  <a:pt x="36679" y="4705"/>
                </a:lnTo>
                <a:lnTo>
                  <a:pt x="17592" y="17543"/>
                </a:lnTo>
                <a:lnTo>
                  <a:pt x="4720" y="36596"/>
                </a:lnTo>
                <a:lnTo>
                  <a:pt x="0" y="59946"/>
                </a:lnTo>
                <a:lnTo>
                  <a:pt x="4720" y="83295"/>
                </a:lnTo>
                <a:lnTo>
                  <a:pt x="17592" y="102346"/>
                </a:lnTo>
                <a:lnTo>
                  <a:pt x="36679" y="115181"/>
                </a:lnTo>
                <a:lnTo>
                  <a:pt x="60045" y="119885"/>
                </a:lnTo>
                <a:lnTo>
                  <a:pt x="83423" y="115181"/>
                </a:lnTo>
                <a:lnTo>
                  <a:pt x="102536" y="102346"/>
                </a:lnTo>
                <a:lnTo>
                  <a:pt x="115434" y="83295"/>
                </a:lnTo>
                <a:lnTo>
                  <a:pt x="120167" y="59946"/>
                </a:lnTo>
                <a:lnTo>
                  <a:pt x="115434" y="36596"/>
                </a:lnTo>
                <a:lnTo>
                  <a:pt x="102536" y="17543"/>
                </a:lnTo>
                <a:lnTo>
                  <a:pt x="83423" y="4705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153400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8321420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89441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8657463" y="99199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3"/>
                </a:lnTo>
                <a:lnTo>
                  <a:pt x="17592" y="17591"/>
                </a:lnTo>
                <a:lnTo>
                  <a:pt x="4720" y="36650"/>
                </a:lnTo>
                <a:lnTo>
                  <a:pt x="0" y="59946"/>
                </a:lnTo>
                <a:lnTo>
                  <a:pt x="4720" y="83316"/>
                </a:lnTo>
                <a:lnTo>
                  <a:pt x="17592" y="102410"/>
                </a:lnTo>
                <a:lnTo>
                  <a:pt x="36679" y="115290"/>
                </a:lnTo>
                <a:lnTo>
                  <a:pt x="60045" y="120014"/>
                </a:lnTo>
                <a:lnTo>
                  <a:pt x="83399" y="115290"/>
                </a:lnTo>
                <a:lnTo>
                  <a:pt x="102460" y="102410"/>
                </a:lnTo>
                <a:lnTo>
                  <a:pt x="115306" y="83316"/>
                </a:lnTo>
                <a:lnTo>
                  <a:pt x="120014" y="59946"/>
                </a:lnTo>
                <a:lnTo>
                  <a:pt x="115306" y="36650"/>
                </a:lnTo>
                <a:lnTo>
                  <a:pt x="102460" y="17591"/>
                </a:lnTo>
                <a:lnTo>
                  <a:pt x="83399" y="4723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153400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8321420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489441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657463" y="1159893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24"/>
                </a:lnTo>
                <a:lnTo>
                  <a:pt x="17592" y="17604"/>
                </a:lnTo>
                <a:lnTo>
                  <a:pt x="4720" y="36698"/>
                </a:lnTo>
                <a:lnTo>
                  <a:pt x="0" y="60068"/>
                </a:lnTo>
                <a:lnTo>
                  <a:pt x="4720" y="83364"/>
                </a:lnTo>
                <a:lnTo>
                  <a:pt x="17592" y="102423"/>
                </a:lnTo>
                <a:lnTo>
                  <a:pt x="36679" y="115291"/>
                </a:lnTo>
                <a:lnTo>
                  <a:pt x="60045" y="120014"/>
                </a:lnTo>
                <a:lnTo>
                  <a:pt x="83399" y="115291"/>
                </a:lnTo>
                <a:lnTo>
                  <a:pt x="102460" y="102423"/>
                </a:lnTo>
                <a:lnTo>
                  <a:pt x="115306" y="83364"/>
                </a:lnTo>
                <a:lnTo>
                  <a:pt x="120014" y="60068"/>
                </a:lnTo>
                <a:lnTo>
                  <a:pt x="115306" y="36698"/>
                </a:lnTo>
                <a:lnTo>
                  <a:pt x="102460" y="17604"/>
                </a:lnTo>
                <a:lnTo>
                  <a:pt x="83399" y="472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21420" y="132791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657463" y="132791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5" h="120015">
                <a:moveTo>
                  <a:pt x="60045" y="0"/>
                </a:moveTo>
                <a:lnTo>
                  <a:pt x="36679" y="4704"/>
                </a:lnTo>
                <a:lnTo>
                  <a:pt x="17592" y="17539"/>
                </a:lnTo>
                <a:lnTo>
                  <a:pt x="4720" y="36589"/>
                </a:lnTo>
                <a:lnTo>
                  <a:pt x="0" y="59938"/>
                </a:lnTo>
                <a:lnTo>
                  <a:pt x="4720" y="83289"/>
                </a:lnTo>
                <a:lnTo>
                  <a:pt x="17592" y="102342"/>
                </a:lnTo>
                <a:lnTo>
                  <a:pt x="36679" y="115180"/>
                </a:lnTo>
                <a:lnTo>
                  <a:pt x="60045" y="119885"/>
                </a:lnTo>
                <a:lnTo>
                  <a:pt x="83399" y="115180"/>
                </a:lnTo>
                <a:lnTo>
                  <a:pt x="102460" y="102342"/>
                </a:lnTo>
                <a:lnTo>
                  <a:pt x="115306" y="83289"/>
                </a:lnTo>
                <a:lnTo>
                  <a:pt x="120014" y="59938"/>
                </a:lnTo>
                <a:lnTo>
                  <a:pt x="115306" y="36589"/>
                </a:lnTo>
                <a:lnTo>
                  <a:pt x="102460" y="17539"/>
                </a:lnTo>
                <a:lnTo>
                  <a:pt x="83399" y="4704"/>
                </a:lnTo>
                <a:lnTo>
                  <a:pt x="60045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1" y="733286"/>
            <a:ext cx="8072117" cy="121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1" y="2737985"/>
            <a:ext cx="8072117" cy="299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15200" y="1066800"/>
            <a:ext cx="0" cy="4495800"/>
          </a:xfrm>
          <a:custGeom>
            <a:avLst/>
            <a:gdLst/>
            <a:ahLst/>
            <a:cxnLst/>
            <a:rect l="l" t="t" r="r" b="b"/>
            <a:pathLst>
              <a:path h="4495800">
                <a:moveTo>
                  <a:pt x="0" y="0"/>
                </a:moveTo>
                <a:lnTo>
                  <a:pt x="0" y="4495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2997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843" y="0"/>
                </a:moveTo>
                <a:lnTo>
                  <a:pt x="61564" y="7912"/>
                </a:lnTo>
                <a:lnTo>
                  <a:pt x="29513" y="29493"/>
                </a:lnTo>
                <a:lnTo>
                  <a:pt x="7916" y="61503"/>
                </a:lnTo>
                <a:lnTo>
                  <a:pt x="0" y="100705"/>
                </a:lnTo>
                <a:lnTo>
                  <a:pt x="7916" y="139984"/>
                </a:lnTo>
                <a:lnTo>
                  <a:pt x="29513" y="172035"/>
                </a:lnTo>
                <a:lnTo>
                  <a:pt x="61564" y="193632"/>
                </a:lnTo>
                <a:lnTo>
                  <a:pt x="100843" y="201548"/>
                </a:lnTo>
                <a:lnTo>
                  <a:pt x="140075" y="193632"/>
                </a:lnTo>
                <a:lnTo>
                  <a:pt x="172129" y="172035"/>
                </a:lnTo>
                <a:lnTo>
                  <a:pt x="193748" y="139984"/>
                </a:lnTo>
                <a:lnTo>
                  <a:pt x="201678" y="100705"/>
                </a:lnTo>
                <a:lnTo>
                  <a:pt x="193748" y="61503"/>
                </a:lnTo>
                <a:lnTo>
                  <a:pt x="172129" y="29493"/>
                </a:lnTo>
                <a:lnTo>
                  <a:pt x="140075" y="7912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7200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736" y="0"/>
                </a:moveTo>
                <a:lnTo>
                  <a:pt x="61529" y="7912"/>
                </a:lnTo>
                <a:lnTo>
                  <a:pt x="29508" y="29493"/>
                </a:lnTo>
                <a:lnTo>
                  <a:pt x="7917" y="61503"/>
                </a:lnTo>
                <a:lnTo>
                  <a:pt x="0" y="100705"/>
                </a:lnTo>
                <a:lnTo>
                  <a:pt x="7917" y="139984"/>
                </a:lnTo>
                <a:lnTo>
                  <a:pt x="29508" y="172035"/>
                </a:lnTo>
                <a:lnTo>
                  <a:pt x="61529" y="193632"/>
                </a:lnTo>
                <a:lnTo>
                  <a:pt x="100736" y="201548"/>
                </a:lnTo>
                <a:lnTo>
                  <a:pt x="140019" y="193632"/>
                </a:lnTo>
                <a:lnTo>
                  <a:pt x="172059" y="172035"/>
                </a:lnTo>
                <a:lnTo>
                  <a:pt x="193640" y="139984"/>
                </a:lnTo>
                <a:lnTo>
                  <a:pt x="201548" y="100705"/>
                </a:lnTo>
                <a:lnTo>
                  <a:pt x="193640" y="61503"/>
                </a:lnTo>
                <a:lnTo>
                  <a:pt x="172059" y="29493"/>
                </a:lnTo>
                <a:lnTo>
                  <a:pt x="140019" y="7912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61350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812" y="0"/>
                </a:moveTo>
                <a:lnTo>
                  <a:pt x="61529" y="7912"/>
                </a:lnTo>
                <a:lnTo>
                  <a:pt x="29489" y="29493"/>
                </a:lnTo>
                <a:lnTo>
                  <a:pt x="7908" y="61503"/>
                </a:lnTo>
                <a:lnTo>
                  <a:pt x="0" y="100705"/>
                </a:lnTo>
                <a:lnTo>
                  <a:pt x="7908" y="139984"/>
                </a:lnTo>
                <a:lnTo>
                  <a:pt x="29489" y="172035"/>
                </a:lnTo>
                <a:lnTo>
                  <a:pt x="61529" y="193632"/>
                </a:lnTo>
                <a:lnTo>
                  <a:pt x="100812" y="201548"/>
                </a:lnTo>
                <a:lnTo>
                  <a:pt x="140031" y="193632"/>
                </a:lnTo>
                <a:lnTo>
                  <a:pt x="172078" y="172035"/>
                </a:lnTo>
                <a:lnTo>
                  <a:pt x="193695" y="139984"/>
                </a:lnTo>
                <a:lnTo>
                  <a:pt x="201625" y="100705"/>
                </a:lnTo>
                <a:lnTo>
                  <a:pt x="193695" y="61503"/>
                </a:lnTo>
                <a:lnTo>
                  <a:pt x="172078" y="29493"/>
                </a:lnTo>
                <a:lnTo>
                  <a:pt x="140031" y="7912"/>
                </a:lnTo>
                <a:lnTo>
                  <a:pt x="100812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92997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5"/>
                </a:lnTo>
                <a:lnTo>
                  <a:pt x="29513" y="29512"/>
                </a:lnTo>
                <a:lnTo>
                  <a:pt x="7916" y="61561"/>
                </a:lnTo>
                <a:lnTo>
                  <a:pt x="0" y="100835"/>
                </a:lnTo>
                <a:lnTo>
                  <a:pt x="7916" y="140039"/>
                </a:lnTo>
                <a:lnTo>
                  <a:pt x="29513" y="172051"/>
                </a:lnTo>
                <a:lnTo>
                  <a:pt x="61564" y="193634"/>
                </a:lnTo>
                <a:lnTo>
                  <a:pt x="100843" y="201548"/>
                </a:lnTo>
                <a:lnTo>
                  <a:pt x="140075" y="193634"/>
                </a:lnTo>
                <a:lnTo>
                  <a:pt x="172129" y="172051"/>
                </a:lnTo>
                <a:lnTo>
                  <a:pt x="193748" y="140039"/>
                </a:lnTo>
                <a:lnTo>
                  <a:pt x="201678" y="100835"/>
                </a:lnTo>
                <a:lnTo>
                  <a:pt x="193748" y="61561"/>
                </a:lnTo>
                <a:lnTo>
                  <a:pt x="172129" y="29512"/>
                </a:lnTo>
                <a:lnTo>
                  <a:pt x="140075" y="7915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77200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5"/>
                </a:lnTo>
                <a:lnTo>
                  <a:pt x="29508" y="29512"/>
                </a:lnTo>
                <a:lnTo>
                  <a:pt x="7917" y="61561"/>
                </a:lnTo>
                <a:lnTo>
                  <a:pt x="0" y="100835"/>
                </a:lnTo>
                <a:lnTo>
                  <a:pt x="7917" y="140039"/>
                </a:lnTo>
                <a:lnTo>
                  <a:pt x="29508" y="172051"/>
                </a:lnTo>
                <a:lnTo>
                  <a:pt x="61529" y="193634"/>
                </a:lnTo>
                <a:lnTo>
                  <a:pt x="100736" y="201548"/>
                </a:lnTo>
                <a:lnTo>
                  <a:pt x="140019" y="193634"/>
                </a:lnTo>
                <a:lnTo>
                  <a:pt x="172059" y="172051"/>
                </a:lnTo>
                <a:lnTo>
                  <a:pt x="193640" y="140039"/>
                </a:lnTo>
                <a:lnTo>
                  <a:pt x="201548" y="100835"/>
                </a:lnTo>
                <a:lnTo>
                  <a:pt x="193640" y="61561"/>
                </a:lnTo>
                <a:lnTo>
                  <a:pt x="172059" y="29512"/>
                </a:lnTo>
                <a:lnTo>
                  <a:pt x="140019" y="7915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61350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5"/>
                </a:lnTo>
                <a:lnTo>
                  <a:pt x="29489" y="29512"/>
                </a:lnTo>
                <a:lnTo>
                  <a:pt x="7908" y="61561"/>
                </a:lnTo>
                <a:lnTo>
                  <a:pt x="0" y="100835"/>
                </a:lnTo>
                <a:lnTo>
                  <a:pt x="7908" y="140039"/>
                </a:lnTo>
                <a:lnTo>
                  <a:pt x="29489" y="172051"/>
                </a:lnTo>
                <a:lnTo>
                  <a:pt x="61529" y="193634"/>
                </a:lnTo>
                <a:lnTo>
                  <a:pt x="100812" y="201548"/>
                </a:lnTo>
                <a:lnTo>
                  <a:pt x="140031" y="193634"/>
                </a:lnTo>
                <a:lnTo>
                  <a:pt x="172078" y="172051"/>
                </a:lnTo>
                <a:lnTo>
                  <a:pt x="193695" y="140039"/>
                </a:lnTo>
                <a:lnTo>
                  <a:pt x="201625" y="100835"/>
                </a:lnTo>
                <a:lnTo>
                  <a:pt x="193695" y="61561"/>
                </a:lnTo>
                <a:lnTo>
                  <a:pt x="172078" y="29512"/>
                </a:lnTo>
                <a:lnTo>
                  <a:pt x="140031" y="7915"/>
                </a:lnTo>
                <a:lnTo>
                  <a:pt x="100812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45575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5"/>
                </a:lnTo>
                <a:lnTo>
                  <a:pt x="29470" y="29512"/>
                </a:lnTo>
                <a:lnTo>
                  <a:pt x="7905" y="61561"/>
                </a:lnTo>
                <a:lnTo>
                  <a:pt x="0" y="100835"/>
                </a:lnTo>
                <a:lnTo>
                  <a:pt x="7905" y="140039"/>
                </a:lnTo>
                <a:lnTo>
                  <a:pt x="29470" y="172051"/>
                </a:lnTo>
                <a:lnTo>
                  <a:pt x="61464" y="193634"/>
                </a:lnTo>
                <a:lnTo>
                  <a:pt x="100660" y="201548"/>
                </a:lnTo>
                <a:lnTo>
                  <a:pt x="139955" y="193634"/>
                </a:lnTo>
                <a:lnTo>
                  <a:pt x="172021" y="172051"/>
                </a:lnTo>
                <a:lnTo>
                  <a:pt x="193628" y="140039"/>
                </a:lnTo>
                <a:lnTo>
                  <a:pt x="201548" y="100835"/>
                </a:lnTo>
                <a:lnTo>
                  <a:pt x="193628" y="61561"/>
                </a:lnTo>
                <a:lnTo>
                  <a:pt x="172021" y="29512"/>
                </a:lnTo>
                <a:lnTo>
                  <a:pt x="139955" y="7915"/>
                </a:lnTo>
                <a:lnTo>
                  <a:pt x="100660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2997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129" y="172036"/>
                </a:moveTo>
                <a:lnTo>
                  <a:pt x="29513" y="172036"/>
                </a:lnTo>
                <a:lnTo>
                  <a:pt x="61564" y="193633"/>
                </a:lnTo>
                <a:lnTo>
                  <a:pt x="100843" y="201548"/>
                </a:lnTo>
                <a:lnTo>
                  <a:pt x="140075" y="193633"/>
                </a:lnTo>
                <a:lnTo>
                  <a:pt x="172129" y="172036"/>
                </a:lnTo>
                <a:close/>
              </a:path>
              <a:path w="201929" h="201929">
                <a:moveTo>
                  <a:pt x="100843" y="0"/>
                </a:moveTo>
                <a:lnTo>
                  <a:pt x="61564" y="7914"/>
                </a:lnTo>
                <a:lnTo>
                  <a:pt x="29513" y="29497"/>
                </a:lnTo>
                <a:lnTo>
                  <a:pt x="7916" y="61509"/>
                </a:lnTo>
                <a:lnTo>
                  <a:pt x="0" y="100713"/>
                </a:lnTo>
                <a:lnTo>
                  <a:pt x="7916" y="139987"/>
                </a:lnTo>
                <a:lnTo>
                  <a:pt x="193748" y="139987"/>
                </a:lnTo>
                <a:lnTo>
                  <a:pt x="201678" y="100713"/>
                </a:lnTo>
                <a:lnTo>
                  <a:pt x="193748" y="61509"/>
                </a:lnTo>
                <a:lnTo>
                  <a:pt x="172129" y="29497"/>
                </a:lnTo>
                <a:lnTo>
                  <a:pt x="140075" y="7914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720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59" y="172036"/>
                </a:moveTo>
                <a:lnTo>
                  <a:pt x="29508" y="172036"/>
                </a:lnTo>
                <a:lnTo>
                  <a:pt x="61529" y="193633"/>
                </a:lnTo>
                <a:lnTo>
                  <a:pt x="100736" y="201548"/>
                </a:lnTo>
                <a:lnTo>
                  <a:pt x="140019" y="193633"/>
                </a:lnTo>
                <a:lnTo>
                  <a:pt x="172059" y="172036"/>
                </a:lnTo>
                <a:close/>
              </a:path>
              <a:path w="201929" h="201929">
                <a:moveTo>
                  <a:pt x="100736" y="0"/>
                </a:moveTo>
                <a:lnTo>
                  <a:pt x="61529" y="7914"/>
                </a:lnTo>
                <a:lnTo>
                  <a:pt x="29508" y="29497"/>
                </a:lnTo>
                <a:lnTo>
                  <a:pt x="7917" y="61509"/>
                </a:lnTo>
                <a:lnTo>
                  <a:pt x="0" y="100713"/>
                </a:lnTo>
                <a:lnTo>
                  <a:pt x="7917" y="139987"/>
                </a:lnTo>
                <a:lnTo>
                  <a:pt x="193640" y="139987"/>
                </a:lnTo>
                <a:lnTo>
                  <a:pt x="201548" y="100713"/>
                </a:lnTo>
                <a:lnTo>
                  <a:pt x="193640" y="61509"/>
                </a:lnTo>
                <a:lnTo>
                  <a:pt x="172059" y="29497"/>
                </a:lnTo>
                <a:lnTo>
                  <a:pt x="140019" y="7914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6135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78" y="172036"/>
                </a:moveTo>
                <a:lnTo>
                  <a:pt x="29489" y="172036"/>
                </a:lnTo>
                <a:lnTo>
                  <a:pt x="61529" y="193633"/>
                </a:lnTo>
                <a:lnTo>
                  <a:pt x="100812" y="201548"/>
                </a:lnTo>
                <a:lnTo>
                  <a:pt x="140031" y="193633"/>
                </a:lnTo>
                <a:lnTo>
                  <a:pt x="172078" y="172036"/>
                </a:lnTo>
                <a:close/>
              </a:path>
              <a:path w="201929" h="201929">
                <a:moveTo>
                  <a:pt x="100812" y="0"/>
                </a:moveTo>
                <a:lnTo>
                  <a:pt x="61529" y="7914"/>
                </a:lnTo>
                <a:lnTo>
                  <a:pt x="29489" y="29497"/>
                </a:lnTo>
                <a:lnTo>
                  <a:pt x="7908" y="61509"/>
                </a:lnTo>
                <a:lnTo>
                  <a:pt x="0" y="100713"/>
                </a:lnTo>
                <a:lnTo>
                  <a:pt x="7908" y="139987"/>
                </a:lnTo>
                <a:lnTo>
                  <a:pt x="193695" y="139987"/>
                </a:lnTo>
                <a:lnTo>
                  <a:pt x="201625" y="100713"/>
                </a:lnTo>
                <a:lnTo>
                  <a:pt x="193695" y="61509"/>
                </a:lnTo>
                <a:lnTo>
                  <a:pt x="172078" y="29497"/>
                </a:lnTo>
                <a:lnTo>
                  <a:pt x="140031" y="7914"/>
                </a:lnTo>
                <a:lnTo>
                  <a:pt x="100812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45575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21" y="172036"/>
                </a:moveTo>
                <a:lnTo>
                  <a:pt x="29470" y="172036"/>
                </a:lnTo>
                <a:lnTo>
                  <a:pt x="61464" y="193633"/>
                </a:lnTo>
                <a:lnTo>
                  <a:pt x="100660" y="201548"/>
                </a:lnTo>
                <a:lnTo>
                  <a:pt x="139955" y="193633"/>
                </a:lnTo>
                <a:lnTo>
                  <a:pt x="172021" y="172036"/>
                </a:lnTo>
                <a:close/>
              </a:path>
              <a:path w="201929" h="201929">
                <a:moveTo>
                  <a:pt x="100660" y="0"/>
                </a:moveTo>
                <a:lnTo>
                  <a:pt x="61464" y="7914"/>
                </a:lnTo>
                <a:lnTo>
                  <a:pt x="29470" y="29497"/>
                </a:lnTo>
                <a:lnTo>
                  <a:pt x="7905" y="61509"/>
                </a:lnTo>
                <a:lnTo>
                  <a:pt x="0" y="100713"/>
                </a:lnTo>
                <a:lnTo>
                  <a:pt x="7905" y="139987"/>
                </a:lnTo>
                <a:lnTo>
                  <a:pt x="193628" y="139987"/>
                </a:lnTo>
                <a:lnTo>
                  <a:pt x="201548" y="100713"/>
                </a:lnTo>
                <a:lnTo>
                  <a:pt x="193628" y="61509"/>
                </a:lnTo>
                <a:lnTo>
                  <a:pt x="172021" y="29497"/>
                </a:lnTo>
                <a:lnTo>
                  <a:pt x="139955" y="7914"/>
                </a:lnTo>
                <a:lnTo>
                  <a:pt x="100660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2965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116" y="172036"/>
                </a:moveTo>
                <a:lnTo>
                  <a:pt x="29517" y="172036"/>
                </a:lnTo>
                <a:lnTo>
                  <a:pt x="61561" y="193633"/>
                </a:lnTo>
                <a:lnTo>
                  <a:pt x="100812" y="201548"/>
                </a:lnTo>
                <a:lnTo>
                  <a:pt x="140043" y="193633"/>
                </a:lnTo>
                <a:lnTo>
                  <a:pt x="172116" y="172036"/>
                </a:lnTo>
                <a:close/>
              </a:path>
              <a:path w="201929" h="201929">
                <a:moveTo>
                  <a:pt x="100812" y="0"/>
                </a:moveTo>
                <a:lnTo>
                  <a:pt x="61561" y="7914"/>
                </a:lnTo>
                <a:lnTo>
                  <a:pt x="29517" y="29497"/>
                </a:lnTo>
                <a:lnTo>
                  <a:pt x="7918" y="61509"/>
                </a:lnTo>
                <a:lnTo>
                  <a:pt x="0" y="100713"/>
                </a:lnTo>
                <a:lnTo>
                  <a:pt x="7918" y="139987"/>
                </a:lnTo>
                <a:lnTo>
                  <a:pt x="193759" y="139987"/>
                </a:lnTo>
                <a:lnTo>
                  <a:pt x="201701" y="100713"/>
                </a:lnTo>
                <a:lnTo>
                  <a:pt x="193759" y="61509"/>
                </a:lnTo>
                <a:lnTo>
                  <a:pt x="172116" y="29497"/>
                </a:lnTo>
                <a:lnTo>
                  <a:pt x="140043" y="7914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92997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43" y="0"/>
                </a:moveTo>
                <a:lnTo>
                  <a:pt x="61564" y="7998"/>
                </a:lnTo>
                <a:lnTo>
                  <a:pt x="29513" y="29796"/>
                </a:lnTo>
                <a:lnTo>
                  <a:pt x="7916" y="62094"/>
                </a:lnTo>
                <a:lnTo>
                  <a:pt x="0" y="101597"/>
                </a:lnTo>
                <a:lnTo>
                  <a:pt x="7916" y="141154"/>
                </a:lnTo>
                <a:lnTo>
                  <a:pt x="29513" y="173447"/>
                </a:lnTo>
                <a:lnTo>
                  <a:pt x="61564" y="195214"/>
                </a:lnTo>
                <a:lnTo>
                  <a:pt x="100843" y="203194"/>
                </a:lnTo>
                <a:lnTo>
                  <a:pt x="140075" y="195214"/>
                </a:lnTo>
                <a:lnTo>
                  <a:pt x="172129" y="173447"/>
                </a:lnTo>
                <a:lnTo>
                  <a:pt x="193748" y="141154"/>
                </a:lnTo>
                <a:lnTo>
                  <a:pt x="201678" y="101597"/>
                </a:lnTo>
                <a:lnTo>
                  <a:pt x="193748" y="62094"/>
                </a:lnTo>
                <a:lnTo>
                  <a:pt x="172129" y="29796"/>
                </a:lnTo>
                <a:lnTo>
                  <a:pt x="140075" y="7998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77200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736" y="0"/>
                </a:moveTo>
                <a:lnTo>
                  <a:pt x="61529" y="7998"/>
                </a:lnTo>
                <a:lnTo>
                  <a:pt x="29508" y="29796"/>
                </a:lnTo>
                <a:lnTo>
                  <a:pt x="7917" y="62094"/>
                </a:lnTo>
                <a:lnTo>
                  <a:pt x="0" y="101597"/>
                </a:lnTo>
                <a:lnTo>
                  <a:pt x="7917" y="141154"/>
                </a:lnTo>
                <a:lnTo>
                  <a:pt x="29508" y="173447"/>
                </a:lnTo>
                <a:lnTo>
                  <a:pt x="61529" y="195214"/>
                </a:lnTo>
                <a:lnTo>
                  <a:pt x="100736" y="203194"/>
                </a:lnTo>
                <a:lnTo>
                  <a:pt x="140019" y="195214"/>
                </a:lnTo>
                <a:lnTo>
                  <a:pt x="172059" y="173447"/>
                </a:lnTo>
                <a:lnTo>
                  <a:pt x="193640" y="141154"/>
                </a:lnTo>
                <a:lnTo>
                  <a:pt x="201548" y="101597"/>
                </a:lnTo>
                <a:lnTo>
                  <a:pt x="193640" y="62094"/>
                </a:lnTo>
                <a:lnTo>
                  <a:pt x="172059" y="29796"/>
                </a:lnTo>
                <a:lnTo>
                  <a:pt x="140019" y="7998"/>
                </a:lnTo>
                <a:lnTo>
                  <a:pt x="10073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61350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29" y="7998"/>
                </a:lnTo>
                <a:lnTo>
                  <a:pt x="29489" y="29796"/>
                </a:lnTo>
                <a:lnTo>
                  <a:pt x="7908" y="62094"/>
                </a:lnTo>
                <a:lnTo>
                  <a:pt x="0" y="101597"/>
                </a:lnTo>
                <a:lnTo>
                  <a:pt x="7908" y="141154"/>
                </a:lnTo>
                <a:lnTo>
                  <a:pt x="29489" y="173447"/>
                </a:lnTo>
                <a:lnTo>
                  <a:pt x="61529" y="195214"/>
                </a:lnTo>
                <a:lnTo>
                  <a:pt x="100812" y="203194"/>
                </a:lnTo>
                <a:lnTo>
                  <a:pt x="140031" y="195214"/>
                </a:lnTo>
                <a:lnTo>
                  <a:pt x="172078" y="173447"/>
                </a:lnTo>
                <a:lnTo>
                  <a:pt x="193695" y="141154"/>
                </a:lnTo>
                <a:lnTo>
                  <a:pt x="201625" y="101597"/>
                </a:lnTo>
                <a:lnTo>
                  <a:pt x="193695" y="62094"/>
                </a:lnTo>
                <a:lnTo>
                  <a:pt x="172078" y="29796"/>
                </a:lnTo>
                <a:lnTo>
                  <a:pt x="140031" y="7998"/>
                </a:lnTo>
                <a:lnTo>
                  <a:pt x="100812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45575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660" y="0"/>
                </a:moveTo>
                <a:lnTo>
                  <a:pt x="61464" y="7998"/>
                </a:lnTo>
                <a:lnTo>
                  <a:pt x="29470" y="29796"/>
                </a:lnTo>
                <a:lnTo>
                  <a:pt x="7905" y="62094"/>
                </a:lnTo>
                <a:lnTo>
                  <a:pt x="0" y="101597"/>
                </a:lnTo>
                <a:lnTo>
                  <a:pt x="7905" y="141154"/>
                </a:lnTo>
                <a:lnTo>
                  <a:pt x="29470" y="173447"/>
                </a:lnTo>
                <a:lnTo>
                  <a:pt x="61464" y="195214"/>
                </a:lnTo>
                <a:lnTo>
                  <a:pt x="100660" y="203194"/>
                </a:lnTo>
                <a:lnTo>
                  <a:pt x="139955" y="195214"/>
                </a:lnTo>
                <a:lnTo>
                  <a:pt x="172021" y="173447"/>
                </a:lnTo>
                <a:lnTo>
                  <a:pt x="193628" y="141154"/>
                </a:lnTo>
                <a:lnTo>
                  <a:pt x="201548" y="101597"/>
                </a:lnTo>
                <a:lnTo>
                  <a:pt x="193628" y="62094"/>
                </a:lnTo>
                <a:lnTo>
                  <a:pt x="172021" y="29796"/>
                </a:lnTo>
                <a:lnTo>
                  <a:pt x="139955" y="7998"/>
                </a:lnTo>
                <a:lnTo>
                  <a:pt x="10066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2997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43" y="0"/>
                </a:moveTo>
                <a:lnTo>
                  <a:pt x="61564" y="7980"/>
                </a:lnTo>
                <a:lnTo>
                  <a:pt x="29513" y="29747"/>
                </a:lnTo>
                <a:lnTo>
                  <a:pt x="7916" y="62040"/>
                </a:lnTo>
                <a:lnTo>
                  <a:pt x="0" y="101597"/>
                </a:lnTo>
                <a:lnTo>
                  <a:pt x="7916" y="141154"/>
                </a:lnTo>
                <a:lnTo>
                  <a:pt x="29513" y="173447"/>
                </a:lnTo>
                <a:lnTo>
                  <a:pt x="61564" y="195214"/>
                </a:lnTo>
                <a:lnTo>
                  <a:pt x="100843" y="203194"/>
                </a:lnTo>
                <a:lnTo>
                  <a:pt x="140075" y="195214"/>
                </a:lnTo>
                <a:lnTo>
                  <a:pt x="172129" y="173447"/>
                </a:lnTo>
                <a:lnTo>
                  <a:pt x="193748" y="141154"/>
                </a:lnTo>
                <a:lnTo>
                  <a:pt x="201678" y="101597"/>
                </a:lnTo>
                <a:lnTo>
                  <a:pt x="193748" y="62040"/>
                </a:lnTo>
                <a:lnTo>
                  <a:pt x="172129" y="29747"/>
                </a:lnTo>
                <a:lnTo>
                  <a:pt x="140075" y="7980"/>
                </a:lnTo>
                <a:lnTo>
                  <a:pt x="100843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7720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736" y="0"/>
                </a:moveTo>
                <a:lnTo>
                  <a:pt x="61529" y="7980"/>
                </a:lnTo>
                <a:lnTo>
                  <a:pt x="29508" y="29747"/>
                </a:lnTo>
                <a:lnTo>
                  <a:pt x="7917" y="62040"/>
                </a:lnTo>
                <a:lnTo>
                  <a:pt x="0" y="101597"/>
                </a:lnTo>
                <a:lnTo>
                  <a:pt x="7917" y="141154"/>
                </a:lnTo>
                <a:lnTo>
                  <a:pt x="29508" y="173447"/>
                </a:lnTo>
                <a:lnTo>
                  <a:pt x="61529" y="195214"/>
                </a:lnTo>
                <a:lnTo>
                  <a:pt x="100736" y="203194"/>
                </a:lnTo>
                <a:lnTo>
                  <a:pt x="140019" y="195214"/>
                </a:lnTo>
                <a:lnTo>
                  <a:pt x="172059" y="173447"/>
                </a:lnTo>
                <a:lnTo>
                  <a:pt x="193640" y="141154"/>
                </a:lnTo>
                <a:lnTo>
                  <a:pt x="201548" y="101597"/>
                </a:lnTo>
                <a:lnTo>
                  <a:pt x="193640" y="62040"/>
                </a:lnTo>
                <a:lnTo>
                  <a:pt x="172059" y="29747"/>
                </a:lnTo>
                <a:lnTo>
                  <a:pt x="140019" y="7980"/>
                </a:lnTo>
                <a:lnTo>
                  <a:pt x="10073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135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29" y="7980"/>
                </a:lnTo>
                <a:lnTo>
                  <a:pt x="29489" y="29747"/>
                </a:lnTo>
                <a:lnTo>
                  <a:pt x="7908" y="62040"/>
                </a:lnTo>
                <a:lnTo>
                  <a:pt x="0" y="101597"/>
                </a:lnTo>
                <a:lnTo>
                  <a:pt x="7908" y="141154"/>
                </a:lnTo>
                <a:lnTo>
                  <a:pt x="29489" y="173447"/>
                </a:lnTo>
                <a:lnTo>
                  <a:pt x="61529" y="195214"/>
                </a:lnTo>
                <a:lnTo>
                  <a:pt x="100812" y="203194"/>
                </a:lnTo>
                <a:lnTo>
                  <a:pt x="140031" y="195214"/>
                </a:lnTo>
                <a:lnTo>
                  <a:pt x="172078" y="173447"/>
                </a:lnTo>
                <a:lnTo>
                  <a:pt x="193695" y="141154"/>
                </a:lnTo>
                <a:lnTo>
                  <a:pt x="201625" y="101597"/>
                </a:lnTo>
                <a:lnTo>
                  <a:pt x="193695" y="62040"/>
                </a:lnTo>
                <a:lnTo>
                  <a:pt x="172078" y="29747"/>
                </a:lnTo>
                <a:lnTo>
                  <a:pt x="140031" y="7980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45575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660" y="0"/>
                </a:moveTo>
                <a:lnTo>
                  <a:pt x="61464" y="7980"/>
                </a:lnTo>
                <a:lnTo>
                  <a:pt x="29470" y="29747"/>
                </a:lnTo>
                <a:lnTo>
                  <a:pt x="7905" y="62040"/>
                </a:lnTo>
                <a:lnTo>
                  <a:pt x="0" y="101597"/>
                </a:lnTo>
                <a:lnTo>
                  <a:pt x="7905" y="141154"/>
                </a:lnTo>
                <a:lnTo>
                  <a:pt x="29470" y="173447"/>
                </a:lnTo>
                <a:lnTo>
                  <a:pt x="61464" y="195214"/>
                </a:lnTo>
                <a:lnTo>
                  <a:pt x="100660" y="203194"/>
                </a:lnTo>
                <a:lnTo>
                  <a:pt x="139955" y="195214"/>
                </a:lnTo>
                <a:lnTo>
                  <a:pt x="172021" y="173447"/>
                </a:lnTo>
                <a:lnTo>
                  <a:pt x="193628" y="141154"/>
                </a:lnTo>
                <a:lnTo>
                  <a:pt x="201548" y="101597"/>
                </a:lnTo>
                <a:lnTo>
                  <a:pt x="193628" y="62040"/>
                </a:lnTo>
                <a:lnTo>
                  <a:pt x="172021" y="29747"/>
                </a:lnTo>
                <a:lnTo>
                  <a:pt x="139955" y="7980"/>
                </a:lnTo>
                <a:lnTo>
                  <a:pt x="10066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2965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61" y="7980"/>
                </a:lnTo>
                <a:lnTo>
                  <a:pt x="29517" y="29747"/>
                </a:lnTo>
                <a:lnTo>
                  <a:pt x="7918" y="62040"/>
                </a:lnTo>
                <a:lnTo>
                  <a:pt x="0" y="101597"/>
                </a:lnTo>
                <a:lnTo>
                  <a:pt x="7918" y="141154"/>
                </a:lnTo>
                <a:lnTo>
                  <a:pt x="29517" y="173447"/>
                </a:lnTo>
                <a:lnTo>
                  <a:pt x="61561" y="195214"/>
                </a:lnTo>
                <a:lnTo>
                  <a:pt x="100812" y="203194"/>
                </a:lnTo>
                <a:lnTo>
                  <a:pt x="140043" y="195214"/>
                </a:lnTo>
                <a:lnTo>
                  <a:pt x="172116" y="173447"/>
                </a:lnTo>
                <a:lnTo>
                  <a:pt x="193759" y="141154"/>
                </a:lnTo>
                <a:lnTo>
                  <a:pt x="201701" y="101597"/>
                </a:lnTo>
                <a:lnTo>
                  <a:pt x="193759" y="62040"/>
                </a:lnTo>
                <a:lnTo>
                  <a:pt x="172116" y="29747"/>
                </a:lnTo>
                <a:lnTo>
                  <a:pt x="140043" y="7980"/>
                </a:lnTo>
                <a:lnTo>
                  <a:pt x="100812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92997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2"/>
                </a:lnTo>
                <a:lnTo>
                  <a:pt x="29513" y="29493"/>
                </a:lnTo>
                <a:lnTo>
                  <a:pt x="7916" y="61503"/>
                </a:lnTo>
                <a:lnTo>
                  <a:pt x="0" y="100705"/>
                </a:lnTo>
                <a:lnTo>
                  <a:pt x="7916" y="139984"/>
                </a:lnTo>
                <a:lnTo>
                  <a:pt x="29513" y="172035"/>
                </a:lnTo>
                <a:lnTo>
                  <a:pt x="61564" y="193632"/>
                </a:lnTo>
                <a:lnTo>
                  <a:pt x="100843" y="201548"/>
                </a:lnTo>
                <a:lnTo>
                  <a:pt x="140075" y="193632"/>
                </a:lnTo>
                <a:lnTo>
                  <a:pt x="172129" y="172035"/>
                </a:lnTo>
                <a:lnTo>
                  <a:pt x="193748" y="139984"/>
                </a:lnTo>
                <a:lnTo>
                  <a:pt x="201678" y="100705"/>
                </a:lnTo>
                <a:lnTo>
                  <a:pt x="193748" y="61503"/>
                </a:lnTo>
                <a:lnTo>
                  <a:pt x="172129" y="29493"/>
                </a:lnTo>
                <a:lnTo>
                  <a:pt x="140075" y="7912"/>
                </a:lnTo>
                <a:lnTo>
                  <a:pt x="100843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77200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2"/>
                </a:lnTo>
                <a:lnTo>
                  <a:pt x="29508" y="29493"/>
                </a:lnTo>
                <a:lnTo>
                  <a:pt x="7917" y="61503"/>
                </a:lnTo>
                <a:lnTo>
                  <a:pt x="0" y="100705"/>
                </a:lnTo>
                <a:lnTo>
                  <a:pt x="7917" y="139984"/>
                </a:lnTo>
                <a:lnTo>
                  <a:pt x="29508" y="172035"/>
                </a:lnTo>
                <a:lnTo>
                  <a:pt x="61529" y="193632"/>
                </a:lnTo>
                <a:lnTo>
                  <a:pt x="100736" y="201548"/>
                </a:lnTo>
                <a:lnTo>
                  <a:pt x="140019" y="193632"/>
                </a:lnTo>
                <a:lnTo>
                  <a:pt x="172059" y="172035"/>
                </a:lnTo>
                <a:lnTo>
                  <a:pt x="193640" y="139984"/>
                </a:lnTo>
                <a:lnTo>
                  <a:pt x="201548" y="100705"/>
                </a:lnTo>
                <a:lnTo>
                  <a:pt x="193640" y="61503"/>
                </a:lnTo>
                <a:lnTo>
                  <a:pt x="172059" y="29493"/>
                </a:lnTo>
                <a:lnTo>
                  <a:pt x="140019" y="7912"/>
                </a:lnTo>
                <a:lnTo>
                  <a:pt x="10073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61350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2"/>
                </a:lnTo>
                <a:lnTo>
                  <a:pt x="29489" y="29493"/>
                </a:lnTo>
                <a:lnTo>
                  <a:pt x="7908" y="61503"/>
                </a:lnTo>
                <a:lnTo>
                  <a:pt x="0" y="100705"/>
                </a:lnTo>
                <a:lnTo>
                  <a:pt x="7908" y="139984"/>
                </a:lnTo>
                <a:lnTo>
                  <a:pt x="29489" y="172035"/>
                </a:lnTo>
                <a:lnTo>
                  <a:pt x="61529" y="193632"/>
                </a:lnTo>
                <a:lnTo>
                  <a:pt x="100812" y="201548"/>
                </a:lnTo>
                <a:lnTo>
                  <a:pt x="140031" y="193632"/>
                </a:lnTo>
                <a:lnTo>
                  <a:pt x="172078" y="172035"/>
                </a:lnTo>
                <a:lnTo>
                  <a:pt x="193695" y="139984"/>
                </a:lnTo>
                <a:lnTo>
                  <a:pt x="201625" y="100705"/>
                </a:lnTo>
                <a:lnTo>
                  <a:pt x="193695" y="61503"/>
                </a:lnTo>
                <a:lnTo>
                  <a:pt x="172078" y="29493"/>
                </a:lnTo>
                <a:lnTo>
                  <a:pt x="140031" y="7912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45575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2"/>
                </a:lnTo>
                <a:lnTo>
                  <a:pt x="29470" y="29493"/>
                </a:lnTo>
                <a:lnTo>
                  <a:pt x="7905" y="61503"/>
                </a:lnTo>
                <a:lnTo>
                  <a:pt x="0" y="100705"/>
                </a:lnTo>
                <a:lnTo>
                  <a:pt x="7905" y="139984"/>
                </a:lnTo>
                <a:lnTo>
                  <a:pt x="29470" y="172035"/>
                </a:lnTo>
                <a:lnTo>
                  <a:pt x="61464" y="193632"/>
                </a:lnTo>
                <a:lnTo>
                  <a:pt x="100660" y="201548"/>
                </a:lnTo>
                <a:lnTo>
                  <a:pt x="139955" y="193632"/>
                </a:lnTo>
                <a:lnTo>
                  <a:pt x="172021" y="172035"/>
                </a:lnTo>
                <a:lnTo>
                  <a:pt x="193628" y="139984"/>
                </a:lnTo>
                <a:lnTo>
                  <a:pt x="201548" y="100705"/>
                </a:lnTo>
                <a:lnTo>
                  <a:pt x="193628" y="61503"/>
                </a:lnTo>
                <a:lnTo>
                  <a:pt x="172021" y="29493"/>
                </a:lnTo>
                <a:lnTo>
                  <a:pt x="139955" y="7912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92997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5"/>
                </a:lnTo>
                <a:lnTo>
                  <a:pt x="29513" y="29512"/>
                </a:lnTo>
                <a:lnTo>
                  <a:pt x="7916" y="61561"/>
                </a:lnTo>
                <a:lnTo>
                  <a:pt x="0" y="100835"/>
                </a:lnTo>
                <a:lnTo>
                  <a:pt x="7916" y="140039"/>
                </a:lnTo>
                <a:lnTo>
                  <a:pt x="29513" y="172051"/>
                </a:lnTo>
                <a:lnTo>
                  <a:pt x="61564" y="193634"/>
                </a:lnTo>
                <a:lnTo>
                  <a:pt x="100843" y="201548"/>
                </a:lnTo>
                <a:lnTo>
                  <a:pt x="140075" y="193634"/>
                </a:lnTo>
                <a:lnTo>
                  <a:pt x="172129" y="172051"/>
                </a:lnTo>
                <a:lnTo>
                  <a:pt x="193748" y="140039"/>
                </a:lnTo>
                <a:lnTo>
                  <a:pt x="201678" y="100835"/>
                </a:lnTo>
                <a:lnTo>
                  <a:pt x="193748" y="61561"/>
                </a:lnTo>
                <a:lnTo>
                  <a:pt x="172129" y="29512"/>
                </a:lnTo>
                <a:lnTo>
                  <a:pt x="140075" y="7915"/>
                </a:lnTo>
                <a:lnTo>
                  <a:pt x="100843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7200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5"/>
                </a:lnTo>
                <a:lnTo>
                  <a:pt x="29508" y="29512"/>
                </a:lnTo>
                <a:lnTo>
                  <a:pt x="7917" y="61561"/>
                </a:lnTo>
                <a:lnTo>
                  <a:pt x="0" y="100835"/>
                </a:lnTo>
                <a:lnTo>
                  <a:pt x="7917" y="140039"/>
                </a:lnTo>
                <a:lnTo>
                  <a:pt x="29508" y="172051"/>
                </a:lnTo>
                <a:lnTo>
                  <a:pt x="61529" y="193634"/>
                </a:lnTo>
                <a:lnTo>
                  <a:pt x="100736" y="201548"/>
                </a:lnTo>
                <a:lnTo>
                  <a:pt x="140019" y="193634"/>
                </a:lnTo>
                <a:lnTo>
                  <a:pt x="172059" y="172051"/>
                </a:lnTo>
                <a:lnTo>
                  <a:pt x="193640" y="140039"/>
                </a:lnTo>
                <a:lnTo>
                  <a:pt x="201548" y="100835"/>
                </a:lnTo>
                <a:lnTo>
                  <a:pt x="193640" y="61561"/>
                </a:lnTo>
                <a:lnTo>
                  <a:pt x="172059" y="29512"/>
                </a:lnTo>
                <a:lnTo>
                  <a:pt x="140019" y="7915"/>
                </a:lnTo>
                <a:lnTo>
                  <a:pt x="10073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61350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5"/>
                </a:lnTo>
                <a:lnTo>
                  <a:pt x="29489" y="29512"/>
                </a:lnTo>
                <a:lnTo>
                  <a:pt x="7908" y="61561"/>
                </a:lnTo>
                <a:lnTo>
                  <a:pt x="0" y="100835"/>
                </a:lnTo>
                <a:lnTo>
                  <a:pt x="7908" y="140039"/>
                </a:lnTo>
                <a:lnTo>
                  <a:pt x="29489" y="172051"/>
                </a:lnTo>
                <a:lnTo>
                  <a:pt x="61529" y="193634"/>
                </a:lnTo>
                <a:lnTo>
                  <a:pt x="100812" y="201548"/>
                </a:lnTo>
                <a:lnTo>
                  <a:pt x="140031" y="193634"/>
                </a:lnTo>
                <a:lnTo>
                  <a:pt x="172078" y="172051"/>
                </a:lnTo>
                <a:lnTo>
                  <a:pt x="193695" y="140039"/>
                </a:lnTo>
                <a:lnTo>
                  <a:pt x="201625" y="100835"/>
                </a:lnTo>
                <a:lnTo>
                  <a:pt x="193695" y="61561"/>
                </a:lnTo>
                <a:lnTo>
                  <a:pt x="172078" y="29512"/>
                </a:lnTo>
                <a:lnTo>
                  <a:pt x="140031" y="7915"/>
                </a:lnTo>
                <a:lnTo>
                  <a:pt x="100812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45575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5"/>
                </a:lnTo>
                <a:lnTo>
                  <a:pt x="29470" y="29512"/>
                </a:lnTo>
                <a:lnTo>
                  <a:pt x="7905" y="61561"/>
                </a:lnTo>
                <a:lnTo>
                  <a:pt x="0" y="100835"/>
                </a:lnTo>
                <a:lnTo>
                  <a:pt x="7905" y="140039"/>
                </a:lnTo>
                <a:lnTo>
                  <a:pt x="29470" y="172051"/>
                </a:lnTo>
                <a:lnTo>
                  <a:pt x="61464" y="193634"/>
                </a:lnTo>
                <a:lnTo>
                  <a:pt x="100660" y="201548"/>
                </a:lnTo>
                <a:lnTo>
                  <a:pt x="139955" y="193634"/>
                </a:lnTo>
                <a:lnTo>
                  <a:pt x="172021" y="172051"/>
                </a:lnTo>
                <a:lnTo>
                  <a:pt x="193628" y="140039"/>
                </a:lnTo>
                <a:lnTo>
                  <a:pt x="201548" y="100835"/>
                </a:lnTo>
                <a:lnTo>
                  <a:pt x="193628" y="61561"/>
                </a:lnTo>
                <a:lnTo>
                  <a:pt x="172021" y="29512"/>
                </a:lnTo>
                <a:lnTo>
                  <a:pt x="139955" y="7915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7200" y="4980051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4"/>
                </a:lnTo>
                <a:lnTo>
                  <a:pt x="29508" y="29497"/>
                </a:lnTo>
                <a:lnTo>
                  <a:pt x="7917" y="61509"/>
                </a:lnTo>
                <a:lnTo>
                  <a:pt x="0" y="100713"/>
                </a:lnTo>
                <a:lnTo>
                  <a:pt x="7917" y="139987"/>
                </a:lnTo>
                <a:lnTo>
                  <a:pt x="29508" y="172036"/>
                </a:lnTo>
                <a:lnTo>
                  <a:pt x="61529" y="193633"/>
                </a:lnTo>
                <a:lnTo>
                  <a:pt x="100736" y="201548"/>
                </a:lnTo>
                <a:lnTo>
                  <a:pt x="140019" y="193633"/>
                </a:lnTo>
                <a:lnTo>
                  <a:pt x="172059" y="172036"/>
                </a:lnTo>
                <a:lnTo>
                  <a:pt x="193640" y="139987"/>
                </a:lnTo>
                <a:lnTo>
                  <a:pt x="201548" y="100713"/>
                </a:lnTo>
                <a:lnTo>
                  <a:pt x="193640" y="61509"/>
                </a:lnTo>
                <a:lnTo>
                  <a:pt x="172059" y="29497"/>
                </a:lnTo>
                <a:lnTo>
                  <a:pt x="140019" y="7914"/>
                </a:lnTo>
                <a:lnTo>
                  <a:pt x="100736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45575" y="4980051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4"/>
                </a:lnTo>
                <a:lnTo>
                  <a:pt x="29470" y="29497"/>
                </a:lnTo>
                <a:lnTo>
                  <a:pt x="7905" y="61509"/>
                </a:lnTo>
                <a:lnTo>
                  <a:pt x="0" y="100713"/>
                </a:lnTo>
                <a:lnTo>
                  <a:pt x="7905" y="139987"/>
                </a:lnTo>
                <a:lnTo>
                  <a:pt x="29470" y="172036"/>
                </a:lnTo>
                <a:lnTo>
                  <a:pt x="61464" y="193633"/>
                </a:lnTo>
                <a:lnTo>
                  <a:pt x="100660" y="201548"/>
                </a:lnTo>
                <a:lnTo>
                  <a:pt x="139955" y="193633"/>
                </a:lnTo>
                <a:lnTo>
                  <a:pt x="172021" y="172036"/>
                </a:lnTo>
                <a:lnTo>
                  <a:pt x="193628" y="139987"/>
                </a:lnTo>
                <a:lnTo>
                  <a:pt x="201548" y="100713"/>
                </a:lnTo>
                <a:lnTo>
                  <a:pt x="193628" y="61509"/>
                </a:lnTo>
                <a:lnTo>
                  <a:pt x="172021" y="29497"/>
                </a:lnTo>
                <a:lnTo>
                  <a:pt x="139955" y="7914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800" y="28194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340724" y="1066182"/>
            <a:ext cx="686562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0" dirty="0">
                <a:solidFill>
                  <a:srgbClr val="000000"/>
                </a:solidFill>
                <a:latin typeface="Arial"/>
                <a:cs typeface="Arial"/>
              </a:rPr>
              <a:t>Vysoká škola technická a</a:t>
            </a:r>
            <a:r>
              <a:rPr sz="3200" b="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b="0" spc="-5" dirty="0">
                <a:solidFill>
                  <a:srgbClr val="000000"/>
                </a:solidFill>
                <a:latin typeface="Arial"/>
                <a:cs typeface="Arial"/>
              </a:rPr>
              <a:t>ekonomická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5946" y="2839822"/>
            <a:ext cx="696595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cs-CZ" sz="2800" b="1" spc="-5" dirty="0" smtClean="0">
                <a:latin typeface="Arial"/>
                <a:cs typeface="Arial"/>
              </a:rPr>
              <a:t>Podniková </a:t>
            </a:r>
            <a:r>
              <a:rPr lang="cs-CZ" sz="2800" b="1" spc="-5" dirty="0">
                <a:latin typeface="Arial"/>
                <a:cs typeface="Arial"/>
              </a:rPr>
              <a:t>logistika </a:t>
            </a:r>
            <a:r>
              <a:rPr lang="cs-CZ" sz="2800" b="1" spc="-5" dirty="0" smtClean="0">
                <a:latin typeface="Arial"/>
                <a:cs typeface="Arial"/>
              </a:rPr>
              <a:t>a analýza logistického systému </a:t>
            </a:r>
            <a:r>
              <a:rPr lang="cs-CZ" sz="2800" b="1" spc="-5" dirty="0">
                <a:latin typeface="Arial"/>
                <a:cs typeface="Arial"/>
              </a:rPr>
              <a:t>ve </a:t>
            </a:r>
            <a:r>
              <a:rPr lang="cs-CZ" sz="2800" b="1" spc="-5" dirty="0" smtClean="0">
                <a:latin typeface="Arial"/>
                <a:cs typeface="Arial"/>
              </a:rPr>
              <a:t>společnosti Englmayer </a:t>
            </a:r>
            <a:r>
              <a:rPr lang="cs-CZ" sz="2800" b="1" spc="-5" dirty="0">
                <a:latin typeface="Arial"/>
                <a:cs typeface="Arial"/>
              </a:rPr>
              <a:t>CZ s.r.o.</a:t>
            </a:r>
            <a:endParaRPr sz="2800" b="1" spc="-5" dirty="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40948" y="1676400"/>
            <a:ext cx="5740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800" spc="-5" dirty="0" smtClean="0">
                <a:latin typeface="Arial"/>
                <a:cs typeface="Arial"/>
              </a:rPr>
              <a:t>Ústav </a:t>
            </a:r>
            <a:r>
              <a:rPr lang="cs-CZ" sz="2800" spc="-5" dirty="0" err="1" smtClean="0">
                <a:latin typeface="Arial"/>
                <a:cs typeface="Arial"/>
              </a:rPr>
              <a:t>technicko-technologický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11148" y="4330702"/>
            <a:ext cx="2837607" cy="111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1800" spc="-5" dirty="0" smtClean="0">
                <a:latin typeface="Arial"/>
                <a:cs typeface="Arial"/>
              </a:rPr>
              <a:t>Bc. </a:t>
            </a:r>
            <a:r>
              <a:rPr sz="1800" spc="-5" dirty="0" smtClean="0">
                <a:latin typeface="Arial"/>
                <a:cs typeface="Arial"/>
              </a:rPr>
              <a:t>Petr</a:t>
            </a:r>
            <a:r>
              <a:rPr sz="1800" spc="-75" dirty="0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Skok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lang="cs-CZ" spc="-5" dirty="0">
                <a:latin typeface="Arial"/>
                <a:cs typeface="Arial"/>
              </a:rPr>
              <a:t>Ing. Ondrej Stopka, PhD</a:t>
            </a:r>
            <a:r>
              <a:rPr lang="cs-CZ" spc="-5" dirty="0" smtClean="0">
                <a:latin typeface="Arial"/>
                <a:cs typeface="Arial"/>
              </a:rPr>
              <a:t>. </a:t>
            </a:r>
          </a:p>
          <a:p>
            <a:pPr marL="12700">
              <a:spcBef>
                <a:spcPts val="1080"/>
              </a:spcBef>
            </a:pPr>
            <a:r>
              <a:rPr lang="cs-CZ" spc="-5" dirty="0">
                <a:latin typeface="Arial"/>
                <a:cs typeface="Arial"/>
              </a:rPr>
              <a:t>Ing. Lumír Pečený, PhD</a:t>
            </a:r>
            <a:r>
              <a:rPr lang="cs-CZ" spc="-5" dirty="0" smtClean="0">
                <a:latin typeface="Arial"/>
                <a:cs typeface="Arial"/>
              </a:rPr>
              <a:t>. </a:t>
            </a:r>
            <a:endParaRPr spc="-5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5946" y="4215207"/>
            <a:ext cx="3237230" cy="1656714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5" dirty="0" err="1">
                <a:latin typeface="Arial"/>
                <a:cs typeface="Arial"/>
              </a:rPr>
              <a:t>Autor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</a:pPr>
            <a:r>
              <a:rPr sz="1800" spc="-20" dirty="0" err="1">
                <a:latin typeface="Arial"/>
                <a:cs typeface="Arial"/>
              </a:rPr>
              <a:t>Vedoucí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  </a:t>
            </a:r>
            <a:r>
              <a:rPr sz="1800" spc="-5" dirty="0" err="1">
                <a:latin typeface="Arial"/>
                <a:cs typeface="Arial"/>
              </a:rPr>
              <a:t>Oponent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  České Budějovice, </a:t>
            </a:r>
            <a:r>
              <a:rPr sz="1800" spc="-5" dirty="0" err="1">
                <a:latin typeface="Arial"/>
                <a:cs typeface="Arial"/>
              </a:rPr>
              <a:t>červen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 smtClean="0">
                <a:latin typeface="Arial"/>
                <a:cs typeface="Arial"/>
              </a:rPr>
              <a:t>201</a:t>
            </a:r>
            <a:r>
              <a:rPr lang="cs-CZ" sz="1800" spc="-5" dirty="0" smtClean="0">
                <a:latin typeface="Arial"/>
                <a:cs typeface="Arial"/>
              </a:rPr>
              <a:t>7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391400" y="1676400"/>
            <a:ext cx="982659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827" y="381000"/>
            <a:ext cx="7273290" cy="1200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900" b="1" dirty="0">
                <a:solidFill>
                  <a:srgbClr val="320065"/>
                </a:solidFill>
                <a:latin typeface="Arial"/>
                <a:ea typeface="+mj-ea"/>
                <a:cs typeface="Arial"/>
              </a:rPr>
              <a:t>Dosažené výsledky – </a:t>
            </a:r>
            <a:r>
              <a:rPr sz="3900" b="1" dirty="0" err="1">
                <a:solidFill>
                  <a:srgbClr val="320065"/>
                </a:solidFill>
                <a:latin typeface="Arial"/>
                <a:ea typeface="+mj-ea"/>
                <a:cs typeface="Arial"/>
              </a:rPr>
              <a:t>přínos</a:t>
            </a:r>
            <a:r>
              <a:rPr sz="3900" b="1" dirty="0">
                <a:solidFill>
                  <a:srgbClr val="320065"/>
                </a:solidFill>
                <a:latin typeface="Arial"/>
                <a:ea typeface="+mj-ea"/>
                <a:cs typeface="Arial"/>
              </a:rPr>
              <a:t> </a:t>
            </a:r>
            <a:r>
              <a:rPr sz="3900" b="1" dirty="0" err="1">
                <a:solidFill>
                  <a:srgbClr val="320065"/>
                </a:solidFill>
                <a:latin typeface="Arial"/>
                <a:ea typeface="+mj-ea"/>
                <a:cs typeface="Arial"/>
              </a:rPr>
              <a:t>práce</a:t>
            </a:r>
            <a:endParaRPr sz="3900" b="1" dirty="0">
              <a:solidFill>
                <a:srgbClr val="320065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5941" y="2057400"/>
            <a:ext cx="7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Rozvozy zboží smluvním zákazníkům v Jižních Čechách společností Englmayer CZ s.r.o.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41357"/>
            <a:ext cx="5837109" cy="1983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Závěrečné</a:t>
            </a:r>
            <a:r>
              <a:rPr spc="-60" dirty="0"/>
              <a:t> </a:t>
            </a:r>
            <a:r>
              <a:rPr dirty="0"/>
              <a:t>shrnutí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676400"/>
            <a:ext cx="8227059" cy="5719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Analýza problému</a:t>
            </a:r>
            <a:r>
              <a:rPr sz="3000" spc="-5" dirty="0" smtClean="0">
                <a:latin typeface="Arial"/>
                <a:cs typeface="Arial"/>
              </a:rPr>
              <a:t>:</a:t>
            </a:r>
            <a:endParaRPr sz="3000" dirty="0">
              <a:latin typeface="Arial"/>
              <a:cs typeface="Arial"/>
            </a:endParaRP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Logistika, logistické operace ve společnosti Englmayer CZ s.r.o</a:t>
            </a:r>
            <a:r>
              <a:rPr lang="cs-CZ" sz="2000" dirty="0" smtClean="0">
                <a:latin typeface="Arial"/>
                <a:cs typeface="Arial"/>
              </a:rPr>
              <a:t>.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Courier New" panose="02070309020205020404" pitchFamily="49" charset="0"/>
              <a:buChar char="o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p</a:t>
            </a:r>
            <a:r>
              <a:rPr lang="cs-CZ" sz="2000" dirty="0" smtClean="0">
                <a:latin typeface="Arial"/>
                <a:cs typeface="Arial"/>
              </a:rPr>
              <a:t>ráce dispečerů, vyřizování objednávek, skladování, logistická komunikace </a:t>
            </a:r>
          </a:p>
          <a:p>
            <a:pPr marL="12700" marR="256540">
              <a:spcBef>
                <a:spcPts val="505"/>
              </a:spcBef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2000" dirty="0">
              <a:latin typeface="Arial"/>
              <a:cs typeface="Arial"/>
            </a:endParaRP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Automatická identifikace, čárové kódy ve společnosti Englmayer CZ s.r.o</a:t>
            </a:r>
            <a:r>
              <a:rPr lang="cs-CZ" sz="2000" dirty="0" smtClean="0">
                <a:latin typeface="Arial"/>
                <a:cs typeface="Arial"/>
              </a:rPr>
              <a:t>.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Courier New" panose="02070309020205020404" pitchFamily="49" charset="0"/>
              <a:buChar char="o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optimalizace příjmu zboží na sklad, optimalizace vyskladňování, skladová </a:t>
            </a:r>
            <a:r>
              <a:rPr lang="cs-CZ" sz="2000" dirty="0" smtClean="0">
                <a:latin typeface="Arial"/>
                <a:cs typeface="Arial"/>
              </a:rPr>
              <a:t>evidence </a:t>
            </a:r>
          </a:p>
          <a:p>
            <a:pPr marL="12700" marR="256540">
              <a:spcBef>
                <a:spcPts val="505"/>
              </a:spcBef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2000" dirty="0">
              <a:latin typeface="Arial"/>
              <a:cs typeface="Arial"/>
            </a:endParaRP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Rozvozy zboží smluvním zákazníkům v Jižních Čechách společností Englmayer CZ s.r.o</a:t>
            </a:r>
            <a:r>
              <a:rPr lang="cs-CZ" sz="2000" dirty="0" smtClean="0">
                <a:latin typeface="Arial"/>
                <a:cs typeface="Arial"/>
              </a:rPr>
              <a:t>.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Courier New" panose="02070309020205020404" pitchFamily="49" charset="0"/>
              <a:buChar char="o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Úspora nákladů a počtu ujetých kilometrů – spojení zákazníků dle rozvozových tras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endParaRPr lang="cs-CZ" sz="2000" dirty="0">
              <a:latin typeface="Arial"/>
              <a:cs typeface="Arial"/>
            </a:endParaRPr>
          </a:p>
          <a:p>
            <a:pPr marL="355600" marR="375920">
              <a:lnSpc>
                <a:spcPct val="100000"/>
              </a:lnSpc>
              <a:spcBef>
                <a:spcPts val="505"/>
              </a:spcBef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Doplňující</a:t>
            </a:r>
            <a:r>
              <a:rPr spc="-50" dirty="0"/>
              <a:t> </a:t>
            </a:r>
            <a:r>
              <a:rPr dirty="0"/>
              <a:t>dotazy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709029"/>
            <a:ext cx="563625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Doplňující </a:t>
            </a:r>
            <a:r>
              <a:rPr sz="3000" dirty="0" err="1">
                <a:latin typeface="Arial"/>
                <a:cs typeface="Arial"/>
              </a:rPr>
              <a:t>dotazy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lang="cs-CZ" sz="3000" spc="-5" dirty="0" smtClean="0">
                <a:latin typeface="Arial"/>
                <a:cs typeface="Arial"/>
              </a:rPr>
              <a:t>vedoucího</a:t>
            </a:r>
            <a:r>
              <a:rPr sz="3000" spc="-5" dirty="0" smtClean="0">
                <a:latin typeface="Arial"/>
                <a:cs typeface="Arial"/>
              </a:rPr>
              <a:t>: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1" y="2737985"/>
            <a:ext cx="7971790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/>
                <a:cs typeface="Arial"/>
              </a:rPr>
              <a:t>„Cílem </a:t>
            </a:r>
            <a:r>
              <a:rPr lang="cs-CZ" sz="2000" dirty="0">
                <a:latin typeface="Arial"/>
                <a:cs typeface="Arial"/>
              </a:rPr>
              <a:t>předložené DP je i vyhodnocení současného stavu logistického </a:t>
            </a:r>
            <a:r>
              <a:rPr lang="cs-CZ" sz="2000" dirty="0" smtClean="0">
                <a:latin typeface="Arial"/>
                <a:cs typeface="Arial"/>
              </a:rPr>
              <a:t>systému v </a:t>
            </a:r>
            <a:r>
              <a:rPr lang="cs-CZ" sz="2000" dirty="0">
                <a:latin typeface="Arial"/>
                <a:cs typeface="Arial"/>
              </a:rPr>
              <a:t>dané společnosti a navrhnout řešení pro zvýšení efektivity tohoto systému. Prosím </a:t>
            </a:r>
            <a:r>
              <a:rPr lang="cs-CZ" sz="2000" dirty="0" smtClean="0">
                <a:latin typeface="Arial"/>
                <a:cs typeface="Arial"/>
              </a:rPr>
              <a:t>autora o </a:t>
            </a:r>
            <a:r>
              <a:rPr lang="cs-CZ" sz="2000" dirty="0">
                <a:latin typeface="Arial"/>
                <a:cs typeface="Arial"/>
              </a:rPr>
              <a:t>dodatečné nastínění doporučení pro zvýšení efektivity logistického </a:t>
            </a:r>
            <a:r>
              <a:rPr lang="cs-CZ" sz="2000" dirty="0" smtClean="0">
                <a:latin typeface="Arial"/>
                <a:cs typeface="Arial"/>
              </a:rPr>
              <a:t>systému ve </a:t>
            </a:r>
            <a:r>
              <a:rPr lang="cs-CZ" sz="2000" dirty="0">
                <a:latin typeface="Arial"/>
                <a:cs typeface="Arial"/>
              </a:rPr>
              <a:t>společnosti </a:t>
            </a:r>
            <a:r>
              <a:rPr lang="cs-CZ" sz="2000" dirty="0" smtClean="0">
                <a:latin typeface="Arial"/>
                <a:cs typeface="Arial"/>
              </a:rPr>
              <a:t>jako </a:t>
            </a:r>
            <a:r>
              <a:rPr lang="sv-SE" sz="2000" dirty="0" smtClean="0">
                <a:latin typeface="Arial"/>
                <a:cs typeface="Arial"/>
              </a:rPr>
              <a:t>takového </a:t>
            </a:r>
            <a:r>
              <a:rPr lang="sv-SE" sz="2000" dirty="0">
                <a:latin typeface="Arial"/>
                <a:cs typeface="Arial"/>
              </a:rPr>
              <a:t>- z hlediska všech zainteresovaných logistických aktivit (komplexně</a:t>
            </a:r>
            <a:r>
              <a:rPr lang="sv-SE" sz="2000" dirty="0" smtClean="0">
                <a:latin typeface="Arial"/>
                <a:cs typeface="Arial"/>
              </a:rPr>
              <a:t>).</a:t>
            </a:r>
            <a:r>
              <a:rPr lang="cs-CZ" sz="2000" dirty="0" smtClean="0">
                <a:latin typeface="Arial"/>
                <a:cs typeface="Arial"/>
              </a:rPr>
              <a:t>“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Doplňující</a:t>
            </a:r>
            <a:r>
              <a:rPr spc="-50" dirty="0"/>
              <a:t> </a:t>
            </a:r>
            <a:r>
              <a:rPr dirty="0"/>
              <a:t>dotazy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709029"/>
            <a:ext cx="508698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Doplňující </a:t>
            </a:r>
            <a:r>
              <a:rPr sz="3000" dirty="0">
                <a:latin typeface="Arial"/>
                <a:cs typeface="Arial"/>
              </a:rPr>
              <a:t>dotazy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oponenta: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1" y="2737985"/>
            <a:ext cx="7971790" cy="1800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/>
                <a:cs typeface="Arial"/>
              </a:rPr>
              <a:t>„Na </a:t>
            </a:r>
            <a:r>
              <a:rPr lang="cs-CZ" sz="2000" dirty="0">
                <a:latin typeface="Arial"/>
                <a:cs typeface="Arial"/>
              </a:rPr>
              <a:t>straně 54 diplomové práce uvádíte jako návrh úsporu času při </a:t>
            </a:r>
            <a:r>
              <a:rPr lang="cs-CZ" sz="2000" dirty="0" smtClean="0">
                <a:latin typeface="Arial"/>
                <a:cs typeface="Arial"/>
              </a:rPr>
              <a:t>skladování, promítla by </a:t>
            </a:r>
            <a:r>
              <a:rPr lang="cs-CZ" sz="2000" dirty="0">
                <a:latin typeface="Arial"/>
                <a:cs typeface="Arial"/>
              </a:rPr>
              <a:t>se tato úspora i do úspory nákladů</a:t>
            </a:r>
            <a:r>
              <a:rPr lang="cs-CZ" sz="2000" dirty="0" smtClean="0">
                <a:latin typeface="Arial"/>
                <a:cs typeface="Arial"/>
              </a:rPr>
              <a:t>?“</a:t>
            </a:r>
            <a:endParaRPr lang="cs-CZ" sz="2000" dirty="0">
              <a:latin typeface="Arial"/>
              <a:cs typeface="Arial"/>
            </a:endParaRPr>
          </a:p>
          <a:p>
            <a:pPr algn="just"/>
            <a:endParaRPr sz="2450" dirty="0">
              <a:latin typeface="Times New Roman"/>
              <a:cs typeface="Times New Roman"/>
            </a:endParaRP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/>
                <a:cs typeface="Arial"/>
              </a:rPr>
              <a:t>„Při </a:t>
            </a:r>
            <a:r>
              <a:rPr lang="cs-CZ" sz="2000" dirty="0">
                <a:latin typeface="Arial"/>
                <a:cs typeface="Arial"/>
              </a:rPr>
              <a:t>zkrácení rozvozových tras dochází pouze k úspoře </a:t>
            </a:r>
            <a:r>
              <a:rPr lang="cs-CZ" sz="2000" dirty="0" smtClean="0">
                <a:latin typeface="Arial"/>
                <a:cs typeface="Arial"/>
              </a:rPr>
              <a:t>nákladů </a:t>
            </a:r>
            <a:r>
              <a:rPr lang="cs-CZ" sz="2000" dirty="0">
                <a:latin typeface="Arial"/>
                <a:cs typeface="Arial"/>
              </a:rPr>
              <a:t>za palivo nebo i jiných </a:t>
            </a:r>
            <a:r>
              <a:rPr lang="cs-CZ" sz="2000" dirty="0" smtClean="0">
                <a:latin typeface="Arial"/>
                <a:cs typeface="Arial"/>
              </a:rPr>
              <a:t>nákladů?“</a:t>
            </a:r>
            <a:endParaRPr lang="cs-CZ" sz="2000" dirty="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sz="27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07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167" y="2734940"/>
            <a:ext cx="6505575" cy="82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dirty="0">
                <a:solidFill>
                  <a:srgbClr val="000000"/>
                </a:solidFill>
              </a:rPr>
              <a:t>Děkuji za</a:t>
            </a:r>
            <a:r>
              <a:rPr sz="5400" spc="-90" dirty="0">
                <a:solidFill>
                  <a:srgbClr val="000000"/>
                </a:solidFill>
              </a:rPr>
              <a:t> </a:t>
            </a:r>
            <a:r>
              <a:rPr sz="5400" dirty="0">
                <a:solidFill>
                  <a:srgbClr val="000000"/>
                </a:solidFill>
              </a:rPr>
              <a:t>pozornost</a:t>
            </a:r>
            <a:endParaRPr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Struktura</a:t>
            </a:r>
            <a:r>
              <a:rPr spc="-45" dirty="0"/>
              <a:t> </a:t>
            </a:r>
            <a:r>
              <a:rPr dirty="0"/>
              <a:t>prezentace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754749"/>
            <a:ext cx="8069580" cy="4307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Cíl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práce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Motivace </a:t>
            </a:r>
            <a:r>
              <a:rPr sz="3000" dirty="0">
                <a:latin typeface="Arial"/>
                <a:cs typeface="Arial"/>
              </a:rPr>
              <a:t>a důvody k řešení </a:t>
            </a:r>
            <a:r>
              <a:rPr sz="3000" spc="-5" dirty="0">
                <a:latin typeface="Arial"/>
                <a:cs typeface="Arial"/>
              </a:rPr>
              <a:t>daného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problému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 err="1">
                <a:latin typeface="Arial"/>
                <a:cs typeface="Arial"/>
              </a:rPr>
              <a:t>Společnost</a:t>
            </a:r>
            <a:r>
              <a:rPr sz="3000" dirty="0">
                <a:latin typeface="Arial"/>
                <a:cs typeface="Arial"/>
              </a:rPr>
              <a:t> </a:t>
            </a:r>
            <a:r>
              <a:rPr sz="3000" dirty="0" smtClean="0">
                <a:latin typeface="Arial"/>
                <a:cs typeface="Arial"/>
              </a:rPr>
              <a:t>Englmayer</a:t>
            </a:r>
            <a:r>
              <a:rPr lang="cs-CZ" sz="3000" dirty="0" smtClean="0">
                <a:latin typeface="Arial"/>
                <a:cs typeface="Arial"/>
              </a:rPr>
              <a:t> CZ</a:t>
            </a:r>
            <a:r>
              <a:rPr sz="3000" spc="-140" dirty="0" smtClean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s.r.o.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Analýza problému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Použité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metody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Dosažené výsledky </a:t>
            </a:r>
            <a:r>
              <a:rPr sz="3000" dirty="0">
                <a:latin typeface="Arial"/>
                <a:cs typeface="Arial"/>
              </a:rPr>
              <a:t>– </a:t>
            </a:r>
            <a:r>
              <a:rPr sz="3000" spc="-5" dirty="0">
                <a:latin typeface="Arial"/>
                <a:cs typeface="Arial"/>
              </a:rPr>
              <a:t>přínos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práce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Závěrečné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shrnutí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Doplňující</a:t>
            </a:r>
            <a:r>
              <a:rPr sz="3000" spc="-9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dotazy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Cíl</a:t>
            </a:r>
            <a:r>
              <a:rPr spc="-100" dirty="0"/>
              <a:t> </a:t>
            </a:r>
            <a:r>
              <a:rPr dirty="0"/>
              <a:t>práce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657" y="2093078"/>
            <a:ext cx="7827645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 marR="5080" indent="-24765"/>
            <a:r>
              <a:rPr lang="cs-CZ" sz="3000" spc="-5" dirty="0" smtClean="0">
                <a:latin typeface="Arial"/>
                <a:cs typeface="Arial"/>
              </a:rPr>
              <a:t>„Cílem diplomové práce </a:t>
            </a:r>
            <a:r>
              <a:rPr lang="cs-CZ" sz="3000" spc="-5" dirty="0">
                <a:latin typeface="Arial"/>
                <a:cs typeface="Arial"/>
              </a:rPr>
              <a:t>je analyzovat a vyhodnotit </a:t>
            </a:r>
            <a:r>
              <a:rPr lang="cs-CZ" sz="3000" spc="-5" dirty="0" smtClean="0">
                <a:latin typeface="Arial"/>
                <a:cs typeface="Arial"/>
              </a:rPr>
              <a:t>současný </a:t>
            </a:r>
            <a:r>
              <a:rPr lang="cs-CZ" sz="3000" spc="-5" dirty="0">
                <a:latin typeface="Arial"/>
                <a:cs typeface="Arial"/>
              </a:rPr>
              <a:t>stav </a:t>
            </a:r>
            <a:r>
              <a:rPr lang="cs-CZ" sz="3000" spc="-5" dirty="0" smtClean="0">
                <a:latin typeface="Arial"/>
                <a:cs typeface="Arial"/>
              </a:rPr>
              <a:t>logistického systému ve </a:t>
            </a:r>
            <a:r>
              <a:rPr lang="cs-CZ" sz="3000" spc="-5" dirty="0">
                <a:latin typeface="Arial"/>
                <a:cs typeface="Arial"/>
              </a:rPr>
              <a:t>společnosti Englmayer CZ </a:t>
            </a:r>
            <a:r>
              <a:rPr lang="cs-CZ" sz="3000" spc="-5" dirty="0" smtClean="0">
                <a:latin typeface="Arial"/>
                <a:cs typeface="Arial"/>
              </a:rPr>
              <a:t>s.r.o.</a:t>
            </a:r>
            <a:br>
              <a:rPr lang="cs-CZ" sz="3000" spc="-5" dirty="0" smtClean="0">
                <a:latin typeface="Arial"/>
                <a:cs typeface="Arial"/>
              </a:rPr>
            </a:br>
            <a:r>
              <a:rPr lang="cs-CZ" sz="3000" spc="-5" dirty="0" smtClean="0">
                <a:latin typeface="Arial"/>
                <a:cs typeface="Arial"/>
              </a:rPr>
              <a:t>a následně </a:t>
            </a:r>
            <a:r>
              <a:rPr lang="cs-CZ" sz="3000" spc="-5">
                <a:latin typeface="Arial"/>
                <a:cs typeface="Arial"/>
              </a:rPr>
              <a:t>navrhnout </a:t>
            </a:r>
            <a:r>
              <a:rPr lang="cs-CZ" sz="3000" spc="-5" smtClean="0">
                <a:latin typeface="Arial"/>
                <a:cs typeface="Arial"/>
              </a:rPr>
              <a:t>řešení </a:t>
            </a:r>
            <a:r>
              <a:rPr lang="cs-CZ" sz="3000" spc="-5" dirty="0">
                <a:latin typeface="Arial"/>
                <a:cs typeface="Arial"/>
              </a:rPr>
              <a:t>pro </a:t>
            </a:r>
            <a:r>
              <a:rPr lang="cs-CZ" sz="3000" spc="-5" dirty="0" smtClean="0">
                <a:latin typeface="Arial"/>
                <a:cs typeface="Arial"/>
              </a:rPr>
              <a:t>zvýšení efektivity systému s využitím moderních </a:t>
            </a:r>
            <a:r>
              <a:rPr lang="cs-CZ" sz="3000" spc="-5" dirty="0">
                <a:latin typeface="Arial"/>
                <a:cs typeface="Arial"/>
              </a:rPr>
              <a:t>metod a postupů</a:t>
            </a:r>
            <a:r>
              <a:rPr lang="cs-CZ" sz="3000" spc="-5" dirty="0" smtClean="0">
                <a:latin typeface="Arial"/>
                <a:cs typeface="Arial"/>
              </a:rPr>
              <a:t>.“</a:t>
            </a:r>
            <a:endParaRPr sz="3000" spc="-5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Motivace a důvody </a:t>
            </a:r>
            <a:r>
              <a:rPr spc="-5" dirty="0"/>
              <a:t>k</a:t>
            </a:r>
            <a:r>
              <a:rPr spc="-30" dirty="0"/>
              <a:t> </a:t>
            </a:r>
            <a:r>
              <a:rPr dirty="0"/>
              <a:t>řešení</a:t>
            </a:r>
          </a:p>
          <a:p>
            <a:pPr marL="12700">
              <a:lnSpc>
                <a:spcPct val="100000"/>
              </a:lnSpc>
            </a:pPr>
            <a:r>
              <a:rPr dirty="0"/>
              <a:t>daného</a:t>
            </a:r>
            <a:r>
              <a:rPr spc="-75" dirty="0"/>
              <a:t> </a:t>
            </a:r>
            <a:r>
              <a:rPr dirty="0"/>
              <a:t>problému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481955"/>
            <a:ext cx="7182484" cy="2026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zájem o danou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problematiku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prohloubení znalostí, získání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zkušeností</a:t>
            </a: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zájem o </a:t>
            </a:r>
            <a:r>
              <a:rPr sz="3000" dirty="0" err="1">
                <a:latin typeface="Arial"/>
                <a:cs typeface="Arial"/>
              </a:rPr>
              <a:t>společnost</a:t>
            </a:r>
            <a:r>
              <a:rPr sz="3000" dirty="0">
                <a:latin typeface="Arial"/>
                <a:cs typeface="Arial"/>
              </a:rPr>
              <a:t> </a:t>
            </a:r>
            <a:r>
              <a:rPr sz="3000" dirty="0" smtClean="0">
                <a:latin typeface="Arial"/>
                <a:cs typeface="Arial"/>
              </a:rPr>
              <a:t>Englmayer</a:t>
            </a:r>
            <a:r>
              <a:rPr lang="cs-CZ" sz="3000" dirty="0" smtClean="0">
                <a:latin typeface="Arial"/>
                <a:cs typeface="Arial"/>
              </a:rPr>
              <a:t> CZ</a:t>
            </a:r>
            <a:r>
              <a:rPr sz="3000" dirty="0" smtClean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s.r.o. </a:t>
            </a:r>
            <a:r>
              <a:rPr sz="3000" dirty="0">
                <a:latin typeface="Arial"/>
                <a:cs typeface="Arial"/>
              </a:rPr>
              <a:t>z  </a:t>
            </a:r>
            <a:r>
              <a:rPr sz="3000" spc="-5" dirty="0" err="1">
                <a:latin typeface="Arial"/>
                <a:cs typeface="Arial"/>
              </a:rPr>
              <a:t>důvodu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lang="cs-CZ" sz="3000" dirty="0" smtClean="0">
                <a:latin typeface="Arial"/>
                <a:cs typeface="Arial"/>
              </a:rPr>
              <a:t>zaměstnání u této společnosti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Společnost Englmayer</a:t>
            </a:r>
            <a:r>
              <a:rPr spc="-55" dirty="0"/>
              <a:t> </a:t>
            </a:r>
            <a:r>
              <a:rPr dirty="0"/>
              <a:t>s.r.o.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788277"/>
            <a:ext cx="7014209" cy="2560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sídlo: </a:t>
            </a:r>
            <a:r>
              <a:rPr sz="3000" dirty="0">
                <a:latin typeface="Arial"/>
                <a:cs typeface="Arial"/>
              </a:rPr>
              <a:t>Hraniční 2255, České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Budějovice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založena: </a:t>
            </a:r>
            <a:r>
              <a:rPr sz="3000" dirty="0">
                <a:latin typeface="Arial"/>
                <a:cs typeface="Arial"/>
              </a:rPr>
              <a:t>18. </a:t>
            </a:r>
            <a:r>
              <a:rPr sz="3000" spc="-5" dirty="0">
                <a:latin typeface="Arial"/>
                <a:cs typeface="Arial"/>
              </a:rPr>
              <a:t>března</a:t>
            </a:r>
            <a:r>
              <a:rPr sz="3000" spc="-8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2004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právní </a:t>
            </a:r>
            <a:r>
              <a:rPr sz="3000" spc="-5" dirty="0">
                <a:latin typeface="Arial"/>
                <a:cs typeface="Arial"/>
              </a:rPr>
              <a:t>forma: společnost </a:t>
            </a:r>
            <a:r>
              <a:rPr sz="3000" dirty="0">
                <a:latin typeface="Arial"/>
                <a:cs typeface="Arial"/>
              </a:rPr>
              <a:t>s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ručením</a:t>
            </a:r>
          </a:p>
          <a:p>
            <a:pPr marL="355600">
              <a:lnSpc>
                <a:spcPct val="100000"/>
              </a:lnSpc>
            </a:pPr>
            <a:r>
              <a:rPr sz="3000" spc="-5" dirty="0">
                <a:latin typeface="Arial"/>
                <a:cs typeface="Arial"/>
              </a:rPr>
              <a:t>omezeným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logistika, logistické služby,</a:t>
            </a:r>
            <a:r>
              <a:rPr sz="3000" spc="-16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skladování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4724400"/>
            <a:ext cx="4800600" cy="1600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1" y="733286"/>
            <a:ext cx="8072117" cy="600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Analýza</a:t>
            </a:r>
            <a:r>
              <a:rPr spc="-80" dirty="0" smtClean="0"/>
              <a:t> </a:t>
            </a:r>
            <a:r>
              <a:rPr dirty="0" err="1" smtClean="0"/>
              <a:t>problém</a:t>
            </a:r>
            <a:r>
              <a:rPr lang="cs-CZ" dirty="0" smtClean="0"/>
              <a:t>u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1" y="1754749"/>
            <a:ext cx="7370445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>
                <a:latin typeface="Arial"/>
                <a:cs typeface="Arial"/>
              </a:rPr>
              <a:t>Logistika, </a:t>
            </a:r>
            <a:r>
              <a:rPr lang="cs-CZ" sz="3000" dirty="0" smtClean="0">
                <a:latin typeface="Arial"/>
                <a:cs typeface="Arial"/>
              </a:rPr>
              <a:t>logistické </a:t>
            </a:r>
            <a:r>
              <a:rPr lang="cs-CZ" sz="3000" dirty="0">
                <a:latin typeface="Arial"/>
                <a:cs typeface="Arial"/>
              </a:rPr>
              <a:t>operace </a:t>
            </a:r>
            <a:r>
              <a:rPr lang="cs-CZ" sz="3000" dirty="0" smtClean="0">
                <a:latin typeface="Arial"/>
                <a:cs typeface="Arial"/>
              </a:rPr>
              <a:t>ve společnosti </a:t>
            </a:r>
            <a:r>
              <a:rPr lang="cs-CZ" sz="3000" dirty="0">
                <a:latin typeface="Arial"/>
                <a:cs typeface="Arial"/>
              </a:rPr>
              <a:t>Englmayer CZ s.r.o</a:t>
            </a:r>
            <a:r>
              <a:rPr lang="cs-CZ" sz="3000" dirty="0" smtClean="0">
                <a:latin typeface="Arial"/>
                <a:cs typeface="Arial"/>
              </a:rPr>
              <a:t>.</a:t>
            </a:r>
          </a:p>
          <a:p>
            <a:pPr marL="12700" marR="256540"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3000" dirty="0">
              <a:latin typeface="Arial"/>
              <a:cs typeface="Arial"/>
            </a:endParaRPr>
          </a:p>
          <a:p>
            <a:pPr marL="355600" marR="25654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Automatická </a:t>
            </a:r>
            <a:r>
              <a:rPr lang="cs-CZ" sz="3000" dirty="0">
                <a:latin typeface="Arial"/>
                <a:cs typeface="Arial"/>
              </a:rPr>
              <a:t>identifikace, </a:t>
            </a:r>
            <a:r>
              <a:rPr lang="cs-CZ" sz="3000" dirty="0" smtClean="0">
                <a:latin typeface="Arial"/>
                <a:cs typeface="Arial"/>
              </a:rPr>
              <a:t>čárové kódy </a:t>
            </a:r>
            <a:r>
              <a:rPr lang="cs-CZ" sz="3000" dirty="0">
                <a:latin typeface="Arial"/>
                <a:cs typeface="Arial"/>
              </a:rPr>
              <a:t>ve společnosti Englmayer CZ s.r.o</a:t>
            </a:r>
            <a:r>
              <a:rPr lang="cs-CZ" sz="3000" dirty="0" smtClean="0">
                <a:latin typeface="Arial"/>
                <a:cs typeface="Arial"/>
              </a:rPr>
              <a:t>.</a:t>
            </a:r>
          </a:p>
          <a:p>
            <a:pPr marL="12700" marR="256540">
              <a:lnSpc>
                <a:spcPct val="100000"/>
              </a:lnSpc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3000" dirty="0" smtClean="0">
              <a:latin typeface="Arial"/>
              <a:cs typeface="Arial"/>
            </a:endParaRP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>
                <a:latin typeface="Arial"/>
                <a:cs typeface="Arial"/>
              </a:rPr>
              <a:t>Rozvozy </a:t>
            </a:r>
            <a:r>
              <a:rPr lang="cs-CZ" sz="3000" dirty="0" smtClean="0">
                <a:latin typeface="Arial"/>
                <a:cs typeface="Arial"/>
              </a:rPr>
              <a:t>zboží smluvním zákazníkům </a:t>
            </a:r>
            <a:r>
              <a:rPr lang="cs-CZ" sz="3000" dirty="0">
                <a:latin typeface="Arial"/>
                <a:cs typeface="Arial"/>
              </a:rPr>
              <a:t>v </a:t>
            </a:r>
            <a:r>
              <a:rPr lang="cs-CZ" sz="3000" dirty="0" smtClean="0">
                <a:latin typeface="Arial"/>
                <a:cs typeface="Arial"/>
              </a:rPr>
              <a:t>Jižních Čechách společností </a:t>
            </a:r>
            <a:r>
              <a:rPr lang="cs-CZ" sz="3000" dirty="0">
                <a:latin typeface="Arial"/>
                <a:cs typeface="Arial"/>
              </a:rPr>
              <a:t>Englmayer </a:t>
            </a:r>
            <a:r>
              <a:rPr lang="cs-CZ" sz="3000" dirty="0" smtClean="0">
                <a:latin typeface="Arial"/>
                <a:cs typeface="Arial"/>
              </a:rPr>
              <a:t>CZ s.r.o</a:t>
            </a:r>
            <a:r>
              <a:rPr lang="cs-CZ" sz="3000" dirty="0">
                <a:latin typeface="Arial"/>
                <a:cs typeface="Arial"/>
              </a:rPr>
              <a:t>.</a:t>
            </a:r>
          </a:p>
          <a:p>
            <a:pPr marL="355600" marR="25654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Použité</a:t>
            </a:r>
            <a:r>
              <a:rPr spc="-80" dirty="0"/>
              <a:t> </a:t>
            </a:r>
            <a:r>
              <a:rPr dirty="0"/>
              <a:t>metody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754749"/>
            <a:ext cx="7984490" cy="4242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Metody sběru dat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320065"/>
              </a:buClr>
              <a:buSzPct val="68750"/>
              <a:buChar char="o"/>
              <a:tabLst>
                <a:tab pos="355600" algn="l"/>
                <a:tab pos="356235" algn="l"/>
              </a:tabLst>
            </a:pPr>
            <a:r>
              <a:rPr lang="cs-CZ" sz="2400" spc="-5" dirty="0">
                <a:latin typeface="Arial"/>
                <a:cs typeface="Arial"/>
              </a:rPr>
              <a:t>i</a:t>
            </a:r>
            <a:r>
              <a:rPr lang="cs-CZ" sz="2400" spc="-5" dirty="0" smtClean="0">
                <a:latin typeface="Arial"/>
                <a:cs typeface="Arial"/>
              </a:rPr>
              <a:t>nterview, pozorování, datové zdroje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buClr>
                <a:srgbClr val="320065"/>
              </a:buClr>
              <a:buSzPct val="68750"/>
              <a:tabLst>
                <a:tab pos="355600" algn="l"/>
                <a:tab pos="356235" algn="l"/>
              </a:tabLst>
            </a:pP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Vědecké metody vyhodnocení dat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320065"/>
              </a:buClr>
              <a:buSzPct val="68750"/>
              <a:buChar char="o"/>
              <a:tabLst>
                <a:tab pos="355600" algn="l"/>
                <a:tab pos="356235" algn="l"/>
              </a:tabLst>
            </a:pPr>
            <a:r>
              <a:rPr lang="cs-CZ" sz="2400" spc="-5" dirty="0" smtClean="0">
                <a:latin typeface="Arial"/>
                <a:cs typeface="Arial"/>
              </a:rPr>
              <a:t>dedukce, komparace 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20065"/>
              </a:buClr>
              <a:buSzPct val="68750"/>
              <a:buChar char="o"/>
              <a:tabLst>
                <a:tab pos="355600" algn="l"/>
                <a:tab pos="356235" algn="l"/>
              </a:tabLst>
            </a:pPr>
            <a:r>
              <a:rPr lang="cs-CZ" sz="2400" spc="-5" dirty="0">
                <a:latin typeface="Arial"/>
                <a:cs typeface="Arial"/>
              </a:rPr>
              <a:t>a</a:t>
            </a:r>
            <a:r>
              <a:rPr lang="cs-CZ" sz="2400" spc="-5" dirty="0" smtClean="0">
                <a:latin typeface="Arial"/>
                <a:cs typeface="Arial"/>
              </a:rPr>
              <a:t>nalýzy, syntéza</a:t>
            </a:r>
          </a:p>
          <a:p>
            <a:pPr marL="12700">
              <a:lnSpc>
                <a:spcPct val="100000"/>
              </a:lnSpc>
              <a:spcBef>
                <a:spcPts val="575"/>
              </a:spcBef>
              <a:buClr>
                <a:srgbClr val="320065"/>
              </a:buClr>
              <a:buSzPct val="68750"/>
              <a:tabLst>
                <a:tab pos="355600" algn="l"/>
                <a:tab pos="356235" algn="l"/>
              </a:tabLst>
            </a:pP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Operační výzkum</a:t>
            </a:r>
            <a:endParaRPr lang="cs-CZ" sz="2400" dirty="0"/>
          </a:p>
          <a:p>
            <a:pPr marL="355600" indent="-342900">
              <a:spcBef>
                <a:spcPts val="575"/>
              </a:spcBef>
              <a:buClr>
                <a:srgbClr val="320065"/>
              </a:buClr>
              <a:buSzPct val="68750"/>
              <a:buChar char="o"/>
              <a:tabLst>
                <a:tab pos="355600" algn="l"/>
                <a:tab pos="356235" algn="l"/>
              </a:tabLst>
            </a:pPr>
            <a:r>
              <a:rPr lang="cs-CZ" sz="2400" spc="-5" dirty="0" err="1">
                <a:latin typeface="Arial"/>
                <a:cs typeface="Arial"/>
              </a:rPr>
              <a:t>Clark-Wrightova</a:t>
            </a:r>
            <a:r>
              <a:rPr lang="cs-CZ" sz="2400" spc="-5" dirty="0">
                <a:latin typeface="Arial"/>
                <a:cs typeface="Arial"/>
              </a:rPr>
              <a:t> </a:t>
            </a:r>
            <a:r>
              <a:rPr lang="cs-CZ" sz="2400" spc="-5" dirty="0" smtClean="0">
                <a:latin typeface="Arial"/>
                <a:cs typeface="Arial"/>
              </a:rPr>
              <a:t>metoda </a:t>
            </a:r>
            <a:endParaRPr lang="cs-CZ" sz="2400" spc="-5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9227"/>
            <a:ext cx="6646545" cy="121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900" b="1" dirty="0">
                <a:solidFill>
                  <a:srgbClr val="320065"/>
                </a:solidFill>
                <a:latin typeface="Arial"/>
                <a:cs typeface="Arial"/>
              </a:rPr>
              <a:t>Dosažené výsledky –</a:t>
            </a:r>
            <a:r>
              <a:rPr sz="3900" b="1" spc="-5" dirty="0">
                <a:solidFill>
                  <a:srgbClr val="320065"/>
                </a:solidFill>
                <a:latin typeface="Arial"/>
                <a:cs typeface="Arial"/>
              </a:rPr>
              <a:t> </a:t>
            </a:r>
            <a:r>
              <a:rPr sz="3900" b="1" dirty="0">
                <a:solidFill>
                  <a:srgbClr val="320065"/>
                </a:solidFill>
                <a:latin typeface="Arial"/>
                <a:cs typeface="Arial"/>
              </a:rPr>
              <a:t>přínos</a:t>
            </a:r>
            <a:endParaRPr sz="3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900" b="1" spc="-5" dirty="0">
                <a:solidFill>
                  <a:srgbClr val="320065"/>
                </a:solidFill>
                <a:latin typeface="Arial"/>
                <a:cs typeface="Arial"/>
              </a:rPr>
              <a:t>práce</a:t>
            </a:r>
            <a:endParaRPr sz="3900" dirty="0">
              <a:latin typeface="Arial"/>
              <a:cs typeface="Arial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174869"/>
            <a:ext cx="5864859" cy="183338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25054" y="2014722"/>
            <a:ext cx="7399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Logistika, logistické operace ve společnosti Englmayer CZ s.r.o.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826" y="381000"/>
            <a:ext cx="6646545" cy="121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900" b="1" dirty="0">
                <a:solidFill>
                  <a:srgbClr val="320065"/>
                </a:solidFill>
                <a:latin typeface="Arial"/>
                <a:ea typeface="+mj-ea"/>
                <a:cs typeface="Arial"/>
              </a:rPr>
              <a:t>Dosažené výsledky – přínos</a:t>
            </a:r>
          </a:p>
          <a:p>
            <a:pPr marL="12700">
              <a:lnSpc>
                <a:spcPct val="100000"/>
              </a:lnSpc>
            </a:pPr>
            <a:r>
              <a:rPr sz="3900" b="1" dirty="0">
                <a:solidFill>
                  <a:srgbClr val="320065"/>
                </a:solidFill>
                <a:latin typeface="Arial"/>
                <a:ea typeface="+mj-ea"/>
                <a:cs typeface="Arial"/>
              </a:rPr>
              <a:t>práce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6826" y="2057400"/>
            <a:ext cx="75303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000" dirty="0">
                <a:latin typeface="Arial"/>
                <a:cs typeface="Arial"/>
              </a:rPr>
              <a:t>Automatická identifikace, čárové kódy ve společnosti Englmayer CZ s.r.o.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841486"/>
            <a:ext cx="5410200" cy="3935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Předvádění na obrazovce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Office Theme</vt:lpstr>
      <vt:lpstr>Vysoká škola technická a ekonomická</vt:lpstr>
      <vt:lpstr>Struktura prezentace</vt:lpstr>
      <vt:lpstr>Cíl práce</vt:lpstr>
      <vt:lpstr>Motivace a důvody k řešení daného problému</vt:lpstr>
      <vt:lpstr>Společnost Englmayer s.r.o.</vt:lpstr>
      <vt:lpstr>Analýza problému</vt:lpstr>
      <vt:lpstr>Použité metody</vt:lpstr>
      <vt:lpstr>Prezentace aplikace PowerPoint</vt:lpstr>
      <vt:lpstr>Prezentace aplikace PowerPoint</vt:lpstr>
      <vt:lpstr>Prezentace aplikace PowerPoint</vt:lpstr>
      <vt:lpstr>Závěrečné shrnutí</vt:lpstr>
      <vt:lpstr>Doplňující dotazy</vt:lpstr>
      <vt:lpstr>Doplňující dotazy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</dc:title>
  <cp:lastModifiedBy>Skok Petr</cp:lastModifiedBy>
  <cp:revision>17</cp:revision>
  <dcterms:created xsi:type="dcterms:W3CDTF">2017-06-07T16:17:10Z</dcterms:created>
  <dcterms:modified xsi:type="dcterms:W3CDTF">2017-06-09T14:36:01Z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2017-06-07T00:00:00Z</vt:filetime>
  </property>
</Properties>
</file>