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88" r:id="rId5"/>
    <p:sldId id="263" r:id="rId6"/>
    <p:sldId id="265" r:id="rId7"/>
    <p:sldId id="269" r:id="rId8"/>
    <p:sldId id="274" r:id="rId9"/>
    <p:sldId id="279" r:id="rId10"/>
    <p:sldId id="280" r:id="rId11"/>
    <p:sldId id="284" r:id="rId12"/>
    <p:sldId id="285" r:id="rId13"/>
    <p:sldId id="287" r:id="rId14"/>
    <p:sldId id="289" r:id="rId15"/>
    <p:sldId id="286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9583E-B54B-4C99-A7BA-D749A31E4E0A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AEB3D-7262-4FCD-8DAE-937F357C24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853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CAEB3D-7262-4FCD-8DAE-937F357C246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661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CAEB3D-7262-4FCD-8DAE-937F357C24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2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CBB6-23AA-47D1-984B-67CB0D7E88B4}" type="datetime1">
              <a:rPr lang="cs-CZ" smtClean="0"/>
              <a:t>01.02.2017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Bc. Jan Zrna, 7765                       únor 2017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571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0820-0339-45A6-972C-682FBDB0CB47}" type="datetime1">
              <a:rPr lang="cs-CZ" smtClean="0"/>
              <a:t>01.02.2017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Bc. Jan Zrna, 7765                       únor 2017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573045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0820-0339-45A6-972C-682FBDB0CB47}" type="datetime1">
              <a:rPr lang="cs-CZ" smtClean="0"/>
              <a:t>01.02.2017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Bc. Jan Zrna, 7765                       únor 2017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6593337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0820-0339-45A6-972C-682FBDB0CB47}" type="datetime1">
              <a:rPr lang="cs-CZ" smtClean="0"/>
              <a:t>01.02.2017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Bc. Jan Zrna, 7765                       únor 2017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265717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0820-0339-45A6-972C-682FBDB0CB47}" type="datetime1">
              <a:rPr lang="cs-CZ" smtClean="0"/>
              <a:t>01.02.2017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Bc. Jan Zrna, 7765                       únor 2017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6965759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0820-0339-45A6-972C-682FBDB0CB47}" type="datetime1">
              <a:rPr lang="cs-CZ" smtClean="0"/>
              <a:t>01.02.2017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Bc. Jan Zrna, 7765                       únor 2017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944462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026E-8E80-4344-9BE3-D4349C824439}" type="datetime1">
              <a:rPr lang="cs-CZ" smtClean="0"/>
              <a:t>01.02.2017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Bc. Jan Zrna, 7765                       únor 2017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2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C4D8-2BDE-4D3A-AF2A-07CA2F0226FC}" type="datetime1">
              <a:rPr lang="cs-CZ" smtClean="0"/>
              <a:t>01.02.2017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Bc. Jan Zrna, 7765                       únor 2017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00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0820-0339-45A6-972C-682FBDB0CB47}" type="datetime1">
              <a:rPr lang="cs-CZ" smtClean="0"/>
              <a:t>01.02.2017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Bc. Jan Zrna, 7765                       únor 2017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127884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3DEC-95AB-45DA-95AC-3034464FB90B}" type="datetime1">
              <a:rPr lang="cs-CZ" smtClean="0"/>
              <a:t>01.02.2017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Bc. Jan Zrna, 7765                       únor 2017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55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F9BA-0AD4-4FFE-B232-75CA2F0D5076}" type="datetime1">
              <a:rPr lang="cs-CZ" smtClean="0"/>
              <a:t>01.02.2017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Bc. Jan Zrna, 7765                       únor 2017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954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60D9-FCE2-4A5E-B882-C8434C629B6C}" type="datetime1">
              <a:rPr lang="cs-CZ" smtClean="0"/>
              <a:t>01.02.2017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Bc. Jan Zrna, 7765                       únor 2017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050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CB6-B0A7-4F2E-AC4C-391DBAED6BD5}" type="datetime1">
              <a:rPr lang="cs-CZ" smtClean="0"/>
              <a:t>01.02.2017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Bc. Jan Zrna, 7765                       únor 2017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863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3EDE6-E839-41EC-B127-02233EDA4D0B}" type="datetime1">
              <a:rPr lang="cs-CZ" smtClean="0"/>
              <a:t>01.02.2017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Bc. Jan Zrna, 7765                       únor 2017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050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D557-93E2-4BDF-9D5B-E11CDC3462FC}" type="datetime1">
              <a:rPr lang="cs-CZ" smtClean="0"/>
              <a:t>01.02.2017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Bc. Jan Zrna, 7765                       únor 2017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16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5393-B171-4FB7-8BB1-6DF378DABF8D}" type="datetime1">
              <a:rPr lang="cs-CZ" smtClean="0"/>
              <a:t>01.02.2017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Bc. Jan Zrna, 7765                       únor 2017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953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C0820-0339-45A6-972C-682FBDB0CB47}" type="datetime1">
              <a:rPr lang="cs-CZ" smtClean="0"/>
              <a:t>01.02.2017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Bc. Jan Zrna, 7765                       únor 2017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84E2E9-14EE-44CB-B070-6E099FAFD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388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62368" y="1515892"/>
            <a:ext cx="7766936" cy="1646302"/>
          </a:xfrm>
        </p:spPr>
        <p:txBody>
          <a:bodyPr/>
          <a:lstStyle/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Vegetační střechy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1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98" y="272477"/>
            <a:ext cx="1235595" cy="1243415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2329093" y="173261"/>
            <a:ext cx="404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v Českých Budějovicích</a:t>
            </a:r>
          </a:p>
          <a:p>
            <a:pPr algn="just"/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Ústav </a:t>
            </a:r>
            <a:r>
              <a:rPr lang="cs-CZ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technicko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technologický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08339" y="4549676"/>
            <a:ext cx="62076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 diplomové práce: Bc. Jan Zrna</a:t>
            </a:r>
          </a:p>
          <a:p>
            <a:endParaRPr 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Vedoucí diplomové práce: Ing. Jan Plachý, Ph.D.</a:t>
            </a:r>
          </a:p>
          <a:p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Oponent: Ing. Blanka Petrášková</a:t>
            </a:r>
          </a:p>
          <a:p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Únor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62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hydroizolací proti prorůstání kořenů </a:t>
            </a:r>
            <a:r>
              <a:rPr lang="cs-CZ" dirty="0" smtClean="0"/>
              <a:t>rostlin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Norma ČSN EN 13948:2007</a:t>
            </a:r>
          </a:p>
          <a:p>
            <a:pPr lvl="1" algn="just"/>
            <a:r>
              <a:rPr lang="cs-C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Nahradila atest FLL a německou normu DIN 4062</a:t>
            </a:r>
          </a:p>
          <a:p>
            <a:pPr lvl="1" algn="just"/>
            <a:r>
              <a:rPr lang="cs-C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Platnost od 1. listopadu 2007</a:t>
            </a:r>
          </a:p>
          <a:p>
            <a:pPr lvl="1" algn="just"/>
            <a:r>
              <a:rPr lang="cs-C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Doba trvání zkoušky je 2 </a:t>
            </a:r>
            <a:r>
              <a:rPr lang="cs-C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roky</a:t>
            </a:r>
            <a:endParaRPr lang="cs-CZ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10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521615" cy="524916"/>
          </a:xfrm>
          <a:prstGeom prst="rect">
            <a:avLst/>
          </a:prstGeom>
        </p:spPr>
      </p:pic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98948" y="6055411"/>
            <a:ext cx="7790505" cy="365125"/>
          </a:xfrm>
        </p:spPr>
        <p:txBody>
          <a:bodyPr/>
          <a:lstStyle/>
          <a:p>
            <a:r>
              <a:rPr lang="nl-NL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Bc. Jan Zrna, 7765                       </a:t>
            </a:r>
            <a:endParaRPr lang="cs-CZ" sz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v Českých Budějovicích		</a:t>
            </a:r>
            <a:r>
              <a:rPr lang="cs-C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Vegetační střechy</a:t>
            </a:r>
            <a:endParaRPr lang="cs-C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875" y="3075017"/>
            <a:ext cx="3955127" cy="296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88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hydroizolací proti prorůstání kořenů rostlin – </a:t>
            </a:r>
            <a:r>
              <a:rPr lang="cs-CZ" dirty="0" smtClean="0"/>
              <a:t>Testování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Zkouška zahradnické fakulty MZLU v Lednici a Institutu pro testování a certifikaci, a.s. ve </a:t>
            </a:r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Zlíně</a:t>
            </a:r>
          </a:p>
          <a:p>
            <a:pPr algn="just"/>
            <a:endParaRPr lang="cs-CZ" sz="2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První zkouška provedená na území České </a:t>
            </a:r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republiky</a:t>
            </a:r>
          </a:p>
          <a:p>
            <a:pPr algn="just"/>
            <a:endParaRPr lang="cs-CZ" sz="2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Výsledek</a:t>
            </a:r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zkoušený SBS pás vyhověl dle ČSN EN13948 na prorůstání kořenů rostlin</a:t>
            </a:r>
            <a:endParaRPr lang="cs-CZ" sz="2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11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521615" cy="524916"/>
          </a:xfrm>
          <a:prstGeom prst="rect">
            <a:avLst/>
          </a:prstGeom>
        </p:spPr>
      </p:pic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98948" y="6055411"/>
            <a:ext cx="7790505" cy="365125"/>
          </a:xfrm>
        </p:spPr>
        <p:txBody>
          <a:bodyPr/>
          <a:lstStyle/>
          <a:p>
            <a:r>
              <a:rPr lang="nl-NL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Bc. Jan Zrna, 7765                       </a:t>
            </a:r>
            <a:endParaRPr lang="cs-CZ" sz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v Českých Budějovicích		</a:t>
            </a:r>
            <a:r>
              <a:rPr lang="cs-C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Vegetační střechy</a:t>
            </a:r>
            <a:endParaRPr lang="cs-C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93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Navrhování vegetačních střech do budoucna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Zařazení provádění vegetačních střech do platné legislativy</a:t>
            </a:r>
          </a:p>
          <a:p>
            <a:pPr algn="just"/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Nová zelená </a:t>
            </a:r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úsporám</a:t>
            </a:r>
          </a:p>
          <a:p>
            <a:pPr algn="just"/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Využívání chytrých materiálů</a:t>
            </a:r>
          </a:p>
          <a:p>
            <a:pPr algn="just"/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Dodatečné ozeleňování</a:t>
            </a:r>
            <a:endParaRPr lang="cs-CZ" sz="2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Rozšíření </a:t>
            </a:r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povědomí o vegetačních střechách</a:t>
            </a:r>
          </a:p>
          <a:p>
            <a:pPr lvl="1" algn="just"/>
            <a:r>
              <a:rPr lang="cs-CZ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Literatura, odborné přednášky, referenční stavby</a:t>
            </a:r>
            <a:endParaRPr lang="cs-CZ" sz="1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12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521615" cy="524916"/>
          </a:xfrm>
          <a:prstGeom prst="rect">
            <a:avLst/>
          </a:prstGeom>
        </p:spPr>
      </p:pic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98948" y="6055411"/>
            <a:ext cx="7790505" cy="365125"/>
          </a:xfrm>
        </p:spPr>
        <p:txBody>
          <a:bodyPr/>
          <a:lstStyle/>
          <a:p>
            <a:r>
              <a:rPr lang="nl-NL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Bc. Jan Zrna, 7765                       </a:t>
            </a:r>
            <a:endParaRPr lang="cs-CZ" sz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v Českých Budějovicích		</a:t>
            </a:r>
            <a:r>
              <a:rPr lang="cs-C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Vegetační střechy</a:t>
            </a:r>
            <a:endParaRPr lang="cs-C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954" y="2732676"/>
            <a:ext cx="4458998" cy="297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66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Vysvětlete způsob lepení asfaltových pásů pomocí speciální těsnící </a:t>
            </a:r>
            <a:r>
              <a:rPr lang="cs-C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hmoty.</a:t>
            </a:r>
          </a:p>
          <a:p>
            <a:pPr algn="just"/>
            <a:endParaRPr lang="cs-CZ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Popište provádění a materiály membrán s tekutou aplikací a vysvětlete jejich výhody a </a:t>
            </a:r>
            <a:r>
              <a:rPr lang="cs-C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nevýhody.</a:t>
            </a:r>
          </a:p>
          <a:p>
            <a:pPr algn="just"/>
            <a:endParaRPr lang="cs-CZ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Dle platné legislativy navrhněte průběh zkoušky odolnosti plastových </a:t>
            </a:r>
            <a:r>
              <a:rPr lang="cs-C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fólií.</a:t>
            </a:r>
            <a:endParaRPr lang="cs-CZ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13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521615" cy="524916"/>
          </a:xfrm>
          <a:prstGeom prst="rect">
            <a:avLst/>
          </a:prstGeom>
        </p:spPr>
      </p:pic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98948" y="6055411"/>
            <a:ext cx="7790505" cy="365125"/>
          </a:xfrm>
        </p:spPr>
        <p:txBody>
          <a:bodyPr/>
          <a:lstStyle/>
          <a:p>
            <a:r>
              <a:rPr lang="nl-NL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Bc. Jan Zrna, 7765                       </a:t>
            </a:r>
            <a:endParaRPr lang="cs-CZ" sz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v Českých Budějovicích		</a:t>
            </a:r>
            <a:r>
              <a:rPr lang="cs-C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Vegetační střechy</a:t>
            </a:r>
            <a:endParaRPr lang="cs-C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30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Závěr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600" dirty="0" smtClean="0">
                <a:solidFill>
                  <a:schemeClr val="tx1"/>
                </a:solidFill>
              </a:rPr>
              <a:t>Hlavní přínos – popis provádění zkoušek odolnosti hydroizolačních materiálů proti prorůstání kořenů rostlin</a:t>
            </a:r>
          </a:p>
          <a:p>
            <a:pPr algn="just"/>
            <a:endParaRPr lang="cs-CZ" sz="2600" dirty="0">
              <a:solidFill>
                <a:schemeClr val="tx1"/>
              </a:solidFill>
            </a:endParaRPr>
          </a:p>
          <a:p>
            <a:pPr algn="just"/>
            <a:r>
              <a:rPr lang="cs-CZ" sz="2600" dirty="0" smtClean="0">
                <a:solidFill>
                  <a:schemeClr val="tx1"/>
                </a:solidFill>
              </a:rPr>
              <a:t>Rešerše vegetačních střech</a:t>
            </a: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14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521615" cy="524916"/>
          </a:xfrm>
          <a:prstGeom prst="rect">
            <a:avLst/>
          </a:prstGeom>
        </p:spPr>
      </p:pic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98948" y="6055411"/>
            <a:ext cx="7790505" cy="365125"/>
          </a:xfrm>
        </p:spPr>
        <p:txBody>
          <a:bodyPr/>
          <a:lstStyle/>
          <a:p>
            <a:r>
              <a:rPr lang="nl-NL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Bc. Jan Zrna, 7765                       </a:t>
            </a:r>
            <a:endParaRPr lang="cs-CZ" sz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v Českých Budějovicích		</a:t>
            </a:r>
            <a:r>
              <a:rPr lang="cs-C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Vegetační střechy</a:t>
            </a:r>
            <a:endParaRPr lang="cs-C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41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8948" y="239976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sz="6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za pozornost</a:t>
            </a:r>
            <a:endParaRPr lang="cs-CZ" sz="6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15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521615" cy="524916"/>
          </a:xfrm>
          <a:prstGeom prst="rect">
            <a:avLst/>
          </a:prstGeom>
        </p:spPr>
      </p:pic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98948" y="6055411"/>
            <a:ext cx="7790505" cy="365125"/>
          </a:xfrm>
        </p:spPr>
        <p:txBody>
          <a:bodyPr/>
          <a:lstStyle/>
          <a:p>
            <a:r>
              <a:rPr lang="nl-NL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Bc. Jan Zrna, 7765                       </a:t>
            </a:r>
            <a:endParaRPr lang="cs-CZ" sz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v Českých Budějovicích		</a:t>
            </a:r>
            <a:r>
              <a:rPr lang="cs-C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Vegetační střechy</a:t>
            </a:r>
            <a:endParaRPr lang="cs-C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98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79640"/>
            <a:ext cx="8596668" cy="4430029"/>
          </a:xfrm>
        </p:spPr>
        <p:txBody>
          <a:bodyPr>
            <a:normAutofit/>
          </a:bodyPr>
          <a:lstStyle/>
          <a:p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 práce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 je vegetační střecha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Dělení vegetačních střech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Důvody navrhování vegetačních střech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Vrstvy vegetačních střech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Testování hydroizolací proti prorůstání kořenů rostlin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Navrhování vegetačních střech do budoucna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Otázky oponenta</a:t>
            </a:r>
            <a:endParaRPr lang="cs-CZ" sz="2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98948" y="6055411"/>
            <a:ext cx="7790505" cy="365125"/>
          </a:xfrm>
        </p:spPr>
        <p:txBody>
          <a:bodyPr/>
          <a:lstStyle/>
          <a:p>
            <a:r>
              <a:rPr lang="nl-NL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Bc. Jan Zrna, 7765                       </a:t>
            </a:r>
            <a:endParaRPr lang="cs-CZ" sz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v Českých Budějovicích		</a:t>
            </a:r>
            <a:r>
              <a:rPr lang="cs-C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Vegetační střechy</a:t>
            </a:r>
            <a:endParaRPr lang="cs-C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2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521615" cy="52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23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Zpracovat podrobnou </a:t>
            </a:r>
            <a:r>
              <a:rPr lang="cs-CZ" sz="2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rešerši problematiky vegetačních </a:t>
            </a:r>
            <a:r>
              <a:rPr lang="cs-CZ" sz="2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střech se zaměřením na </a:t>
            </a:r>
            <a:r>
              <a:rPr lang="cs-CZ" sz="2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poslední trendy a výhledy do budoucnosti ve vegetačních střechách a jejich </a:t>
            </a:r>
            <a:r>
              <a:rPr lang="cs-CZ" sz="2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skladbách.</a:t>
            </a:r>
          </a:p>
          <a:p>
            <a:pPr algn="just"/>
            <a:endParaRPr lang="cs-CZ" sz="21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Zaměření </a:t>
            </a:r>
            <a:r>
              <a:rPr lang="cs-CZ" sz="2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zkoušení materiálů pro </a:t>
            </a:r>
            <a:r>
              <a:rPr lang="cs-CZ" sz="2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hydroizolační </a:t>
            </a:r>
            <a:r>
              <a:rPr lang="cs-CZ" sz="2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vrstvu a řešení jednotlivých </a:t>
            </a:r>
            <a:r>
              <a:rPr lang="cs-CZ" sz="2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vrstev </a:t>
            </a:r>
            <a:r>
              <a:rPr lang="cs-CZ" sz="2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vegetačních </a:t>
            </a:r>
            <a:r>
              <a:rPr lang="cs-CZ" sz="2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střech.</a:t>
            </a:r>
            <a:endParaRPr lang="cs-CZ" sz="2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3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521615" cy="524916"/>
          </a:xfrm>
          <a:prstGeom prst="rect">
            <a:avLst/>
          </a:prstGeom>
        </p:spPr>
      </p:pic>
      <p:sp>
        <p:nvSpPr>
          <p:cNvPr id="9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98948" y="6055411"/>
            <a:ext cx="7790505" cy="365125"/>
          </a:xfrm>
        </p:spPr>
        <p:txBody>
          <a:bodyPr/>
          <a:lstStyle/>
          <a:p>
            <a:r>
              <a:rPr lang="nl-NL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Bc. Jan Zrna, 7765                       </a:t>
            </a:r>
            <a:endParaRPr lang="cs-CZ" sz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v Českých Budějovicích		</a:t>
            </a:r>
            <a:r>
              <a:rPr lang="cs-C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Vegetační střechy</a:t>
            </a:r>
            <a:endParaRPr lang="cs-C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3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vegetační střecha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 střecha</a:t>
            </a:r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která je částečně nebo zcela pokrytá vegetací a půdou, případně pěstebním </a:t>
            </a:r>
            <a:r>
              <a:rPr lang="cs-C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substrátem (= vegetační souvrství), který je vysazován </a:t>
            </a:r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nad hydroizolační </a:t>
            </a:r>
            <a:r>
              <a:rPr lang="cs-C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vrstvou.</a:t>
            </a:r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cs-CZ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cs-CZ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Vegetační souvrství = soubor </a:t>
            </a:r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vrstev </a:t>
            </a:r>
            <a:r>
              <a:rPr lang="cs-C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nezbytných </a:t>
            </a:r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</a:t>
            </a:r>
            <a:r>
              <a:rPr lang="cs-C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vytvoření prostředí pro správný </a:t>
            </a:r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růst a život rostlin.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4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521615" cy="524916"/>
          </a:xfrm>
          <a:prstGeom prst="rect">
            <a:avLst/>
          </a:prstGeom>
        </p:spPr>
      </p:pic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98948" y="6055411"/>
            <a:ext cx="7790505" cy="365125"/>
          </a:xfrm>
        </p:spPr>
        <p:txBody>
          <a:bodyPr/>
          <a:lstStyle/>
          <a:p>
            <a:r>
              <a:rPr lang="nl-NL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Bc. Jan Zrna, 7765                       </a:t>
            </a:r>
            <a:endParaRPr lang="cs-CZ" sz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v Českých Budějovicích		</a:t>
            </a:r>
            <a:r>
              <a:rPr lang="cs-C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Vegetační střechy</a:t>
            </a:r>
            <a:endParaRPr lang="cs-C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45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vegetačních střech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98304"/>
            <a:ext cx="8596668" cy="4639669"/>
          </a:xfrm>
        </p:spPr>
        <p:txBody>
          <a:bodyPr>
            <a:normAutofit/>
          </a:bodyPr>
          <a:lstStyle/>
          <a:p>
            <a:pPr algn="just"/>
            <a:r>
              <a:rPr lang="cs-C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Dle typu vegetační vrstvy</a:t>
            </a:r>
          </a:p>
          <a:p>
            <a:pPr algn="just"/>
            <a:endParaRPr lang="cs-CZ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r>
              <a:rPr lang="cs-CZ" sz="20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Biotopní</a:t>
            </a:r>
            <a:r>
              <a:rPr lang="cs-CZ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střecha</a:t>
            </a:r>
          </a:p>
          <a:p>
            <a:pPr lvl="1" algn="just"/>
            <a:endParaRPr lang="cs-CZ" sz="20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r>
              <a:rPr lang="cs-CZ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Extenzivní střecha</a:t>
            </a:r>
          </a:p>
          <a:p>
            <a:pPr lvl="1" algn="just"/>
            <a:endParaRPr lang="cs-CZ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r>
              <a:rPr lang="cs-CZ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Intenzivní </a:t>
            </a:r>
            <a:r>
              <a:rPr lang="cs-CZ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střecha</a:t>
            </a:r>
          </a:p>
          <a:p>
            <a:pPr lvl="2"/>
            <a:endParaRPr lang="cs-CZ" sz="1600" baseline="30000" dirty="0">
              <a:solidFill>
                <a:schemeClr val="tx1"/>
              </a:solidFill>
            </a:endParaRPr>
          </a:p>
          <a:p>
            <a:pPr lvl="2"/>
            <a:endParaRPr lang="cs-CZ" dirty="0"/>
          </a:p>
          <a:p>
            <a:pPr lvl="2"/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5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521615" cy="524916"/>
          </a:xfrm>
          <a:prstGeom prst="rect">
            <a:avLst/>
          </a:prstGeom>
        </p:spPr>
      </p:pic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98948" y="6055411"/>
            <a:ext cx="7790505" cy="365125"/>
          </a:xfrm>
        </p:spPr>
        <p:txBody>
          <a:bodyPr/>
          <a:lstStyle/>
          <a:p>
            <a:r>
              <a:rPr lang="nl-NL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Bc. Jan Zrna, 7765                       </a:t>
            </a:r>
            <a:endParaRPr lang="cs-CZ" sz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v Českých Budějovicích		</a:t>
            </a:r>
            <a:r>
              <a:rPr lang="cs-C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Vegetační střechy</a:t>
            </a:r>
            <a:endParaRPr lang="cs-C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46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6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38" y="414672"/>
            <a:ext cx="4100579" cy="277392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38" y="3373259"/>
            <a:ext cx="4035309" cy="2322394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5267459" y="553792"/>
            <a:ext cx="4006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Extenzivní zelená střecha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267458" y="3373844"/>
            <a:ext cx="4006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Intenzivní zelená střecha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521615" cy="524916"/>
          </a:xfrm>
          <a:prstGeom prst="rect">
            <a:avLst/>
          </a:prstGeom>
        </p:spPr>
      </p:pic>
      <p:sp>
        <p:nvSpPr>
          <p:cNvPr id="11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98948" y="6055411"/>
            <a:ext cx="7790505" cy="365125"/>
          </a:xfrm>
        </p:spPr>
        <p:txBody>
          <a:bodyPr/>
          <a:lstStyle/>
          <a:p>
            <a:r>
              <a:rPr lang="nl-NL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Bc. Jan Zrna, 7765                       </a:t>
            </a:r>
            <a:endParaRPr lang="cs-CZ" sz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v Českých Budějovicích		</a:t>
            </a:r>
            <a:r>
              <a:rPr lang="cs-C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Vegetační střechy</a:t>
            </a:r>
            <a:endParaRPr lang="cs-C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54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navrhování vegetačních střech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Ekologická funkce</a:t>
            </a:r>
          </a:p>
          <a:p>
            <a:pPr algn="just"/>
            <a:endParaRPr lang="cs-CZ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Ekonomická funkce</a:t>
            </a:r>
          </a:p>
          <a:p>
            <a:pPr algn="just"/>
            <a:endParaRPr lang="cs-CZ" sz="20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Architektonická funkce</a:t>
            </a:r>
          </a:p>
          <a:p>
            <a:pPr algn="just"/>
            <a:endParaRPr lang="cs-CZ" sz="20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7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521615" cy="524916"/>
          </a:xfrm>
          <a:prstGeom prst="rect">
            <a:avLst/>
          </a:prstGeom>
        </p:spPr>
      </p:pic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98948" y="6055411"/>
            <a:ext cx="7790505" cy="365125"/>
          </a:xfrm>
        </p:spPr>
        <p:txBody>
          <a:bodyPr/>
          <a:lstStyle/>
          <a:p>
            <a:r>
              <a:rPr lang="nl-NL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Bc. Jan Zrna, 7765                       </a:t>
            </a:r>
            <a:endParaRPr lang="cs-CZ" sz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v Českých Budějovicích		</a:t>
            </a:r>
            <a:r>
              <a:rPr lang="cs-C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Vegetační střechy</a:t>
            </a:r>
            <a:endParaRPr lang="cs-C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44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Vrstvy vegetačních střech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39403"/>
            <a:ext cx="8596668" cy="4701959"/>
          </a:xfrm>
        </p:spPr>
        <p:txBody>
          <a:bodyPr/>
          <a:lstStyle/>
          <a:p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Vegetace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Substrát</a:t>
            </a:r>
            <a:endParaRPr lang="cs-CZ" sz="2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Filtrační vrstva</a:t>
            </a:r>
            <a:endParaRPr lang="cs-CZ" sz="2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Drenážní a </a:t>
            </a:r>
            <a:r>
              <a:rPr lang="cs-CZ" sz="2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hydroakumulační</a:t>
            </a:r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vrstva</a:t>
            </a:r>
            <a:endParaRPr lang="cs-CZ" sz="2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Ochranná vrstva</a:t>
            </a:r>
            <a:endParaRPr lang="cs-CZ" sz="2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Hlavní hydroizolační vrstva</a:t>
            </a:r>
            <a:endParaRPr lang="cs-CZ" sz="2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Tepelná izolace</a:t>
            </a:r>
            <a:endParaRPr lang="cs-CZ" sz="2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Pojistná hydroizolace</a:t>
            </a:r>
            <a:endParaRPr lang="cs-CZ" sz="2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Stropní konstrukce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8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521615" cy="524916"/>
          </a:xfrm>
          <a:prstGeom prst="rect">
            <a:avLst/>
          </a:prstGeom>
        </p:spPr>
      </p:pic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98948" y="6055411"/>
            <a:ext cx="7790505" cy="365125"/>
          </a:xfrm>
        </p:spPr>
        <p:txBody>
          <a:bodyPr/>
          <a:lstStyle/>
          <a:p>
            <a:r>
              <a:rPr lang="nl-NL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Bc. Jan Zrna, 7765                       </a:t>
            </a:r>
            <a:endParaRPr lang="cs-CZ" sz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v Českých Budějovicích		</a:t>
            </a:r>
            <a:r>
              <a:rPr lang="cs-C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Vegetační střechy</a:t>
            </a:r>
            <a:endParaRPr lang="cs-C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6" r="4708"/>
          <a:stretch/>
        </p:blipFill>
        <p:spPr>
          <a:xfrm>
            <a:off x="5950039" y="1795464"/>
            <a:ext cx="3490175" cy="3677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00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hydroizolací proti prorůstání kořenů rostlin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Nejdůležitější vlastnost hydroizolace při použití ve vegetačním souvrství střechy</a:t>
            </a:r>
          </a:p>
          <a:p>
            <a:pPr algn="just"/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Zkoušky </a:t>
            </a:r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probíhají dle ČSN EN 13948:2007 - </a:t>
            </a:r>
            <a:r>
              <a:rPr lang="cs-CZ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Hydroizolační pásy a fólie – Asfaltové, plastové a pryžové pásy a fólie pro hydroizolaci střech – Stanovení odolnosti proti prorůstání kořenů</a:t>
            </a:r>
            <a:r>
              <a:rPr lang="cs-C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cs-CZ" sz="2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E2E9-14EE-44CB-B070-6E099FAFD4D5}" type="slidenum">
              <a:rPr lang="cs-CZ" smtClean="0"/>
              <a:t>9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521615" cy="524916"/>
          </a:xfrm>
          <a:prstGeom prst="rect">
            <a:avLst/>
          </a:prstGeom>
        </p:spPr>
      </p:pic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98948" y="6055411"/>
            <a:ext cx="7790505" cy="365125"/>
          </a:xfrm>
        </p:spPr>
        <p:txBody>
          <a:bodyPr/>
          <a:lstStyle/>
          <a:p>
            <a:r>
              <a:rPr lang="nl-NL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Bc. Jan Zrna, 7765                       </a:t>
            </a:r>
            <a:endParaRPr lang="cs-CZ" sz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v Českých Budějovicích		</a:t>
            </a:r>
            <a:r>
              <a:rPr lang="cs-C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Vegetační střechy</a:t>
            </a:r>
            <a:endParaRPr lang="cs-C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07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381</TotalTime>
  <Words>618</Words>
  <Application>Microsoft Office PowerPoint</Application>
  <PresentationFormat>Širokoúhlá obrazovka</PresentationFormat>
  <Paragraphs>133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Tahoma</vt:lpstr>
      <vt:lpstr>Trebuchet MS</vt:lpstr>
      <vt:lpstr>Wingdings 3</vt:lpstr>
      <vt:lpstr>Faseta</vt:lpstr>
      <vt:lpstr>Vegetační střechy</vt:lpstr>
      <vt:lpstr>Osnova prezentace</vt:lpstr>
      <vt:lpstr>Cíl práce</vt:lpstr>
      <vt:lpstr>Co je vegetační střecha</vt:lpstr>
      <vt:lpstr>Dělení vegetačních střech</vt:lpstr>
      <vt:lpstr>Prezentace aplikace PowerPoint</vt:lpstr>
      <vt:lpstr>Důvody navrhování vegetačních střech</vt:lpstr>
      <vt:lpstr>Vrstvy vegetačních střech</vt:lpstr>
      <vt:lpstr>Testování hydroizolací proti prorůstání kořenů rostlin</vt:lpstr>
      <vt:lpstr>Testování hydroizolací proti prorůstání kořenů rostlin - pokračování</vt:lpstr>
      <vt:lpstr>Testování hydroizolací proti prorůstání kořenů rostlin – Testování v ČR</vt:lpstr>
      <vt:lpstr>Navrhování vegetačních střech do budoucna</vt:lpstr>
      <vt:lpstr>Otázky oponenta</vt:lpstr>
      <vt:lpstr>Závěr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Vegetační střechy</dc:title>
  <dc:creator>Honza</dc:creator>
  <cp:lastModifiedBy>Honza</cp:lastModifiedBy>
  <cp:revision>51</cp:revision>
  <dcterms:created xsi:type="dcterms:W3CDTF">2017-01-29T12:28:45Z</dcterms:created>
  <dcterms:modified xsi:type="dcterms:W3CDTF">2017-02-01T18:21:22Z</dcterms:modified>
</cp:coreProperties>
</file>