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4" r:id="rId16"/>
    <p:sldId id="271" r:id="rId17"/>
    <p:sldId id="272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7" r:id="rId29"/>
    <p:sldId id="286" r:id="rId30"/>
    <p:sldId id="288" r:id="rId31"/>
    <p:sldId id="289" r:id="rId32"/>
    <p:sldId id="290" r:id="rId33"/>
    <p:sldId id="291" r:id="rId34"/>
    <p:sldId id="292" r:id="rId35"/>
    <p:sldId id="293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1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4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58846-D3B8-45BC-8C0C-C5E01A7CC576}" type="datetimeFigureOut">
              <a:rPr lang="cs-CZ" smtClean="0"/>
              <a:t>1.2.2017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77ACE-9B2A-4B8A-AE0E-7CA419431E4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7ACE-9B2A-4B8A-AE0E-7CA419431E41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7ACE-9B2A-4B8A-AE0E-7CA419431E41}" type="slidenum">
              <a:rPr lang="cs-CZ" smtClean="0"/>
              <a:t>35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6553-8F1C-4CBA-A2AE-F3B11D47CF88}" type="datetime1">
              <a:rPr lang="cs-CZ" smtClean="0"/>
              <a:t>1.2.2017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962E-329C-4ABB-A017-03D0B6737063}" type="datetime1">
              <a:rPr lang="cs-CZ" smtClean="0"/>
              <a:t>1.2.2017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3852-5FCB-4613-87C1-2CC3B32BBDB6}" type="datetime1">
              <a:rPr lang="cs-CZ" smtClean="0"/>
              <a:t>1.2.2017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ED95-FCDE-4CAF-AB3F-A2019CBCDB05}" type="datetime1">
              <a:rPr lang="cs-CZ" smtClean="0"/>
              <a:t>1.2.2017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26B1-B476-48C3-A5C1-2870F4B483AE}" type="datetime1">
              <a:rPr lang="cs-CZ" smtClean="0"/>
              <a:t>1.2.2017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0B4E5-2185-4702-9729-B6F823F69CF6}" type="datetime1">
              <a:rPr lang="cs-CZ" smtClean="0"/>
              <a:t>1.2.2017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F7D4-9217-4D73-8386-6177064218B3}" type="datetime1">
              <a:rPr lang="cs-CZ" smtClean="0"/>
              <a:t>1.2.2017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898F-7385-496E-AC10-7D231DE2546F}" type="datetime1">
              <a:rPr lang="cs-CZ" smtClean="0"/>
              <a:t>1.2.2017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E5BA-10A7-4F4E-AFA1-1999CBFAEDD4}" type="datetime1">
              <a:rPr lang="cs-CZ" smtClean="0"/>
              <a:t>1.2.2017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EEC1A-E74F-4D9C-A31B-91FF6AD977EE}" type="datetime1">
              <a:rPr lang="cs-CZ" smtClean="0"/>
              <a:t>1.2.2017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C87B-4BE0-463A-AFDD-6C90A0BE4C07}" type="datetime1">
              <a:rPr lang="cs-CZ" smtClean="0"/>
              <a:t>1.2.2017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A1AE-A1D4-495E-9825-F7B4F208FC95}" type="datetime1">
              <a:rPr lang="cs-CZ" smtClean="0"/>
              <a:t>1.2.2017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7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100013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PREZENTACE K OBHAJOBĚ DIPLOMOVÉ PRÁCE NA TÉMA: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5720" y="4929198"/>
            <a:ext cx="6786610" cy="17526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Autor diplomové práce:		Bc. Vladislav </a:t>
            </a:r>
            <a:r>
              <a:rPr lang="cs-CZ" sz="2000" dirty="0" err="1" smtClean="0">
                <a:solidFill>
                  <a:schemeClr val="tx1"/>
                </a:solidFill>
              </a:rPr>
              <a:t>Vrtílka</a:t>
            </a:r>
            <a:endParaRPr lang="cs-CZ" sz="2000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Vedoucí diplomové práce:		doc</a:t>
            </a:r>
            <a:r>
              <a:rPr lang="cs-CZ" sz="2000" dirty="0" smtClean="0">
                <a:solidFill>
                  <a:schemeClr val="tx1"/>
                </a:solidFill>
              </a:rPr>
              <a:t>. Ing. Jaroslav Žák, CSc.</a:t>
            </a:r>
            <a:endParaRPr lang="cs-CZ" sz="2000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Oponent diplomové práce:	Ing</a:t>
            </a:r>
            <a:r>
              <a:rPr lang="cs-CZ" sz="2000" dirty="0" smtClean="0">
                <a:solidFill>
                  <a:schemeClr val="tx1"/>
                </a:solidFill>
              </a:rPr>
              <a:t>. Karolína </a:t>
            </a:r>
            <a:r>
              <a:rPr lang="cs-CZ" sz="2000" dirty="0" err="1" smtClean="0">
                <a:solidFill>
                  <a:schemeClr val="tx1"/>
                </a:solidFill>
              </a:rPr>
              <a:t>Škrlantová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2285992"/>
            <a:ext cx="9144000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3200" b="1" dirty="0" smtClean="0"/>
              <a:t>Studie využitelnosti dané lokality pro výstavbu RD a rozpracování dispozice konkrétního RD.</a:t>
            </a:r>
            <a:endParaRPr lang="cs-CZ" sz="32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8052" y="5000636"/>
            <a:ext cx="1371600" cy="1676400"/>
          </a:xfrm>
          <a:prstGeom prst="rect">
            <a:avLst/>
          </a:prstGeom>
        </p:spPr>
      </p:pic>
      <p:cxnSp>
        <p:nvCxnSpPr>
          <p:cNvPr id="7" name="Přímá spojovací čára 6"/>
          <p:cNvCxnSpPr/>
          <p:nvPr/>
        </p:nvCxnSpPr>
        <p:spPr>
          <a:xfrm>
            <a:off x="285720" y="4929198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>
                <a:solidFill>
                  <a:schemeClr val="bg1">
                    <a:lumMod val="50000"/>
                  </a:schemeClr>
                </a:solidFill>
              </a:rPr>
              <a:pPr algn="ctr"/>
              <a:t>1</a:t>
            </a:fld>
            <a:endParaRPr lang="cs-CZ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POPIS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10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928662" y="1071546"/>
          <a:ext cx="7215238" cy="5086918"/>
        </p:xfrm>
        <a:graphic>
          <a:graphicData uri="http://schemas.openxmlformats.org/presentationml/2006/ole">
            <p:oleObj spid="_x0000_s1025" name="Acrobat Document" r:id="rId3" imgW="8010445" imgH="5657734" progId="AcroExch.Document.DC">
              <p:embed/>
            </p:oleObj>
          </a:graphicData>
        </a:graphic>
      </p:graphicFrame>
      <p:cxnSp>
        <p:nvCxnSpPr>
          <p:cNvPr id="12" name="Přímá spojovací čára 11"/>
          <p:cNvCxnSpPr/>
          <p:nvPr/>
        </p:nvCxnSpPr>
        <p:spPr>
          <a:xfrm>
            <a:off x="1071538" y="857232"/>
            <a:ext cx="7000924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11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929222"/>
          </a:xfrm>
        </p:spPr>
        <p:txBody>
          <a:bodyPr>
            <a:normAutofit/>
          </a:bodyPr>
          <a:lstStyle/>
          <a:p>
            <a:r>
              <a:rPr lang="cs-CZ" b="1" i="1" dirty="0" smtClean="0"/>
              <a:t>Průzkum trhu a odhad </a:t>
            </a:r>
            <a:r>
              <a:rPr lang="cs-CZ" b="1" i="1" dirty="0" smtClean="0"/>
              <a:t>poptávky</a:t>
            </a:r>
          </a:p>
          <a:p>
            <a:pPr lvl="1"/>
            <a:r>
              <a:rPr lang="cs-CZ" dirty="0" smtClean="0"/>
              <a:t>Výpis pozemků za </a:t>
            </a:r>
            <a:r>
              <a:rPr lang="cs-CZ" dirty="0" smtClean="0"/>
              <a:t>období říjen / listopad </a:t>
            </a:r>
            <a:r>
              <a:rPr lang="cs-CZ" dirty="0" smtClean="0"/>
              <a:t>2016. </a:t>
            </a:r>
            <a:r>
              <a:rPr lang="cs-CZ" dirty="0" smtClean="0"/>
              <a:t>Výpis pomůže rozhodnout, jak </a:t>
            </a:r>
            <a:r>
              <a:rPr lang="cs-CZ" dirty="0" smtClean="0"/>
              <a:t>velký pozemek je </a:t>
            </a:r>
            <a:r>
              <a:rPr lang="cs-CZ" dirty="0" smtClean="0"/>
              <a:t>vhodné umístit </a:t>
            </a:r>
            <a:r>
              <a:rPr lang="cs-CZ" dirty="0" smtClean="0"/>
              <a:t> </a:t>
            </a:r>
            <a:r>
              <a:rPr lang="cs-CZ" dirty="0" smtClean="0"/>
              <a:t>na trh.</a:t>
            </a:r>
          </a:p>
          <a:p>
            <a:endParaRPr lang="cs-CZ" b="1" i="1" dirty="0"/>
          </a:p>
        </p:txBody>
      </p:sp>
      <p:graphicFrame>
        <p:nvGraphicFramePr>
          <p:cNvPr id="13" name="Tabulka 12"/>
          <p:cNvGraphicFramePr>
            <a:graphicFrameLocks noGrp="1"/>
          </p:cNvGraphicFramePr>
          <p:nvPr/>
        </p:nvGraphicFramePr>
        <p:xfrm>
          <a:off x="357158" y="3357559"/>
          <a:ext cx="8358247" cy="2643208"/>
        </p:xfrm>
        <a:graphic>
          <a:graphicData uri="http://schemas.openxmlformats.org/drawingml/2006/table">
            <a:tbl>
              <a:tblPr/>
              <a:tblGrid>
                <a:gridCol w="1733842"/>
                <a:gridCol w="1168459"/>
                <a:gridCol w="1845033"/>
                <a:gridCol w="1167516"/>
                <a:gridCol w="1275881"/>
                <a:gridCol w="1167516"/>
              </a:tblGrid>
              <a:tr h="782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Plocha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Cena [Kč]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Cena za m</a:t>
                      </a:r>
                      <a:r>
                        <a:rPr lang="cs-CZ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[Kč]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Procentuální soulad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Přepočet ceny za m</a:t>
                      </a:r>
                      <a:r>
                        <a:rPr lang="cs-CZ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[Kč]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7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Referenční pozemek č. 1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1150 m</a:t>
                      </a:r>
                      <a:r>
                        <a:rPr lang="cs-CZ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4.999.050,-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4.347,-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60%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7.245,-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2174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Odlehlejší lokalita, bez příjezdu, nutnost dalších investic do inženýrských sítí.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608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7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Referenční pozemek č. 2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2168m</a:t>
                      </a:r>
                      <a:r>
                        <a:rPr lang="cs-CZ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11.999.880,-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5.535,-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80%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6.919,-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2174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Bez dalších investic, méně lukrativní umístění. Dále od centra, horší dopravní obslužnost.</a:t>
                      </a:r>
                      <a:endParaRPr lang="cs-CZ" sz="1200" dirty="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POPIS</a:t>
            </a:r>
            <a:endParaRPr lang="cs-CZ" dirty="0"/>
          </a:p>
        </p:txBody>
      </p:sp>
      <p:cxnSp>
        <p:nvCxnSpPr>
          <p:cNvPr id="16" name="Přímá spojovací čára 15"/>
          <p:cNvCxnSpPr/>
          <p:nvPr/>
        </p:nvCxnSpPr>
        <p:spPr>
          <a:xfrm>
            <a:off x="1071538" y="857232"/>
            <a:ext cx="7000924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12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357158" y="1071546"/>
          <a:ext cx="8501122" cy="1687269"/>
        </p:xfrm>
        <a:graphic>
          <a:graphicData uri="http://schemas.openxmlformats.org/drawingml/2006/table">
            <a:tbl>
              <a:tblPr/>
              <a:tblGrid>
                <a:gridCol w="1763479"/>
                <a:gridCol w="1188432"/>
                <a:gridCol w="1876572"/>
                <a:gridCol w="1187474"/>
                <a:gridCol w="1297691"/>
                <a:gridCol w="1187474"/>
              </a:tblGrid>
              <a:tr h="3768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Referenční pozemek č. 17</a:t>
                      </a:r>
                      <a:endParaRPr lang="cs-CZ" sz="1200" dirty="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800m</a:t>
                      </a:r>
                      <a:r>
                        <a:rPr lang="cs-CZ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4.640.000,-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5.800,-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75%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7.733,-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7681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Méně lukrativní, vzdálenější od centra, blízko rušné komunikace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70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700" dirty="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70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70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70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700" dirty="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PRŮMĚR</a:t>
                      </a:r>
                      <a:endParaRPr lang="cs-CZ" sz="120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 dirty="0">
                        <a:latin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7.709,- </a:t>
                      </a:r>
                      <a:endParaRPr lang="cs-CZ" sz="1200" dirty="0">
                        <a:latin typeface="Times New Roman"/>
                        <a:ea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Kč za m</a:t>
                      </a:r>
                      <a:r>
                        <a:rPr lang="cs-CZ" sz="1200" b="1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cs-CZ" sz="1200" dirty="0"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285720" y="2857496"/>
            <a:ext cx="85725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/>
              <a:t>V </a:t>
            </a:r>
            <a:r>
              <a:rPr lang="cs-CZ" sz="2200" dirty="0" smtClean="0"/>
              <a:t>procentuálním </a:t>
            </a:r>
            <a:r>
              <a:rPr lang="cs-CZ" sz="2200" dirty="0" smtClean="0"/>
              <a:t>průměru je zohledněno: </a:t>
            </a:r>
            <a:endParaRPr lang="cs-CZ" sz="2200" dirty="0" smtClean="0"/>
          </a:p>
          <a:p>
            <a:endParaRPr lang="cs-CZ" sz="1600" dirty="0" smtClean="0"/>
          </a:p>
          <a:p>
            <a:pPr lvl="0">
              <a:buFont typeface="Arial" pitchFamily="34" charset="0"/>
              <a:buChar char="•"/>
            </a:pPr>
            <a:r>
              <a:rPr lang="cs-CZ" sz="2200" dirty="0" smtClean="0"/>
              <a:t> oblast</a:t>
            </a:r>
            <a:r>
              <a:rPr lang="cs-CZ" sz="2200" dirty="0" smtClean="0"/>
              <a:t>, v které se pozemek nachází (oblíbenost, lukrativnost)</a:t>
            </a:r>
          </a:p>
          <a:p>
            <a:pPr lvl="0">
              <a:buFont typeface="Arial" pitchFamily="34" charset="0"/>
              <a:buChar char="•"/>
            </a:pPr>
            <a:r>
              <a:rPr lang="cs-CZ" sz="2200" dirty="0" smtClean="0"/>
              <a:t> okolí </a:t>
            </a:r>
            <a:r>
              <a:rPr lang="cs-CZ" sz="2200" dirty="0" smtClean="0"/>
              <a:t>pozemků (zeleň, zástavba)</a:t>
            </a:r>
          </a:p>
          <a:p>
            <a:pPr lvl="0">
              <a:buFont typeface="Arial" pitchFamily="34" charset="0"/>
              <a:buChar char="•"/>
            </a:pPr>
            <a:r>
              <a:rPr lang="cs-CZ" sz="2200" dirty="0" smtClean="0"/>
              <a:t> dopravní </a:t>
            </a:r>
            <a:r>
              <a:rPr lang="cs-CZ" sz="2200" dirty="0" smtClean="0"/>
              <a:t>infrastruktura (příjezdová cesta, dopravní vytíženost)</a:t>
            </a:r>
          </a:p>
          <a:p>
            <a:pPr lvl="0">
              <a:buFont typeface="Arial" pitchFamily="34" charset="0"/>
              <a:buChar char="•"/>
            </a:pPr>
            <a:r>
              <a:rPr lang="cs-CZ" sz="2200" dirty="0" smtClean="0"/>
              <a:t> vlastnosti </a:t>
            </a:r>
            <a:r>
              <a:rPr lang="cs-CZ" sz="2200" dirty="0" smtClean="0"/>
              <a:t>inženýrských sítí (dostupnost, poloha)</a:t>
            </a:r>
          </a:p>
          <a:p>
            <a:pPr lvl="0">
              <a:buFont typeface="Arial" pitchFamily="34" charset="0"/>
              <a:buChar char="•"/>
            </a:pPr>
            <a:r>
              <a:rPr lang="cs-CZ" sz="2200" dirty="0" smtClean="0"/>
              <a:t> výhled</a:t>
            </a:r>
            <a:endParaRPr lang="cs-CZ" sz="2200" dirty="0" smtClean="0"/>
          </a:p>
          <a:p>
            <a:pPr lvl="0">
              <a:buFont typeface="Arial" pitchFamily="34" charset="0"/>
              <a:buChar char="•"/>
            </a:pPr>
            <a:r>
              <a:rPr lang="cs-CZ" sz="2200" dirty="0" smtClean="0"/>
              <a:t> hlučnost</a:t>
            </a:r>
            <a:endParaRPr lang="cs-CZ" sz="2200" dirty="0" smtClean="0"/>
          </a:p>
          <a:p>
            <a:pPr lvl="0">
              <a:buFont typeface="Arial" pitchFamily="34" charset="0"/>
              <a:buChar char="•"/>
            </a:pPr>
            <a:r>
              <a:rPr lang="cs-CZ" sz="2200" dirty="0" smtClean="0"/>
              <a:t> orientace </a:t>
            </a:r>
            <a:r>
              <a:rPr lang="cs-CZ" sz="2200" dirty="0" smtClean="0"/>
              <a:t>na světové strany</a:t>
            </a:r>
          </a:p>
          <a:p>
            <a:pPr lvl="0">
              <a:buFont typeface="Arial" pitchFamily="34" charset="0"/>
              <a:buChar char="•"/>
            </a:pPr>
            <a:r>
              <a:rPr lang="cs-CZ" sz="2200" dirty="0" smtClean="0"/>
              <a:t> rozloha</a:t>
            </a:r>
            <a:endParaRPr lang="cs-CZ" sz="2200" dirty="0"/>
          </a:p>
        </p:txBody>
      </p:sp>
      <p:sp>
        <p:nvSpPr>
          <p:cNvPr id="17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POPIS</a:t>
            </a:r>
            <a:endParaRPr lang="cs-CZ" dirty="0"/>
          </a:p>
        </p:txBody>
      </p:sp>
      <p:cxnSp>
        <p:nvCxnSpPr>
          <p:cNvPr id="18" name="Přímá spojovací čára 17"/>
          <p:cNvCxnSpPr/>
          <p:nvPr/>
        </p:nvCxnSpPr>
        <p:spPr>
          <a:xfrm>
            <a:off x="1071538" y="857232"/>
            <a:ext cx="7000924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13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890547"/>
            <a:ext cx="9144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13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Stavební parcely s výměrou do 600 m</a:t>
            </a:r>
            <a:r>
              <a:rPr kumimoji="0" lang="cs-CZ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 současné době je k dispozici 7 parcel.</a:t>
            </a: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Stavební parcely s výměrou od 601 m</a:t>
            </a:r>
            <a:r>
              <a:rPr kumimoji="0" lang="cs-CZ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do 900 m</a:t>
            </a:r>
            <a:r>
              <a:rPr kumimoji="0" lang="cs-CZ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 současné době je k dispozici 5 parcel.</a:t>
            </a: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Stavební parcely s výměrou od 901 m</a:t>
            </a:r>
            <a:r>
              <a:rPr kumimoji="0" lang="cs-CZ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do 1100 m</a:t>
            </a:r>
            <a:r>
              <a:rPr kumimoji="0" lang="cs-CZ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 současné době není k dispozici žádná parcela.</a:t>
            </a: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Stavební parcely s výměrou od 1101 m</a:t>
            </a:r>
            <a:r>
              <a:rPr kumimoji="0" lang="cs-CZ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do 1300 m</a:t>
            </a:r>
            <a:r>
              <a:rPr kumimoji="0" lang="cs-CZ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 současné době jsou dispozici 2 parcely.</a:t>
            </a: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Stavební parcely s výměrou od 1301 m</a:t>
            </a:r>
            <a:r>
              <a:rPr kumimoji="0" lang="cs-CZ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do 1500 m</a:t>
            </a:r>
            <a:r>
              <a:rPr kumimoji="0" lang="cs-CZ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 současné době je dispozici 1 parcela.</a:t>
            </a: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Stavební parcely s výměrou od 1501 m</a:t>
            </a:r>
            <a:r>
              <a:rPr kumimoji="0" lang="cs-CZ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 současné době jsou dispozici 2 parcely.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POPIS</a:t>
            </a:r>
            <a:endParaRPr lang="cs-CZ" dirty="0"/>
          </a:p>
        </p:txBody>
      </p:sp>
      <p:cxnSp>
        <p:nvCxnSpPr>
          <p:cNvPr id="16" name="Přímá spojovací čára 15"/>
          <p:cNvCxnSpPr/>
          <p:nvPr/>
        </p:nvCxnSpPr>
        <p:spPr>
          <a:xfrm>
            <a:off x="1071538" y="857232"/>
            <a:ext cx="7000924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OMEZENÍ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14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642910" y="857232"/>
            <a:ext cx="785818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:\Users\Spiri\Desktop\Diplomka\Do textu DP\Bez názvusss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756535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OMEZENÍ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15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642910" y="857232"/>
            <a:ext cx="785818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 descr="C:\Users\Spiri\Desktop\Diplomka\Do textu DP\Bez názvu (1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11797"/>
            <a:ext cx="7358114" cy="501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STUDIE VYUŽITELNOSTI – ÚZEMNÍ PLÁN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16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500034" y="856803"/>
            <a:ext cx="8143932" cy="429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4" name="Obrázek 23" descr="C:\Users\Spiri\Desktop\Diplomka\Do textu DP\Bez názvussss.png"/>
          <p:cNvPicPr/>
          <p:nvPr/>
        </p:nvPicPr>
        <p:blipFill>
          <a:blip r:embed="rId2" cstate="print"/>
          <a:srcRect l="33715" t="32355" r="45815" b="35290"/>
          <a:stretch>
            <a:fillRect/>
          </a:stretch>
        </p:blipFill>
        <p:spPr bwMode="auto">
          <a:xfrm>
            <a:off x="1928794" y="1214422"/>
            <a:ext cx="535785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17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2"/>
          <a:srcRect l="7143" t="24286" r="56250" b="34285"/>
          <a:stretch>
            <a:fillRect/>
          </a:stretch>
        </p:blipFill>
        <p:spPr bwMode="auto">
          <a:xfrm>
            <a:off x="1071538" y="928670"/>
            <a:ext cx="7215238" cy="510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STUDIE VYUŽITELNOSTI – ÚZEMNÍ PLÁN</a:t>
            </a:r>
            <a:endParaRPr lang="cs-CZ" dirty="0"/>
          </a:p>
        </p:txBody>
      </p:sp>
      <p:cxnSp>
        <p:nvCxnSpPr>
          <p:cNvPr id="13" name="Přímá spojovací čára 12"/>
          <p:cNvCxnSpPr/>
          <p:nvPr/>
        </p:nvCxnSpPr>
        <p:spPr>
          <a:xfrm>
            <a:off x="500034" y="856803"/>
            <a:ext cx="8143932" cy="429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NÁVRH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18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928662" y="857232"/>
            <a:ext cx="728667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614" y="1138648"/>
            <a:ext cx="7876476" cy="479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NÁVRH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19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928662" y="857232"/>
            <a:ext cx="728667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1214414" y="1094208"/>
          <a:ext cx="6357982" cy="2477668"/>
        </p:xfrm>
        <a:graphic>
          <a:graphicData uri="http://schemas.openxmlformats.org/presentationml/2006/ole">
            <p:oleObj spid="_x0000_s30721" name="Acrobat Document" r:id="rId3" imgW="11344150" imgH="8019921" progId="AcroExch.Document.DC">
              <p:embed/>
            </p:oleObj>
          </a:graphicData>
        </a:graphic>
      </p:graphicFrame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1232825" y="3662380"/>
          <a:ext cx="6196695" cy="2409826"/>
        </p:xfrm>
        <a:graphic>
          <a:graphicData uri="http://schemas.openxmlformats.org/presentationml/2006/ole">
            <p:oleObj spid="_x0000_s30723" name="Acrobat Document" r:id="rId4" imgW="11344150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ZADÁNÍ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/>
          <a:lstStyle/>
          <a:p>
            <a:pPr algn="just"/>
            <a:r>
              <a:rPr lang="cs-CZ" dirty="0" smtClean="0"/>
              <a:t>Cílem </a:t>
            </a:r>
            <a:r>
              <a:rPr lang="cs-CZ" dirty="0" smtClean="0"/>
              <a:t>práce je vypracovat studii využitelnosti dané lokality pro výstavbu RD s ohledem na ekonomická, estetické a ekologická kritéria a rozpracování dispozice konkrétního RD.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>
                <a:solidFill>
                  <a:schemeClr val="bg1">
                    <a:lumMod val="50000"/>
                  </a:schemeClr>
                </a:solidFill>
              </a:rPr>
              <a:pPr algn="ctr"/>
              <a:t>2</a:t>
            </a:fld>
            <a:endParaRPr lang="cs-CZ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Přímá spojovací čára 11"/>
          <p:cNvCxnSpPr/>
          <p:nvPr/>
        </p:nvCxnSpPr>
        <p:spPr>
          <a:xfrm>
            <a:off x="2928926" y="857232"/>
            <a:ext cx="3286148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NÁVRH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20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928662" y="857232"/>
            <a:ext cx="728667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/>
          <a:srcRect l="3125" t="30714" r="53125" b="40000"/>
          <a:stretch>
            <a:fillRect/>
          </a:stretch>
        </p:blipFill>
        <p:spPr bwMode="auto">
          <a:xfrm>
            <a:off x="1071538" y="1214422"/>
            <a:ext cx="700092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285720" y="4086242"/>
          <a:ext cx="1476375" cy="1771650"/>
        </p:xfrm>
        <a:graphic>
          <a:graphicData uri="http://schemas.openxmlformats.org/presentationml/2006/ole">
            <p:oleObj spid="_x0000_s35845" name="Acrobat Document" r:id="rId4" imgW="11344150" imgH="8019921" progId="AcroExch.Document.DC">
              <p:embed/>
            </p:oleObj>
          </a:graphicData>
        </a:graphic>
      </p:graphicFrame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5847" name="Object 7"/>
          <p:cNvGraphicFramePr>
            <a:graphicFrameLocks noChangeAspect="1"/>
          </p:cNvGraphicFramePr>
          <p:nvPr/>
        </p:nvGraphicFramePr>
        <p:xfrm>
          <a:off x="1873244" y="4000504"/>
          <a:ext cx="1841500" cy="1924050"/>
        </p:xfrm>
        <a:graphic>
          <a:graphicData uri="http://schemas.openxmlformats.org/presentationml/2006/ole">
            <p:oleObj spid="_x0000_s35847" name="Acrobat Document" r:id="rId5" imgW="11344150" imgH="8019921" progId="AcroExch.Document.DC">
              <p:embed/>
            </p:oleObj>
          </a:graphicData>
        </a:graphic>
      </p:graphicFrame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5849" name="Object 9"/>
          <p:cNvGraphicFramePr>
            <a:graphicFrameLocks noChangeAspect="1"/>
          </p:cNvGraphicFramePr>
          <p:nvPr/>
        </p:nvGraphicFramePr>
        <p:xfrm>
          <a:off x="3929058" y="3962418"/>
          <a:ext cx="1695450" cy="2038350"/>
        </p:xfrm>
        <a:graphic>
          <a:graphicData uri="http://schemas.openxmlformats.org/presentationml/2006/ole">
            <p:oleObj spid="_x0000_s35849" name="Acrobat Document" r:id="rId6" imgW="11344150" imgH="8019921" progId="AcroExch.Document.DC">
              <p:embed/>
            </p:oleObj>
          </a:graphicData>
        </a:graphic>
      </p:graphicFrame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5851" name="Object 11"/>
          <p:cNvGraphicFramePr>
            <a:graphicFrameLocks noChangeAspect="1"/>
          </p:cNvGraphicFramePr>
          <p:nvPr/>
        </p:nvGraphicFramePr>
        <p:xfrm>
          <a:off x="5613419" y="3971941"/>
          <a:ext cx="1673225" cy="1743075"/>
        </p:xfrm>
        <a:graphic>
          <a:graphicData uri="http://schemas.openxmlformats.org/presentationml/2006/ole">
            <p:oleObj spid="_x0000_s35851" name="Acrobat Document" r:id="rId7" imgW="11344150" imgH="8019921" progId="AcroExch.Document.DC">
              <p:embed/>
            </p:oleObj>
          </a:graphicData>
        </a:graphic>
      </p:graphicFrame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5853" name="Object 13"/>
          <p:cNvGraphicFramePr>
            <a:graphicFrameLocks noChangeAspect="1"/>
          </p:cNvGraphicFramePr>
          <p:nvPr/>
        </p:nvGraphicFramePr>
        <p:xfrm>
          <a:off x="7258050" y="4000504"/>
          <a:ext cx="1571625" cy="1733550"/>
        </p:xfrm>
        <a:graphic>
          <a:graphicData uri="http://schemas.openxmlformats.org/presentationml/2006/ole">
            <p:oleObj spid="_x0000_s35853" name="Acrobat Document" r:id="rId8" imgW="11344150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NÁVRH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21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928662" y="857232"/>
            <a:ext cx="728667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6871" name="Object 7"/>
          <p:cNvGraphicFramePr>
            <a:graphicFrameLocks noChangeAspect="1"/>
          </p:cNvGraphicFramePr>
          <p:nvPr/>
        </p:nvGraphicFramePr>
        <p:xfrm>
          <a:off x="1285852" y="1122589"/>
          <a:ext cx="6653218" cy="2592163"/>
        </p:xfrm>
        <a:graphic>
          <a:graphicData uri="http://schemas.openxmlformats.org/presentationml/2006/ole">
            <p:oleObj spid="_x0000_s36871" name="Acrobat Document" r:id="rId3" imgW="11344150" imgH="8019921" progId="AcroExch.Document.DC">
              <p:embed/>
            </p:oleObj>
          </a:graphicData>
        </a:graphic>
      </p:graphicFrame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6873" name="Object 9"/>
          <p:cNvGraphicFramePr>
            <a:graphicFrameLocks noChangeAspect="1"/>
          </p:cNvGraphicFramePr>
          <p:nvPr/>
        </p:nvGraphicFramePr>
        <p:xfrm>
          <a:off x="357158" y="3857628"/>
          <a:ext cx="2714644" cy="2195378"/>
        </p:xfrm>
        <a:graphic>
          <a:graphicData uri="http://schemas.openxmlformats.org/presentationml/2006/ole">
            <p:oleObj spid="_x0000_s36873" name="Acrobat Document" r:id="rId4" imgW="11344150" imgH="8019921" progId="AcroExch.Document.DC">
              <p:embed/>
            </p:oleObj>
          </a:graphicData>
        </a:graphic>
      </p:graphicFrame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6875" name="Object 11"/>
          <p:cNvGraphicFramePr>
            <a:graphicFrameLocks noChangeAspect="1"/>
          </p:cNvGraphicFramePr>
          <p:nvPr/>
        </p:nvGraphicFramePr>
        <p:xfrm>
          <a:off x="3000378" y="3738582"/>
          <a:ext cx="2000250" cy="2405062"/>
        </p:xfrm>
        <a:graphic>
          <a:graphicData uri="http://schemas.openxmlformats.org/presentationml/2006/ole">
            <p:oleObj spid="_x0000_s36875" name="Acrobat Document" r:id="rId5" imgW="11344150" imgH="8019921" progId="AcroExch.Document.DC">
              <p:embed/>
            </p:oleObj>
          </a:graphicData>
        </a:graphic>
      </p:graphicFrame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6877" name="Object 13"/>
          <p:cNvGraphicFramePr>
            <a:graphicFrameLocks noChangeAspect="1"/>
          </p:cNvGraphicFramePr>
          <p:nvPr/>
        </p:nvGraphicFramePr>
        <p:xfrm>
          <a:off x="4929190" y="3767156"/>
          <a:ext cx="2141568" cy="2233612"/>
        </p:xfrm>
        <a:graphic>
          <a:graphicData uri="http://schemas.openxmlformats.org/presentationml/2006/ole">
            <p:oleObj spid="_x0000_s36877" name="Acrobat Document" r:id="rId6" imgW="11344150" imgH="8019921" progId="AcroExch.Document.DC">
              <p:embed/>
            </p:oleObj>
          </a:graphicData>
        </a:graphic>
      </p:graphicFrame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6879" name="Object 15"/>
          <p:cNvGraphicFramePr>
            <a:graphicFrameLocks noChangeAspect="1"/>
          </p:cNvGraphicFramePr>
          <p:nvPr/>
        </p:nvGraphicFramePr>
        <p:xfrm>
          <a:off x="6929454" y="3643314"/>
          <a:ext cx="2012981" cy="2562340"/>
        </p:xfrm>
        <a:graphic>
          <a:graphicData uri="http://schemas.openxmlformats.org/presentationml/2006/ole">
            <p:oleObj spid="_x0000_s36879" name="Acrobat Document" r:id="rId7" imgW="11344150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NÁVRH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22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928662" y="857232"/>
            <a:ext cx="728667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7895" name="Object 7"/>
          <p:cNvGraphicFramePr>
            <a:graphicFrameLocks noChangeAspect="1"/>
          </p:cNvGraphicFramePr>
          <p:nvPr/>
        </p:nvGraphicFramePr>
        <p:xfrm>
          <a:off x="1142976" y="1094254"/>
          <a:ext cx="6889530" cy="2691936"/>
        </p:xfrm>
        <a:graphic>
          <a:graphicData uri="http://schemas.openxmlformats.org/presentationml/2006/ole">
            <p:oleObj spid="_x0000_s37895" name="Acrobat Document" r:id="rId3" imgW="11344150" imgH="8019921" progId="AcroExch.Document.DC">
              <p:embed/>
            </p:oleObj>
          </a:graphicData>
        </a:graphic>
      </p:graphicFrame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7897" name="Object 9"/>
          <p:cNvGraphicFramePr>
            <a:graphicFrameLocks noChangeAspect="1"/>
          </p:cNvGraphicFramePr>
          <p:nvPr/>
        </p:nvGraphicFramePr>
        <p:xfrm>
          <a:off x="642910" y="3786190"/>
          <a:ext cx="2857520" cy="2335599"/>
        </p:xfrm>
        <a:graphic>
          <a:graphicData uri="http://schemas.openxmlformats.org/presentationml/2006/ole">
            <p:oleObj spid="_x0000_s37897" name="Acrobat Document" r:id="rId4" imgW="11344150" imgH="8019921" progId="AcroExch.Document.DC">
              <p:embed/>
            </p:oleObj>
          </a:graphicData>
        </a:graphic>
      </p:graphicFrame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7899" name="Object 11"/>
          <p:cNvGraphicFramePr>
            <a:graphicFrameLocks noChangeAspect="1"/>
          </p:cNvGraphicFramePr>
          <p:nvPr/>
        </p:nvGraphicFramePr>
        <p:xfrm>
          <a:off x="4071934" y="3786190"/>
          <a:ext cx="2234189" cy="2071702"/>
        </p:xfrm>
        <a:graphic>
          <a:graphicData uri="http://schemas.openxmlformats.org/presentationml/2006/ole">
            <p:oleObj spid="_x0000_s37899" name="Acrobat Document" r:id="rId5" imgW="11344150" imgH="8019921" progId="AcroExch.Document.DC">
              <p:embed/>
            </p:oleObj>
          </a:graphicData>
        </a:graphic>
      </p:graphicFrame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7901" name="Object 13"/>
          <p:cNvGraphicFramePr>
            <a:graphicFrameLocks noChangeAspect="1"/>
          </p:cNvGraphicFramePr>
          <p:nvPr/>
        </p:nvGraphicFramePr>
        <p:xfrm>
          <a:off x="6500826" y="3761896"/>
          <a:ext cx="2252649" cy="2095980"/>
        </p:xfrm>
        <a:graphic>
          <a:graphicData uri="http://schemas.openxmlformats.org/presentationml/2006/ole">
            <p:oleObj spid="_x0000_s37901" name="Acrobat Document" r:id="rId6" imgW="11344150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STUDIE RODINNÉHO DVOJDOMKU 1 NP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23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8918" name="Object 6"/>
          <p:cNvGraphicFramePr>
            <a:graphicFrameLocks noChangeAspect="1"/>
          </p:cNvGraphicFramePr>
          <p:nvPr/>
        </p:nvGraphicFramePr>
        <p:xfrm>
          <a:off x="1571625" y="984250"/>
          <a:ext cx="5715000" cy="5168900"/>
        </p:xfrm>
        <a:graphic>
          <a:graphicData uri="http://schemas.openxmlformats.org/presentationml/2006/ole">
            <p:oleObj spid="_x0000_s39938" name="Acrobat Document" r:id="rId3" imgW="11344150" imgH="8019921" progId="AcroExch.Document.DC">
              <p:embed/>
            </p:oleObj>
          </a:graphicData>
        </a:graphic>
      </p:graphicFrame>
      <p:sp>
        <p:nvSpPr>
          <p:cNvPr id="31" name="Obdélník 30"/>
          <p:cNvSpPr/>
          <p:nvPr/>
        </p:nvSpPr>
        <p:spPr>
          <a:xfrm>
            <a:off x="5429256" y="492919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24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" name="Obdélník 30"/>
          <p:cNvSpPr/>
          <p:nvPr/>
        </p:nvSpPr>
        <p:spPr>
          <a:xfrm>
            <a:off x="5500694" y="492919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1571604" y="1000107"/>
          <a:ext cx="5722393" cy="5069929"/>
        </p:xfrm>
        <a:graphic>
          <a:graphicData uri="http://schemas.openxmlformats.org/presentationml/2006/ole">
            <p:oleObj spid="_x0000_s40963" name="Acrobat Document" r:id="rId3" imgW="11344150" imgH="8019921" progId="AcroExch.Document.DC">
              <p:embed/>
            </p:oleObj>
          </a:graphicData>
        </a:graphic>
      </p:graphicFrame>
      <p:sp>
        <p:nvSpPr>
          <p:cNvPr id="28" name="Obdélník 27"/>
          <p:cNvSpPr/>
          <p:nvPr/>
        </p:nvSpPr>
        <p:spPr>
          <a:xfrm>
            <a:off x="5429256" y="492919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STUDIE RODINNÉHO DVOJDOMKU 2 NP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500034" y="857232"/>
            <a:ext cx="8072494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25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" name="Obdélník 30"/>
          <p:cNvSpPr/>
          <p:nvPr/>
        </p:nvSpPr>
        <p:spPr>
          <a:xfrm>
            <a:off x="5500694" y="492919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/>
        </p:nvSpPr>
        <p:spPr>
          <a:xfrm>
            <a:off x="5429256" y="492919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STUDIE RODINNÉHO DOMU 1 NP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857224" y="857232"/>
            <a:ext cx="7429552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2000232" y="943148"/>
          <a:ext cx="4857784" cy="5114070"/>
        </p:xfrm>
        <a:graphic>
          <a:graphicData uri="http://schemas.openxmlformats.org/presentationml/2006/ole">
            <p:oleObj spid="_x0000_s41987" name="Acrobat Document" r:id="rId3" imgW="11344150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26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" name="Obdélník 30"/>
          <p:cNvSpPr/>
          <p:nvPr/>
        </p:nvSpPr>
        <p:spPr>
          <a:xfrm>
            <a:off x="5500694" y="492919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/>
        </p:nvSpPr>
        <p:spPr>
          <a:xfrm>
            <a:off x="5429256" y="492919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STUDIE RODINNÉHO DOMU 2 NP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857224" y="857232"/>
            <a:ext cx="7429552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2333625" y="995363"/>
          <a:ext cx="4524375" cy="5046662"/>
        </p:xfrm>
        <a:graphic>
          <a:graphicData uri="http://schemas.openxmlformats.org/presentationml/2006/ole">
            <p:oleObj spid="_x0000_s43011" name="Acrobat Document" r:id="rId3" imgW="11344150" imgH="8019921" progId="AcroExch.Document.DC">
              <p:embed/>
            </p:oleObj>
          </a:graphicData>
        </a:graphic>
      </p:graphicFrame>
      <p:sp>
        <p:nvSpPr>
          <p:cNvPr id="33" name="Obdélník 32"/>
          <p:cNvSpPr/>
          <p:nvPr/>
        </p:nvSpPr>
        <p:spPr>
          <a:xfrm>
            <a:off x="5572132" y="2857496"/>
            <a:ext cx="571504" cy="9286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27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" name="Obdélník 30"/>
          <p:cNvSpPr/>
          <p:nvPr/>
        </p:nvSpPr>
        <p:spPr>
          <a:xfrm>
            <a:off x="5500694" y="492919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/>
        </p:nvSpPr>
        <p:spPr>
          <a:xfrm>
            <a:off x="5429256" y="492919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DSP - RODINNÝ DŮM - BUNGALOV 1 NP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571472" y="857232"/>
            <a:ext cx="800105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1071538" y="928670"/>
          <a:ext cx="6929486" cy="5204399"/>
        </p:xfrm>
        <a:graphic>
          <a:graphicData uri="http://schemas.openxmlformats.org/presentationml/2006/ole">
            <p:oleObj spid="_x0000_s44035" name="Acrobat Document" r:id="rId3" imgW="17011502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28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8" name="Obdélník 27"/>
          <p:cNvSpPr/>
          <p:nvPr/>
        </p:nvSpPr>
        <p:spPr>
          <a:xfrm>
            <a:off x="3214678" y="350043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DSP - RODINNÝ DŮM - BUNGALOV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571472" y="857232"/>
            <a:ext cx="800105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957263" y="1252538"/>
          <a:ext cx="7186612" cy="4429125"/>
        </p:xfrm>
        <a:graphic>
          <a:graphicData uri="http://schemas.openxmlformats.org/presentationml/2006/ole">
            <p:oleObj spid="_x0000_s46083" name="Acrobat Document" r:id="rId3" imgW="5667353" imgH="8019921" progId="AcroExch.Document.DC">
              <p:embed/>
            </p:oleObj>
          </a:graphicData>
        </a:graphic>
      </p:graphicFrame>
      <p:sp>
        <p:nvSpPr>
          <p:cNvPr id="29" name="Obdélník 28"/>
          <p:cNvSpPr/>
          <p:nvPr/>
        </p:nvSpPr>
        <p:spPr>
          <a:xfrm>
            <a:off x="1500166" y="3143248"/>
            <a:ext cx="1643074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29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714348" y="3929066"/>
            <a:ext cx="28575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" name="Obdélník 30"/>
          <p:cNvSpPr/>
          <p:nvPr/>
        </p:nvSpPr>
        <p:spPr>
          <a:xfrm>
            <a:off x="5500694" y="492919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/>
        </p:nvSpPr>
        <p:spPr>
          <a:xfrm>
            <a:off x="5429256" y="4929198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lang="cs-CZ" smtClean="0"/>
              <a:t>DSP - RODINNÝ DŮM - ATYP - 1 NP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571472" y="857232"/>
            <a:ext cx="800105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762000" y="928688"/>
          <a:ext cx="7667625" cy="5210175"/>
        </p:xfrm>
        <a:graphic>
          <a:graphicData uri="http://schemas.openxmlformats.org/presentationml/2006/ole">
            <p:oleObj spid="_x0000_s45059" name="Acrobat Document" r:id="rId3" imgW="17011502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ZAČLENĚNÍ STUDIE VYUŽITELNOSTI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/>
          <a:lstStyle/>
          <a:p>
            <a:pPr algn="just"/>
            <a:r>
              <a:rPr lang="cs-CZ" dirty="0" err="1" smtClean="0"/>
              <a:t>Předinvestiční</a:t>
            </a:r>
            <a:r>
              <a:rPr lang="cs-CZ" dirty="0" smtClean="0"/>
              <a:t> – sběr informací, analýzy studie a konečné rozhodnutí </a:t>
            </a:r>
            <a:endParaRPr lang="cs-CZ" dirty="0" smtClean="0"/>
          </a:p>
          <a:p>
            <a:pPr algn="just"/>
            <a:endParaRPr lang="cs-CZ" dirty="0" smtClean="0"/>
          </a:p>
          <a:p>
            <a:pPr algn="just"/>
            <a:r>
              <a:rPr lang="cs-CZ" dirty="0" smtClean="0"/>
              <a:t>Investiční </a:t>
            </a:r>
            <a:r>
              <a:rPr lang="cs-CZ" dirty="0" smtClean="0"/>
              <a:t>– vlastní realizace projektu – </a:t>
            </a:r>
            <a:r>
              <a:rPr lang="cs-CZ" dirty="0" smtClean="0"/>
              <a:t>vynakládání </a:t>
            </a:r>
            <a:r>
              <a:rPr lang="cs-CZ" dirty="0" smtClean="0"/>
              <a:t>investičních prostředků </a:t>
            </a:r>
            <a:r>
              <a:rPr lang="cs-CZ" dirty="0" smtClean="0"/>
              <a:t> </a:t>
            </a:r>
          </a:p>
          <a:p>
            <a:pPr algn="just"/>
            <a:endParaRPr lang="cs-CZ" dirty="0" smtClean="0"/>
          </a:p>
          <a:p>
            <a:pPr algn="just"/>
            <a:r>
              <a:rPr lang="cs-CZ" dirty="0" smtClean="0"/>
              <a:t>Provozní </a:t>
            </a:r>
            <a:r>
              <a:rPr lang="cs-CZ" dirty="0" smtClean="0"/>
              <a:t>– provoz a užívání projektu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3</a:t>
            </a:fld>
            <a:endParaRPr lang="cs-CZ" sz="1800" b="1" dirty="0"/>
          </a:p>
        </p:txBody>
      </p:sp>
      <p:cxnSp>
        <p:nvCxnSpPr>
          <p:cNvPr id="12" name="Přímá spojovací čára 11"/>
          <p:cNvCxnSpPr/>
          <p:nvPr/>
        </p:nvCxnSpPr>
        <p:spPr>
          <a:xfrm>
            <a:off x="642910" y="857232"/>
            <a:ext cx="7858180" cy="2239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30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DSP - RODINNÝ DŮM - ATYP - 2 NP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571472" y="857232"/>
            <a:ext cx="800105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2500298" y="928688"/>
          <a:ext cx="4357704" cy="5217754"/>
        </p:xfrm>
        <a:graphic>
          <a:graphicData uri="http://schemas.openxmlformats.org/presentationml/2006/ole">
            <p:oleObj spid="_x0000_s48131" name="Acrobat Document" r:id="rId3" imgW="11344150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31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DSP - RODINNÝ DŮM - ATYP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571472" y="857232"/>
            <a:ext cx="800105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142844" y="2214554"/>
          <a:ext cx="8766209" cy="2357454"/>
        </p:xfrm>
        <a:graphic>
          <a:graphicData uri="http://schemas.openxmlformats.org/presentationml/2006/ole">
            <p:oleObj spid="_x0000_s49155" name="Acrobat Document" r:id="rId3" imgW="17011502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32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DSP - RODINNÝ DŮM - 1 NP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1500166" y="857232"/>
            <a:ext cx="6143668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1220788" y="977900"/>
          <a:ext cx="6851650" cy="5165725"/>
        </p:xfrm>
        <a:graphic>
          <a:graphicData uri="http://schemas.openxmlformats.org/presentationml/2006/ole">
            <p:oleObj spid="_x0000_s50179" name="Acrobat Document" r:id="rId3" imgW="17011502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33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DSP - RODINNÝ DŮM - 2 NP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1500166" y="857232"/>
            <a:ext cx="6143668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1133475" y="1176338"/>
          <a:ext cx="6581775" cy="4784725"/>
        </p:xfrm>
        <a:graphic>
          <a:graphicData uri="http://schemas.openxmlformats.org/presentationml/2006/ole">
            <p:oleObj spid="_x0000_s51203" name="Acrobat Document" r:id="rId3" imgW="17011502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34</a:t>
            </a:fld>
            <a:endParaRPr lang="cs-CZ" sz="18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DSP - RODINNÝ DŮM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2214546" y="857232"/>
            <a:ext cx="4714908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1179513" y="1000125"/>
          <a:ext cx="6249987" cy="4827588"/>
        </p:xfrm>
        <a:graphic>
          <a:graphicData uri="http://schemas.openxmlformats.org/presentationml/2006/ole">
            <p:oleObj spid="_x0000_s52227" name="Acrobat Document" r:id="rId3" imgW="11344150" imgH="801992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100013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PREZENTACE K OBHAJOBĚ DIPLOMOVÉ PRÁCE NA TÉMA: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5720" y="4929198"/>
            <a:ext cx="6786610" cy="17526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Autor diplomové práce:		Bc. Vladislav </a:t>
            </a:r>
            <a:r>
              <a:rPr lang="cs-CZ" sz="2000" dirty="0" err="1" smtClean="0">
                <a:solidFill>
                  <a:schemeClr val="tx1"/>
                </a:solidFill>
              </a:rPr>
              <a:t>Vrtílka</a:t>
            </a:r>
            <a:endParaRPr lang="cs-CZ" sz="2000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Vedoucí diplomové práce:		doc</a:t>
            </a:r>
            <a:r>
              <a:rPr lang="cs-CZ" sz="2000" dirty="0" smtClean="0">
                <a:solidFill>
                  <a:schemeClr val="tx1"/>
                </a:solidFill>
              </a:rPr>
              <a:t>. Ing. Jaroslav Žák, CSc.</a:t>
            </a:r>
            <a:endParaRPr lang="cs-CZ" sz="2000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Oponent diplomové práce:	Ing</a:t>
            </a:r>
            <a:r>
              <a:rPr lang="cs-CZ" sz="2000" dirty="0" smtClean="0">
                <a:solidFill>
                  <a:schemeClr val="tx1"/>
                </a:solidFill>
              </a:rPr>
              <a:t>. Karolína </a:t>
            </a:r>
            <a:r>
              <a:rPr lang="cs-CZ" sz="2000" dirty="0" err="1" smtClean="0">
                <a:solidFill>
                  <a:schemeClr val="tx1"/>
                </a:solidFill>
              </a:rPr>
              <a:t>Škrlantová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2285992"/>
            <a:ext cx="9144000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6000" b="1" dirty="0" smtClean="0"/>
              <a:t>DĚKUJI ZA POZORNOST</a:t>
            </a:r>
            <a:endParaRPr lang="cs-CZ" sz="6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8052" y="5000636"/>
            <a:ext cx="1371600" cy="1676400"/>
          </a:xfrm>
          <a:prstGeom prst="rect">
            <a:avLst/>
          </a:prstGeom>
        </p:spPr>
      </p:pic>
      <p:cxnSp>
        <p:nvCxnSpPr>
          <p:cNvPr id="7" name="Přímá spojovací čára 6"/>
          <p:cNvCxnSpPr/>
          <p:nvPr/>
        </p:nvCxnSpPr>
        <p:spPr>
          <a:xfrm>
            <a:off x="285720" y="4929198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>
                <a:solidFill>
                  <a:schemeClr val="bg1">
                    <a:lumMod val="50000"/>
                  </a:schemeClr>
                </a:solidFill>
              </a:rPr>
              <a:pPr algn="ctr"/>
              <a:t>35</a:t>
            </a:fld>
            <a:endParaRPr lang="cs-CZ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OSNOVA STUDIE VYUŽITELNOSTI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92922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 smtClean="0"/>
              <a:t>studie využitelnosti </a:t>
            </a:r>
            <a:r>
              <a:rPr lang="cs-CZ" dirty="0" smtClean="0"/>
              <a:t>na již vlastněný </a:t>
            </a:r>
            <a:r>
              <a:rPr lang="cs-CZ" dirty="0" smtClean="0"/>
              <a:t>majetek</a:t>
            </a:r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Titulní </a:t>
            </a:r>
            <a:r>
              <a:rPr lang="cs-CZ" dirty="0" smtClean="0"/>
              <a:t>stránka </a:t>
            </a:r>
            <a:endParaRPr lang="cs-CZ" dirty="0" smtClean="0"/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Obsah </a:t>
            </a:r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Úvodní </a:t>
            </a:r>
            <a:r>
              <a:rPr lang="cs-CZ" dirty="0" smtClean="0"/>
              <a:t>informace </a:t>
            </a:r>
            <a:endParaRPr lang="cs-CZ" dirty="0" smtClean="0"/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Stručný </a:t>
            </a:r>
            <a:r>
              <a:rPr lang="cs-CZ" dirty="0" smtClean="0"/>
              <a:t>popis podstaty projektu a jeho </a:t>
            </a:r>
            <a:r>
              <a:rPr lang="cs-CZ" dirty="0" smtClean="0"/>
              <a:t>etap</a:t>
            </a:r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Průzkum </a:t>
            </a:r>
            <a:r>
              <a:rPr lang="cs-CZ" dirty="0" smtClean="0"/>
              <a:t>trhu a odhad poptávky </a:t>
            </a:r>
            <a:endParaRPr lang="cs-CZ" dirty="0" smtClean="0"/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Marketingový </a:t>
            </a:r>
            <a:r>
              <a:rPr lang="cs-CZ" dirty="0" smtClean="0"/>
              <a:t>mix a marketingová </a:t>
            </a:r>
            <a:endParaRPr lang="cs-CZ" dirty="0" smtClean="0"/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Analýza </a:t>
            </a:r>
            <a:r>
              <a:rPr lang="cs-CZ" dirty="0" smtClean="0"/>
              <a:t>území </a:t>
            </a:r>
            <a:endParaRPr lang="cs-CZ" dirty="0" smtClean="0"/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Návrh </a:t>
            </a:r>
            <a:r>
              <a:rPr lang="cs-CZ" dirty="0" smtClean="0"/>
              <a:t>řešení </a:t>
            </a:r>
            <a:endParaRPr lang="cs-CZ" dirty="0" smtClean="0"/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Základní </a:t>
            </a:r>
            <a:r>
              <a:rPr lang="cs-CZ" dirty="0" smtClean="0"/>
              <a:t>finanční analýza </a:t>
            </a:r>
            <a:endParaRPr lang="cs-CZ" dirty="0" smtClean="0"/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Analýza </a:t>
            </a:r>
            <a:r>
              <a:rPr lang="cs-CZ" dirty="0" smtClean="0"/>
              <a:t>rizik </a:t>
            </a:r>
            <a:endParaRPr lang="cs-CZ" dirty="0" smtClean="0"/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Dopad </a:t>
            </a:r>
            <a:r>
              <a:rPr lang="cs-CZ" dirty="0" smtClean="0"/>
              <a:t>projektu na životní prostředí </a:t>
            </a:r>
            <a:endParaRPr lang="cs-CZ" dirty="0" smtClean="0"/>
          </a:p>
          <a:p>
            <a:pPr lvl="1" algn="just">
              <a:buFont typeface="Courier New" pitchFamily="49" charset="0"/>
              <a:buChar char="o"/>
            </a:pPr>
            <a:r>
              <a:rPr lang="cs-CZ" dirty="0" smtClean="0"/>
              <a:t>Závěrečné </a:t>
            </a:r>
            <a:r>
              <a:rPr lang="cs-CZ" dirty="0" smtClean="0"/>
              <a:t>shrnující hodnocení projektu 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4</a:t>
            </a:fld>
            <a:endParaRPr lang="cs-CZ" sz="1800" b="1" dirty="0"/>
          </a:p>
        </p:txBody>
      </p:sp>
      <p:cxnSp>
        <p:nvCxnSpPr>
          <p:cNvPr id="12" name="Přímá spojovací čára 11"/>
          <p:cNvCxnSpPr/>
          <p:nvPr/>
        </p:nvCxnSpPr>
        <p:spPr>
          <a:xfrm>
            <a:off x="928662" y="857232"/>
            <a:ext cx="728667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OSNOVA STUDIE VYUŽITELNOSTI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92922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 smtClean="0"/>
              <a:t>Titulní </a:t>
            </a:r>
            <a:r>
              <a:rPr lang="cs-CZ" dirty="0" smtClean="0"/>
              <a:t>stránka</a:t>
            </a:r>
          </a:p>
          <a:p>
            <a:pPr lvl="1" algn="just"/>
            <a:r>
              <a:rPr lang="cs-CZ" dirty="0" smtClean="0"/>
              <a:t>Mělo </a:t>
            </a:r>
            <a:r>
              <a:rPr lang="cs-CZ" dirty="0" smtClean="0"/>
              <a:t>by na ní být uvedeno, že se jedná o studii využitelnosti a jaký projekt popisuje. </a:t>
            </a:r>
            <a:endParaRPr lang="cs-CZ" dirty="0" smtClean="0"/>
          </a:p>
          <a:p>
            <a:pPr lvl="1" algn="just"/>
            <a:endParaRPr lang="cs-CZ" dirty="0" smtClean="0"/>
          </a:p>
          <a:p>
            <a:pPr algn="just"/>
            <a:r>
              <a:rPr lang="cs-CZ" sz="3200" dirty="0" smtClean="0"/>
              <a:t>Obsah</a:t>
            </a:r>
          </a:p>
          <a:p>
            <a:pPr lvl="1" algn="just"/>
            <a:r>
              <a:rPr lang="cs-CZ" dirty="0" smtClean="0"/>
              <a:t>Zahrnuje </a:t>
            </a:r>
            <a:r>
              <a:rPr lang="cs-CZ" dirty="0" smtClean="0"/>
              <a:t>především informace o počtu a skladbě kapitol a o tom, na které stránce je lze nalézt</a:t>
            </a:r>
            <a:r>
              <a:rPr lang="cs-CZ" dirty="0" smtClean="0"/>
              <a:t>.</a:t>
            </a:r>
          </a:p>
          <a:p>
            <a:pPr lvl="1" algn="just"/>
            <a:endParaRPr lang="cs-CZ" dirty="0" smtClean="0"/>
          </a:p>
          <a:p>
            <a:pPr algn="just"/>
            <a:r>
              <a:rPr lang="cs-CZ" dirty="0" smtClean="0"/>
              <a:t>Úvodní </a:t>
            </a:r>
            <a:r>
              <a:rPr lang="cs-CZ" dirty="0" smtClean="0"/>
              <a:t>informace </a:t>
            </a:r>
            <a:endParaRPr lang="cs-CZ" dirty="0" smtClean="0"/>
          </a:p>
          <a:p>
            <a:pPr lvl="1" algn="just"/>
            <a:r>
              <a:rPr lang="cs-CZ" dirty="0" smtClean="0"/>
              <a:t>účel</a:t>
            </a:r>
            <a:r>
              <a:rPr lang="cs-CZ" dirty="0" smtClean="0"/>
              <a:t>, pro který je studie využitelnosti zpracována, </a:t>
            </a:r>
            <a:r>
              <a:rPr lang="cs-CZ" dirty="0" smtClean="0"/>
              <a:t>datum, </a:t>
            </a:r>
            <a:r>
              <a:rPr lang="cs-CZ" dirty="0" smtClean="0"/>
              <a:t>identifikační údaje o zadavateli, identifikace zpracovatele studie a příslušné kontaktní osoby. 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5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928662" y="857232"/>
            <a:ext cx="728667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OSNOVA STUDIE VYUŽITELNOSTI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929222"/>
          </a:xfrm>
        </p:spPr>
        <p:txBody>
          <a:bodyPr>
            <a:normAutofit fontScale="92500"/>
          </a:bodyPr>
          <a:lstStyle/>
          <a:p>
            <a:pPr algn="just"/>
            <a:r>
              <a:rPr lang="cs-CZ" dirty="0" smtClean="0"/>
              <a:t>Stručný popis podstaty projektu </a:t>
            </a:r>
            <a:endParaRPr lang="cs-CZ" dirty="0" smtClean="0"/>
          </a:p>
          <a:p>
            <a:pPr lvl="1" algn="just"/>
            <a:r>
              <a:rPr lang="cs-CZ" dirty="0" smtClean="0"/>
              <a:t>Popis hlavních </a:t>
            </a:r>
            <a:r>
              <a:rPr lang="cs-CZ" dirty="0" smtClean="0"/>
              <a:t>charakteristik projektu. </a:t>
            </a:r>
            <a:r>
              <a:rPr lang="cs-CZ" dirty="0" smtClean="0"/>
              <a:t>Název</a:t>
            </a:r>
            <a:r>
              <a:rPr lang="cs-CZ" dirty="0" smtClean="0"/>
              <a:t>, smysl a zaměření projektu, jaké služby případně produkty budou díky projektu poskytovány a jaký problém řeší, kdo je investorem </a:t>
            </a:r>
            <a:r>
              <a:rPr lang="cs-CZ" dirty="0" smtClean="0"/>
              <a:t>projektu</a:t>
            </a:r>
            <a:r>
              <a:rPr lang="cs-CZ" dirty="0" smtClean="0"/>
              <a:t>, jaká je kapacita (velikost) projektu a jaká je jeho lokalizace. </a:t>
            </a:r>
            <a:endParaRPr lang="cs-CZ" dirty="0" smtClean="0"/>
          </a:p>
          <a:p>
            <a:pPr lvl="1" algn="just"/>
            <a:endParaRPr lang="cs-CZ" dirty="0" smtClean="0"/>
          </a:p>
          <a:p>
            <a:pPr algn="just"/>
            <a:r>
              <a:rPr lang="cs-CZ" dirty="0" smtClean="0"/>
              <a:t>Průzkum </a:t>
            </a:r>
            <a:r>
              <a:rPr lang="cs-CZ" dirty="0" smtClean="0"/>
              <a:t>trhu a odhad poptávky </a:t>
            </a:r>
            <a:endParaRPr lang="cs-CZ" dirty="0" smtClean="0"/>
          </a:p>
          <a:p>
            <a:pPr lvl="1" algn="just"/>
            <a:r>
              <a:rPr lang="cs-CZ" dirty="0" smtClean="0"/>
              <a:t>Odhady </a:t>
            </a:r>
            <a:r>
              <a:rPr lang="cs-CZ" dirty="0" smtClean="0"/>
              <a:t>a doporučení týkající se potřeb finálních uživatelů, konkurenceschopnosti výstupů produktu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6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928662" y="857232"/>
            <a:ext cx="728667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OSNOVA STUDIE VYUŽITELNOSTI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92922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 smtClean="0"/>
              <a:t>Marketingová strategie a marketingový mix </a:t>
            </a:r>
            <a:endParaRPr lang="cs-CZ" dirty="0" smtClean="0"/>
          </a:p>
          <a:p>
            <a:pPr lvl="1" algn="just"/>
            <a:r>
              <a:rPr lang="cs-CZ" dirty="0" smtClean="0"/>
              <a:t>Popis </a:t>
            </a:r>
            <a:r>
              <a:rPr lang="cs-CZ" dirty="0" smtClean="0"/>
              <a:t>základních marketingových aspektů projektu. </a:t>
            </a:r>
            <a:endParaRPr lang="cs-CZ" dirty="0" smtClean="0"/>
          </a:p>
          <a:p>
            <a:pPr lvl="1" algn="just"/>
            <a:endParaRPr lang="cs-CZ" dirty="0" smtClean="0"/>
          </a:p>
          <a:p>
            <a:pPr algn="just"/>
            <a:r>
              <a:rPr lang="cs-CZ" dirty="0" smtClean="0"/>
              <a:t>Analýza </a:t>
            </a:r>
            <a:r>
              <a:rPr lang="cs-CZ" dirty="0" smtClean="0"/>
              <a:t>území </a:t>
            </a:r>
            <a:endParaRPr lang="cs-CZ" dirty="0" smtClean="0"/>
          </a:p>
          <a:p>
            <a:pPr lvl="1" algn="just"/>
            <a:r>
              <a:rPr lang="cs-CZ" dirty="0" smtClean="0"/>
              <a:t>Dopravní </a:t>
            </a:r>
            <a:r>
              <a:rPr lang="cs-CZ" dirty="0" smtClean="0"/>
              <a:t>řešení, poloha a dostupnost inženýrských sítí, okolní zástavba, zeleň, popis omezení a jejich dopady na zástavbu </a:t>
            </a:r>
            <a:endParaRPr lang="cs-CZ" dirty="0" smtClean="0"/>
          </a:p>
          <a:p>
            <a:pPr lvl="1" algn="just"/>
            <a:endParaRPr lang="cs-CZ" dirty="0" smtClean="0"/>
          </a:p>
          <a:p>
            <a:pPr algn="just"/>
            <a:r>
              <a:rPr lang="cs-CZ" dirty="0" smtClean="0"/>
              <a:t>Návrh </a:t>
            </a:r>
            <a:r>
              <a:rPr lang="cs-CZ" dirty="0" smtClean="0"/>
              <a:t>řešení </a:t>
            </a:r>
            <a:endParaRPr lang="cs-CZ" dirty="0" smtClean="0"/>
          </a:p>
          <a:p>
            <a:pPr lvl="1" algn="just"/>
            <a:r>
              <a:rPr lang="cs-CZ" dirty="0" smtClean="0"/>
              <a:t>Kapitola </a:t>
            </a:r>
            <a:r>
              <a:rPr lang="cs-CZ" dirty="0" smtClean="0"/>
              <a:t>bude řešit </a:t>
            </a:r>
            <a:r>
              <a:rPr lang="cs-CZ" dirty="0" smtClean="0"/>
              <a:t>návrhy </a:t>
            </a:r>
            <a:r>
              <a:rPr lang="cs-CZ" dirty="0" smtClean="0"/>
              <a:t>v zadaném území. Návrh bude zohledňovat informace získané z předešlých kapitol.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7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928662" y="857232"/>
            <a:ext cx="728667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OSNOVA STUDIE VYUŽITELNOSTI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92922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dirty="0" smtClean="0"/>
              <a:t>Finanční analýza projektu </a:t>
            </a:r>
            <a:endParaRPr lang="cs-CZ" dirty="0" smtClean="0"/>
          </a:p>
          <a:p>
            <a:pPr lvl="1" algn="just"/>
            <a:r>
              <a:rPr lang="cs-CZ" dirty="0" smtClean="0"/>
              <a:t>Základní </a:t>
            </a:r>
            <a:r>
              <a:rPr lang="cs-CZ" dirty="0" smtClean="0"/>
              <a:t>finanční </a:t>
            </a:r>
            <a:r>
              <a:rPr lang="cs-CZ" dirty="0" smtClean="0"/>
              <a:t>zohlednění</a:t>
            </a:r>
          </a:p>
          <a:p>
            <a:pPr lvl="1" algn="just"/>
            <a:endParaRPr lang="cs-CZ" dirty="0" smtClean="0"/>
          </a:p>
          <a:p>
            <a:pPr algn="just"/>
            <a:r>
              <a:rPr lang="cs-CZ" dirty="0" smtClean="0"/>
              <a:t>Analýza </a:t>
            </a:r>
            <a:r>
              <a:rPr lang="cs-CZ" dirty="0" smtClean="0"/>
              <a:t>rizik </a:t>
            </a:r>
            <a:endParaRPr lang="cs-CZ" dirty="0" smtClean="0"/>
          </a:p>
          <a:p>
            <a:pPr lvl="1" algn="just"/>
            <a:r>
              <a:rPr lang="cs-CZ" dirty="0" smtClean="0"/>
              <a:t>Vymezení </a:t>
            </a:r>
            <a:r>
              <a:rPr lang="cs-CZ" dirty="0" smtClean="0"/>
              <a:t>největších zdrojů rizika v projektu, uvedení jejich pravděpodobností a opatření na jejich snížení </a:t>
            </a:r>
            <a:endParaRPr lang="cs-CZ" dirty="0" smtClean="0"/>
          </a:p>
          <a:p>
            <a:pPr lvl="1" algn="just"/>
            <a:endParaRPr lang="cs-CZ" dirty="0" smtClean="0"/>
          </a:p>
          <a:p>
            <a:pPr algn="just"/>
            <a:r>
              <a:rPr lang="cs-CZ" dirty="0" smtClean="0"/>
              <a:t>Dopad </a:t>
            </a:r>
            <a:r>
              <a:rPr lang="cs-CZ" dirty="0" smtClean="0"/>
              <a:t>projektu na životní prostředí </a:t>
            </a:r>
            <a:endParaRPr lang="cs-CZ" dirty="0" smtClean="0"/>
          </a:p>
          <a:p>
            <a:pPr lvl="1" algn="just"/>
            <a:r>
              <a:rPr lang="cs-CZ" dirty="0" smtClean="0"/>
              <a:t>Popis </a:t>
            </a:r>
            <a:r>
              <a:rPr lang="cs-CZ" dirty="0" smtClean="0"/>
              <a:t>veškerých kladných i negativních </a:t>
            </a:r>
            <a:r>
              <a:rPr lang="cs-CZ" dirty="0" smtClean="0"/>
              <a:t>vlivů</a:t>
            </a:r>
            <a:r>
              <a:rPr lang="cs-CZ" dirty="0" smtClean="0"/>
              <a:t>.</a:t>
            </a:r>
            <a:endParaRPr lang="cs-CZ" dirty="0" smtClean="0"/>
          </a:p>
          <a:p>
            <a:pPr lvl="1" algn="just"/>
            <a:endParaRPr lang="cs-CZ" dirty="0" smtClean="0"/>
          </a:p>
          <a:p>
            <a:pPr algn="just"/>
            <a:r>
              <a:rPr lang="cs-CZ" dirty="0" smtClean="0"/>
              <a:t>Podrobné </a:t>
            </a:r>
            <a:r>
              <a:rPr lang="cs-CZ" dirty="0" smtClean="0"/>
              <a:t>závěrečné hodnocení projektu </a:t>
            </a:r>
            <a:endParaRPr lang="cs-CZ" dirty="0" smtClean="0"/>
          </a:p>
          <a:p>
            <a:pPr lvl="1" algn="just"/>
            <a:r>
              <a:rPr lang="cs-CZ" dirty="0" smtClean="0"/>
              <a:t>V</a:t>
            </a:r>
            <a:r>
              <a:rPr lang="cs-CZ" dirty="0" smtClean="0"/>
              <a:t>ýsledné </a:t>
            </a:r>
            <a:r>
              <a:rPr lang="cs-CZ" dirty="0" smtClean="0"/>
              <a:t>posouzení projektu ze všech uvažovaných hledisek </a:t>
            </a:r>
            <a:r>
              <a:rPr lang="cs-CZ" dirty="0" smtClean="0"/>
              <a:t>a vyjádření </a:t>
            </a:r>
            <a:r>
              <a:rPr lang="cs-CZ" dirty="0" smtClean="0"/>
              <a:t>k realizovatelnosti a finanční rentabilitě projektu. </a:t>
            </a:r>
            <a:endParaRPr lang="cs-CZ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8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928662" y="857232"/>
            <a:ext cx="7286676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STUDIE VYUŽITELNOSTI - POPIS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929222"/>
          </a:xfrm>
        </p:spPr>
        <p:txBody>
          <a:bodyPr>
            <a:normAutofit/>
          </a:bodyPr>
          <a:lstStyle/>
          <a:p>
            <a:pPr algn="just"/>
            <a:r>
              <a:rPr lang="cs-CZ" sz="2800" dirty="0" smtClean="0"/>
              <a:t>Studie využitelnosti řeší několik variant využití území rozkládajícího se na pozemku parcelní číslo 988/87 v katastrálním území </a:t>
            </a:r>
            <a:r>
              <a:rPr lang="cs-CZ" sz="2800" dirty="0" err="1" smtClean="0"/>
              <a:t>Soběšice</a:t>
            </a:r>
            <a:r>
              <a:rPr lang="cs-CZ" sz="2800" dirty="0" smtClean="0"/>
              <a:t> (7511910) o výměře 5195 m2 . </a:t>
            </a:r>
            <a:endParaRPr lang="cs-CZ" sz="2800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85720" y="6215082"/>
            <a:ext cx="8572560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Nadpis 1"/>
          <p:cNvSpPr txBox="1">
            <a:spLocks/>
          </p:cNvSpPr>
          <p:nvPr/>
        </p:nvSpPr>
        <p:spPr>
          <a:xfrm>
            <a:off x="71470" y="6072206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cs-CZ" sz="1600" b="1" dirty="0" smtClean="0"/>
              <a:t>Studie využitelnosti dané lokality pro výstavbu RD a rozpracování dispozice konkrétního RD.</a:t>
            </a:r>
            <a:endParaRPr lang="cs-CZ" sz="1600" b="1" dirty="0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15404" y="6429397"/>
            <a:ext cx="428628" cy="428628"/>
          </a:xfrm>
        </p:spPr>
        <p:txBody>
          <a:bodyPr/>
          <a:lstStyle/>
          <a:p>
            <a:pPr algn="ctr"/>
            <a:fld id="{20264769-77EF-4CD0-90DE-F7D7F2D423C4}" type="slidenum">
              <a:rPr lang="cs-CZ" sz="1800" b="1" smtClean="0"/>
              <a:pPr algn="ctr"/>
              <a:t>9</a:t>
            </a:fld>
            <a:endParaRPr lang="cs-CZ" sz="1800" b="1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1071538" y="857232"/>
            <a:ext cx="7000924" cy="1588"/>
          </a:xfrm>
          <a:prstGeom prst="line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Obrázek 12" descr="C:\Users\Spiri\Desktop\Diplomka\Do textu DP\MAP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2132" y="2643182"/>
            <a:ext cx="5934710" cy="333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1174</Words>
  <PresentationFormat>Předvádění na obrazovce (4:3)</PresentationFormat>
  <Paragraphs>226</Paragraphs>
  <Slides>35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7" baseType="lpstr">
      <vt:lpstr>Motiv sady Office</vt:lpstr>
      <vt:lpstr>Adobe Acrobat Document</vt:lpstr>
      <vt:lpstr>PREZENTACE K OBHAJOBĚ DIPLOMOVÉ PRÁCE NA TÉMA:</vt:lpstr>
      <vt:lpstr>ZADÁNÍ PRÁCE</vt:lpstr>
      <vt:lpstr>ZAČLENĚNÍ STUDIE VYUŽITELNOSTI</vt:lpstr>
      <vt:lpstr>OSNOVA STUDIE VYUŽITELNOSTI</vt:lpstr>
      <vt:lpstr>OSNOVA STUDIE VYUŽITELNOSTI</vt:lpstr>
      <vt:lpstr>OSNOVA STUDIE VYUŽITELNOSTI</vt:lpstr>
      <vt:lpstr>OSNOVA STUDIE VYUŽITELNOSTI</vt:lpstr>
      <vt:lpstr>OSNOVA STUDIE VYUŽITELNOSTI</vt:lpstr>
      <vt:lpstr>STUDIE VYUŽITELNOSTI - POPIS</vt:lpstr>
      <vt:lpstr>STUDIE VYUŽITELNOSTI - POPIS</vt:lpstr>
      <vt:lpstr>STUDIE VYUŽITELNOSTI - POPIS</vt:lpstr>
      <vt:lpstr>STUDIE VYUŽITELNOSTI - POPIS</vt:lpstr>
      <vt:lpstr>STUDIE VYUŽITELNOSTI - POPIS</vt:lpstr>
      <vt:lpstr>STUDIE VYUŽITELNOSTI - OMEZENÍ</vt:lpstr>
      <vt:lpstr>STUDIE VYUŽITELNOSTI - OMEZENÍ</vt:lpstr>
      <vt:lpstr>STUDIE VYUŽITELNOSTI – ÚZEMNÍ PLÁN</vt:lpstr>
      <vt:lpstr>STUDIE VYUŽITELNOSTI – ÚZEMNÍ PLÁN</vt:lpstr>
      <vt:lpstr>STUDIE VYUŽITELNOSTI - NÁVRH</vt:lpstr>
      <vt:lpstr>STUDIE VYUŽITELNOSTI - NÁVRH</vt:lpstr>
      <vt:lpstr>STUDIE VYUŽITELNOSTI - NÁVRH</vt:lpstr>
      <vt:lpstr>STUDIE VYUŽITELNOSTI - NÁVRH</vt:lpstr>
      <vt:lpstr>STUDIE VYUŽITELNOSTI - NÁVRH</vt:lpstr>
      <vt:lpstr>STUDIE RODINNÉHO DVOJDOMKU 1 NP</vt:lpstr>
      <vt:lpstr>STUDIE RODINNÉHO DVOJDOMKU 2 NP</vt:lpstr>
      <vt:lpstr>STUDIE RODINNÉHO DOMU 1 NP</vt:lpstr>
      <vt:lpstr>STUDIE RODINNÉHO DOMU 2 NP</vt:lpstr>
      <vt:lpstr>DSP - RODINNÝ DŮM - BUNGALOV 1 NP</vt:lpstr>
      <vt:lpstr>DSP - RODINNÝ DŮM - BUNGALOV</vt:lpstr>
      <vt:lpstr>DSP - RODINNÝ DŮM - ATYP - 1 NP</vt:lpstr>
      <vt:lpstr>DSP - RODINNÝ DŮM - ATYP - 2 NP</vt:lpstr>
      <vt:lpstr>DSP - RODINNÝ DŮM - ATYP</vt:lpstr>
      <vt:lpstr>DSP - RODINNÝ DŮM - 1 NP</vt:lpstr>
      <vt:lpstr>DSP - RODINNÝ DŮM - 2 NP</vt:lpstr>
      <vt:lpstr>DSP - RODINNÝ DŮM</vt:lpstr>
      <vt:lpstr>PREZENTACE K OBHAJOBĚ DIPLOMOVÉ PRÁCE NA TÉMA: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K OBHAJOBĚ DIPLOMOVÉ PRÁCE NA TÉMA:</dc:title>
  <dc:creator>Spiri</dc:creator>
  <cp:lastModifiedBy>Spiri</cp:lastModifiedBy>
  <cp:revision>29</cp:revision>
  <dcterms:created xsi:type="dcterms:W3CDTF">2017-02-01T17:30:20Z</dcterms:created>
  <dcterms:modified xsi:type="dcterms:W3CDTF">2017-02-01T22:15:42Z</dcterms:modified>
</cp:coreProperties>
</file>