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3" r:id="rId14"/>
    <p:sldId id="272" r:id="rId15"/>
    <p:sldId id="267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4DCB63-A942-420C-905C-07A68645C55A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45611C-C724-4234-B466-4411392C4D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>Keramická krytina na šikmé střeše z pohledu tradice a dneška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458200" cy="1011560"/>
          </a:xfrm>
        </p:spPr>
        <p:txBody>
          <a:bodyPr/>
          <a:lstStyle/>
          <a:p>
            <a:pPr algn="ctr"/>
            <a:r>
              <a:rPr lang="cs-CZ" smtClean="0"/>
              <a:t>Název práce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5733256"/>
            <a:ext cx="8458200" cy="112474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Vypracoval:	Bc. Dalibor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Vopat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s-CZ" sz="2400" dirty="0" smtClean="0">
                <a:solidFill>
                  <a:schemeClr val="tx2">
                    <a:shade val="75000"/>
                  </a:schemeClr>
                </a:solidFill>
              </a:rPr>
              <a:t>Vedoucí práce: 	Ing. Jan Plachý, </a:t>
            </a:r>
            <a:r>
              <a:rPr lang="cs-CZ" sz="2400" dirty="0" err="1" smtClean="0">
                <a:solidFill>
                  <a:schemeClr val="tx2">
                    <a:shade val="75000"/>
                  </a:schemeClr>
                </a:solidFill>
              </a:rPr>
              <a:t>Ph.D</a:t>
            </a:r>
            <a:r>
              <a:rPr lang="cs-CZ" sz="2400" dirty="0" smtClean="0">
                <a:solidFill>
                  <a:schemeClr val="tx2">
                    <a:shade val="75000"/>
                  </a:schemeClr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Oponent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400" dirty="0">
                <a:solidFill>
                  <a:schemeClr val="tx2">
                    <a:shade val="75000"/>
                  </a:schemeClr>
                </a:solidFill>
              </a:rPr>
              <a:t>práce: </a:t>
            </a:r>
            <a:r>
              <a:rPr lang="cs-CZ" sz="2400" dirty="0" smtClean="0">
                <a:solidFill>
                  <a:schemeClr val="tx2">
                    <a:shade val="75000"/>
                  </a:schemeClr>
                </a:solidFill>
              </a:rPr>
              <a:t>	prof</a:t>
            </a:r>
            <a:r>
              <a:rPr lang="cs-CZ" sz="2400" dirty="0">
                <a:solidFill>
                  <a:schemeClr val="tx2">
                    <a:shade val="75000"/>
                  </a:schemeClr>
                </a:solidFill>
              </a:rPr>
              <a:t>. Ing. Věra </a:t>
            </a:r>
            <a:r>
              <a:rPr lang="cs-CZ" sz="2400" dirty="0" err="1">
                <a:solidFill>
                  <a:schemeClr val="tx2">
                    <a:shade val="75000"/>
                  </a:schemeClr>
                </a:solidFill>
              </a:rPr>
              <a:t>Voštová</a:t>
            </a:r>
            <a:r>
              <a:rPr lang="cs-CZ" sz="2400" dirty="0">
                <a:solidFill>
                  <a:schemeClr val="tx2">
                    <a:shade val="75000"/>
                  </a:schemeClr>
                </a:solidFill>
              </a:rPr>
              <a:t>, CSc.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Rekonstrukce střešního pláště historického 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Stávající stav střešního pláště:</a:t>
            </a:r>
          </a:p>
          <a:p>
            <a:pPr>
              <a:buNone/>
            </a:pPr>
            <a:r>
              <a:rPr lang="cs-CZ" dirty="0" smtClean="0"/>
              <a:t>Skladba střešního pláště			Vady a poruchy</a:t>
            </a:r>
          </a:p>
          <a:p>
            <a:pPr>
              <a:buNone/>
            </a:pPr>
            <a:r>
              <a:rPr lang="cs-CZ" sz="2000" dirty="0" smtClean="0"/>
              <a:t>-Střešní krytina betonová taška				Architektonicky nevhodná krytina</a:t>
            </a:r>
          </a:p>
          <a:p>
            <a:pPr>
              <a:buNone/>
            </a:pPr>
            <a:r>
              <a:rPr lang="cs-CZ" sz="2000" dirty="0" smtClean="0"/>
              <a:t>-Latění 30x50mm					Nedostatečné odvětrání pláště</a:t>
            </a:r>
          </a:p>
          <a:p>
            <a:pPr>
              <a:buNone/>
            </a:pPr>
            <a:r>
              <a:rPr lang="cs-CZ" sz="2000" dirty="0" smtClean="0"/>
              <a:t>-</a:t>
            </a:r>
            <a:r>
              <a:rPr lang="cs-CZ" sz="2000" dirty="0" err="1" smtClean="0"/>
              <a:t>Kontralatění</a:t>
            </a:r>
            <a:r>
              <a:rPr lang="cs-CZ" sz="2000" dirty="0" smtClean="0"/>
              <a:t> 30x50mm				 Nedostatečná tepelná izolace</a:t>
            </a:r>
          </a:p>
          <a:p>
            <a:pPr>
              <a:buNone/>
            </a:pPr>
            <a:r>
              <a:rPr lang="cs-CZ" sz="2000" dirty="0" smtClean="0"/>
              <a:t>-Pojistná hydroizolační folie				Drobné vady detailů (úžlabí)</a:t>
            </a:r>
          </a:p>
          <a:p>
            <a:pPr>
              <a:buNone/>
            </a:pPr>
            <a:r>
              <a:rPr lang="cs-CZ" sz="2000" dirty="0" smtClean="0"/>
              <a:t>-Krokev 140x160mm					Chybí systémové doplňky</a:t>
            </a:r>
          </a:p>
          <a:p>
            <a:pPr>
              <a:buNone/>
            </a:pPr>
            <a:r>
              <a:rPr lang="cs-CZ" sz="2000" dirty="0" smtClean="0"/>
              <a:t>-</a:t>
            </a:r>
            <a:r>
              <a:rPr lang="cs-CZ" sz="2000" dirty="0" err="1" smtClean="0"/>
              <a:t>Mezikrokevní</a:t>
            </a:r>
            <a:r>
              <a:rPr lang="cs-CZ" sz="2000" dirty="0" smtClean="0"/>
              <a:t> izolace MV tl.120mm</a:t>
            </a:r>
          </a:p>
          <a:p>
            <a:pPr>
              <a:buNone/>
            </a:pPr>
            <a:r>
              <a:rPr lang="cs-CZ" sz="2000" dirty="0" smtClean="0"/>
              <a:t>-Desky Sololit tl.6mm</a:t>
            </a:r>
            <a:endParaRPr lang="cs-CZ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275608" cy="214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Rekonstrukce střešního pláště historického 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Návrh rekonstrukce střešního pláště</a:t>
            </a:r>
          </a:p>
          <a:p>
            <a:pPr>
              <a:buNone/>
            </a:pPr>
            <a:r>
              <a:rPr lang="cs-CZ" dirty="0" smtClean="0"/>
              <a:t>Podmínky:</a:t>
            </a:r>
          </a:p>
          <a:p>
            <a:pPr>
              <a:buNone/>
            </a:pPr>
            <a:r>
              <a:rPr lang="cs-CZ" sz="2400" dirty="0" smtClean="0"/>
              <a:t>-nezasahovat do stávající konstrukce krovu</a:t>
            </a:r>
          </a:p>
          <a:p>
            <a:pPr>
              <a:buNone/>
            </a:pPr>
            <a:r>
              <a:rPr lang="cs-CZ" sz="2400" dirty="0" smtClean="0"/>
              <a:t>-nezasahovat do konstrukcí interiérů (SDK)</a:t>
            </a:r>
          </a:p>
          <a:p>
            <a:pPr>
              <a:buNone/>
            </a:pPr>
            <a:r>
              <a:rPr lang="cs-CZ" sz="2400" dirty="0" smtClean="0"/>
              <a:t>-využít stávající vrstvu tepelné izolace z MV</a:t>
            </a:r>
          </a:p>
          <a:p>
            <a:pPr>
              <a:buNone/>
            </a:pPr>
            <a:r>
              <a:rPr lang="cs-CZ" dirty="0" smtClean="0"/>
              <a:t>Účel rekonstrukce:</a:t>
            </a:r>
          </a:p>
          <a:p>
            <a:pPr>
              <a:buNone/>
            </a:pPr>
            <a:r>
              <a:rPr lang="cs-CZ" sz="2400" dirty="0" smtClean="0"/>
              <a:t>-provést novou střešní krytinu architektonicky vhodnější</a:t>
            </a:r>
          </a:p>
          <a:p>
            <a:pPr>
              <a:buNone/>
            </a:pPr>
            <a:r>
              <a:rPr lang="cs-CZ" sz="2400" dirty="0" smtClean="0"/>
              <a:t>-nahradit typově nevhodné vikýře a střešní okna</a:t>
            </a:r>
          </a:p>
          <a:p>
            <a:pPr>
              <a:buNone/>
            </a:pPr>
            <a:r>
              <a:rPr lang="cs-CZ" sz="2400" dirty="0" smtClean="0"/>
              <a:t>-zajistit dostatečnou tepelnou izolaci podkrovních prostor dle ČSN 73 0540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Rekonstrukce střešního pláště historického 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Nová skladba střešního pláště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střešní krytina z pálených keramických tašek</a:t>
            </a:r>
          </a:p>
          <a:p>
            <a:pPr lvl="0">
              <a:buNone/>
            </a:pPr>
            <a:r>
              <a:rPr lang="cs-CZ" sz="2000" dirty="0" smtClean="0"/>
              <a:t>	 rovných bobrovek, </a:t>
            </a:r>
          </a:p>
          <a:p>
            <a:pPr lvl="0">
              <a:buNone/>
            </a:pPr>
            <a:r>
              <a:rPr lang="cs-CZ" sz="2000" dirty="0" smtClean="0"/>
              <a:t>	korunové krytí(BRAMAC Opál, </a:t>
            </a:r>
          </a:p>
          <a:p>
            <a:pPr lvl="0">
              <a:buNone/>
            </a:pPr>
            <a:r>
              <a:rPr lang="cs-CZ" sz="2000" dirty="0" smtClean="0"/>
              <a:t>	povrchová úprava engobou, cihlově červená barva), </a:t>
            </a:r>
          </a:p>
          <a:p>
            <a:pPr lvl="0">
              <a:buNone/>
            </a:pPr>
            <a:r>
              <a:rPr lang="cs-CZ" sz="2000" dirty="0" smtClean="0"/>
              <a:t>	střešní krytina bude provedena se všemi systémovými doplňky </a:t>
            </a:r>
          </a:p>
          <a:p>
            <a:pPr lvl="0">
              <a:buNone/>
            </a:pPr>
            <a:r>
              <a:rPr lang="cs-CZ" sz="2000" dirty="0" smtClean="0"/>
              <a:t>	(krajní tašky, pultové tašky)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latění 60 x 40 mm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err="1" smtClean="0"/>
              <a:t>kontralatění</a:t>
            </a:r>
            <a:r>
              <a:rPr lang="cs-CZ" sz="2000" dirty="0" smtClean="0"/>
              <a:t> 60 x 40 mm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tepelná izolace – tuhé desky na bázi PIR  pěny , </a:t>
            </a:r>
          </a:p>
          <a:p>
            <a:pPr lvl="0">
              <a:buNone/>
            </a:pPr>
            <a:r>
              <a:rPr lang="cs-CZ" sz="2000" dirty="0" smtClean="0"/>
              <a:t>	PUREN PROTECT s oboustranně integrovanou pojistnou </a:t>
            </a:r>
            <a:r>
              <a:rPr lang="cs-CZ" sz="2000" dirty="0" err="1" smtClean="0"/>
              <a:t>hydroizolací</a:t>
            </a:r>
            <a:r>
              <a:rPr lang="cs-CZ" sz="2000" dirty="0" smtClean="0"/>
              <a:t> z AL pásů </a:t>
            </a:r>
            <a:r>
              <a:rPr lang="cs-CZ" sz="2000" dirty="0" err="1" smtClean="0"/>
              <a:t>tl</a:t>
            </a:r>
            <a:r>
              <a:rPr lang="cs-CZ" sz="2000" dirty="0" smtClean="0"/>
              <a:t>. 80 mm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/>
              <a:t>stávající krokve 140 x 160 mm s vloženou stávající </a:t>
            </a:r>
            <a:r>
              <a:rPr lang="cs-CZ" sz="2000" dirty="0" err="1" smtClean="0"/>
              <a:t>mezikrokevní</a:t>
            </a:r>
            <a:r>
              <a:rPr lang="cs-CZ" sz="2000" dirty="0" smtClean="0"/>
              <a:t> izolací z minerální vlny-doplnit izolací ROCKWOOL SUPERROCK PLUS  na celkovou </a:t>
            </a:r>
            <a:r>
              <a:rPr lang="cs-CZ" sz="2000" dirty="0" err="1" smtClean="0"/>
              <a:t>tl</a:t>
            </a:r>
            <a:r>
              <a:rPr lang="cs-CZ" sz="2000" dirty="0" smtClean="0"/>
              <a:t>. 160 mm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7232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Rekonstrukce střešního pláště historického 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Výsledný návrh rekonstrukce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060848"/>
            <a:ext cx="4104456" cy="3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573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V teoretické části jsem se zabýval keramickou střešní krytinou,jejími vlastnostmi, surovinami, technologií výroby a aplikací od historie po současnost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Aplikační část je tvořena projektovou dokumentací rekonstrukce střešního pláště historické budovy. Součástí je stavebně technický průzkum a tepelně technické posouzení střešního pláště.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Cíl práce splněn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Prohlídku stavební konstrukce jste prováděl sám?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Jaká bude životnost nové střechy?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 čeho jste vycházel při stanovení celkové ceny nové střechy?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Úvod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Historie a vývoj keramické střešní krytiny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Keramická krytina současnosti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Konstrukce střešních plášťů z keramických tašek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Rozhodovací proces pro výběr krytiny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Rekonstrukce střešního pláště historického domu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Závěr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Dotazy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Cílem práce je popsat historický vývoj krytiny z hlediska výroby a aplikace. Porovnat přednosti a nedostatky této krytiny ze zvolených hledisek. Vypracovat schéma rozhodovacího procesu při výběru krytiny pro šikmou střechu. Provést praktickou aplikaci výběru krytiny na vybranou konkrétní střechu a zpracovat projektovou dokumentaci se zaměřením na řešení detailů.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Úvod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Keramika jako nejstarší uměle vyrobený materiál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Historický vývoj keramiky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Pokrývání  střech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Keramická střešní krytina v architektuře</a:t>
            </a:r>
          </a:p>
          <a:p>
            <a:endParaRPr lang="cs-CZ" dirty="0"/>
          </a:p>
        </p:txBody>
      </p:sp>
      <p:pic>
        <p:nvPicPr>
          <p:cNvPr id="13314" name="Picture 2" descr="Výsledek obrázku pro malostranske stre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Druhy historických střešních tašek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Suroviny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Výrobní proces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Vady</a:t>
            </a:r>
            <a:endParaRPr lang="cs-CZ" dirty="0" smtClean="0"/>
          </a:p>
        </p:txBody>
      </p:sp>
      <p:pic>
        <p:nvPicPr>
          <p:cNvPr id="12289" name="obrázek 16" descr="Výsledek obrázku pro Tašky římské – tegul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47967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250px-Rooft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5"/>
            <a:ext cx="21999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038507_05_306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22240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krytina-stresni-ha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25145"/>
            <a:ext cx="22128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Keramická krytina současnosti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Požadavky na pálenou střešní krytinu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Zkoušky vlastností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Výrobní proces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Vady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Druhy keramických střešních tašek</a:t>
            </a:r>
            <a:endParaRPr lang="cs-CZ" dirty="0"/>
          </a:p>
        </p:txBody>
      </p:sp>
      <p:pic>
        <p:nvPicPr>
          <p:cNvPr id="11266" name="Picture 2" descr="http://www.dk-strechy.eu/web-obrazky/produkty/palena-krytina/tondach-preh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86402"/>
            <a:ext cx="5400600" cy="247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Konstrukce střešních plášťů z keramických tašek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Požadavky na střešní pláště z keramických tašek: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Vícevrstvé střešní pláště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Větrání střešních plášťů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Doplňkové hydroizolační vrstvy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Opatření proti účinkům větru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Opatření proti sesouvání sněhu</a:t>
            </a:r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41" name="obrázek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664296" cy="245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obrázek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664296" cy="203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Konstrukce střešních plášťů z keramických tašek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Výhody a nevýhody keramické střešní krytiny</a:t>
            </a:r>
          </a:p>
          <a:p>
            <a:pPr>
              <a:buNone/>
            </a:pPr>
            <a:r>
              <a:rPr lang="cs-CZ" b="1" dirty="0" smtClean="0"/>
              <a:t>Výhody</a:t>
            </a:r>
            <a:r>
              <a:rPr lang="cs-CZ" dirty="0" smtClean="0"/>
              <a:t>					</a:t>
            </a:r>
            <a:r>
              <a:rPr lang="cs-CZ" b="1" dirty="0" smtClean="0"/>
              <a:t>Nevýhody</a:t>
            </a:r>
          </a:p>
          <a:p>
            <a:pPr>
              <a:buNone/>
            </a:pPr>
            <a:r>
              <a:rPr lang="cs-CZ" dirty="0" smtClean="0"/>
              <a:t>Dlouhá životnost				Vyšší hmotnost</a:t>
            </a:r>
          </a:p>
          <a:p>
            <a:pPr>
              <a:buNone/>
            </a:pPr>
            <a:r>
              <a:rPr lang="cs-CZ" dirty="0" smtClean="0"/>
              <a:t>Relativně dobrá vodotěsnost		Relativní křehkost</a:t>
            </a:r>
          </a:p>
          <a:p>
            <a:pPr>
              <a:buNone/>
            </a:pPr>
            <a:r>
              <a:rPr lang="cs-CZ" dirty="0" smtClean="0"/>
              <a:t>Mrazuvzdornost				Omezení použití dle sklonu</a:t>
            </a:r>
          </a:p>
          <a:p>
            <a:pPr>
              <a:buNone/>
            </a:pPr>
            <a:r>
              <a:rPr lang="cs-CZ" dirty="0" smtClean="0"/>
              <a:t>Požární odolnost				Nevhodné pro extrémní klima</a:t>
            </a:r>
          </a:p>
          <a:p>
            <a:pPr>
              <a:buNone/>
            </a:pPr>
            <a:r>
              <a:rPr lang="cs-CZ" dirty="0" smtClean="0"/>
              <a:t>Vysoký  tepelný odpor			Vyšší cena</a:t>
            </a:r>
          </a:p>
          <a:p>
            <a:pPr>
              <a:buNone/>
            </a:pPr>
            <a:r>
              <a:rPr lang="cs-CZ" dirty="0" smtClean="0"/>
              <a:t>Odolnost klimatickým vlivům		Vyšší pracnost pokládky</a:t>
            </a:r>
          </a:p>
          <a:p>
            <a:pPr>
              <a:buNone/>
            </a:pPr>
            <a:r>
              <a:rPr lang="cs-CZ" dirty="0" smtClean="0"/>
              <a:t>Dobré akustické vlastnosti</a:t>
            </a:r>
          </a:p>
          <a:p>
            <a:pPr>
              <a:buNone/>
            </a:pPr>
            <a:r>
              <a:rPr lang="cs-CZ" dirty="0" smtClean="0"/>
              <a:t>Šetrnost k životnímu prostředí</a:t>
            </a:r>
          </a:p>
          <a:p>
            <a:pPr>
              <a:buNone/>
            </a:pPr>
            <a:r>
              <a:rPr lang="cs-CZ" dirty="0" smtClean="0"/>
              <a:t>Dostupnost surovin</a:t>
            </a:r>
          </a:p>
          <a:p>
            <a:pPr>
              <a:buNone/>
            </a:pPr>
            <a:r>
              <a:rPr lang="cs-CZ" dirty="0" smtClean="0"/>
              <a:t>Estetický vzhled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Rekonstrukce střešního pláště historického domu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Předmětem diplomové práce je návrh rekonstrukce střešního pláště historického domu v Chomutově. Součástí návrhu je provedený stavebně technický průzkum střechy objektu a souvisejících konstrukcí a vypracování projektové dokumentace.</a:t>
            </a:r>
          </a:p>
          <a:p>
            <a:endParaRPr lang="cs-CZ" dirty="0"/>
          </a:p>
        </p:txBody>
      </p:sp>
      <p:pic>
        <p:nvPicPr>
          <p:cNvPr id="1026" name="Picture 2" descr="P1070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4139952" cy="309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</TotalTime>
  <Words>374</Words>
  <Application>Microsoft Office PowerPoint</Application>
  <PresentationFormat>Předvádění na obrazovce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Keramická krytina na šikmé střeše z pohledu tradice a dneška </vt:lpstr>
      <vt:lpstr>obsah</vt:lpstr>
      <vt:lpstr>Cíl práce</vt:lpstr>
      <vt:lpstr>Úvod </vt:lpstr>
      <vt:lpstr>Historie a vývoj keramické střešní krytiny</vt:lpstr>
      <vt:lpstr>Keramická krytina současnosti </vt:lpstr>
      <vt:lpstr>Konstrukce střešních plášťů z keramických tašek </vt:lpstr>
      <vt:lpstr>Konstrukce střešních plášťů z keramických tašek</vt:lpstr>
      <vt:lpstr>Rekonstrukce střešního pláště historického domu </vt:lpstr>
      <vt:lpstr>Rekonstrukce střešního pláště historického domu</vt:lpstr>
      <vt:lpstr>Rekonstrukce střešního pláště historického domu</vt:lpstr>
      <vt:lpstr>Rekonstrukce střešního pláště historického domu</vt:lpstr>
      <vt:lpstr>Rekonstrukce střešního pláště historického domu</vt:lpstr>
      <vt:lpstr>závěr</vt:lpstr>
      <vt:lpstr>Děkuji za pozornost</vt:lpstr>
      <vt:lpstr>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Keramická krytina na šikmé střeše z pohledu tradice a dneška</dc:title>
  <dc:creator>NTB Dell</dc:creator>
  <cp:lastModifiedBy>NTB Dell</cp:lastModifiedBy>
  <cp:revision>27</cp:revision>
  <dcterms:created xsi:type="dcterms:W3CDTF">2017-02-01T09:23:59Z</dcterms:created>
  <dcterms:modified xsi:type="dcterms:W3CDTF">2017-02-01T20:37:04Z</dcterms:modified>
</cp:coreProperties>
</file>