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3" r:id="rId5"/>
    <p:sldId id="262" r:id="rId6"/>
    <p:sldId id="269" r:id="rId7"/>
    <p:sldId id="266" r:id="rId8"/>
    <p:sldId id="267" r:id="rId9"/>
    <p:sldId id="270" r:id="rId10"/>
    <p:sldId id="271" r:id="rId11"/>
    <p:sldId id="272" r:id="rId12"/>
    <p:sldId id="264" r:id="rId13"/>
    <p:sldId id="260" r:id="rId14"/>
    <p:sldId id="261" r:id="rId15"/>
    <p:sldId id="25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7"/>
    <a:srgbClr val="595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-2088" y="-1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3C29B-8748-4373-AFC3-AD2CD4A83924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BD1A0-32E1-448F-9B0B-59F5E9B655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03944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CA0E4-62E1-40BE-9BF3-1BDAD31871C0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7EADA-D151-486F-B741-B8E11D19F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73625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9891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883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487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564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276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751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592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408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193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432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885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289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761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331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technocko technologický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36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3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80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33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08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337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06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4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08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59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66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67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8000">
              <a:schemeClr val="accent1">
                <a:lumMod val="45000"/>
                <a:lumOff val="55000"/>
              </a:schemeClr>
            </a:gs>
            <a:gs pos="84000">
              <a:srgbClr val="5959C7"/>
            </a:gs>
            <a:gs pos="100000">
              <a:srgbClr val="333397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92382-1D7D-4652-8511-8CB8A116501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F8ABA-FB60-41DD-BA61-622367E1A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46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7051" y="1122363"/>
            <a:ext cx="10079665" cy="2958768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Obhajoba diplomové práce: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>
                <a:solidFill>
                  <a:srgbClr val="333397"/>
                </a:solidFill>
              </a:rPr>
              <a:t>Implementace LOD </a:t>
            </a:r>
            <a:r>
              <a:rPr lang="cs-CZ" b="1" dirty="0" smtClean="0">
                <a:solidFill>
                  <a:srgbClr val="333397"/>
                </a:solidFill>
              </a:rPr>
              <a:t>do </a:t>
            </a:r>
            <a:r>
              <a:rPr lang="cs-CZ" b="1" dirty="0">
                <a:solidFill>
                  <a:srgbClr val="333397"/>
                </a:solidFill>
              </a:rPr>
              <a:t>prostředí BIM </a:t>
            </a:r>
            <a:r>
              <a:rPr lang="cs-CZ" b="1" dirty="0" smtClean="0">
                <a:solidFill>
                  <a:srgbClr val="333397"/>
                </a:solidFill>
              </a:rPr>
              <a:t/>
            </a:r>
            <a:br>
              <a:rPr lang="cs-CZ" b="1" dirty="0" smtClean="0">
                <a:solidFill>
                  <a:srgbClr val="333397"/>
                </a:solidFill>
              </a:rPr>
            </a:br>
            <a:r>
              <a:rPr lang="cs-CZ" b="1" dirty="0" smtClean="0">
                <a:solidFill>
                  <a:srgbClr val="333397"/>
                </a:solidFill>
              </a:rPr>
              <a:t>v</a:t>
            </a:r>
            <a:r>
              <a:rPr lang="cs-CZ" b="1" dirty="0">
                <a:solidFill>
                  <a:srgbClr val="333397"/>
                </a:solidFill>
              </a:rPr>
              <a:t> legislativních podmínkách </a:t>
            </a:r>
            <a:r>
              <a:rPr lang="cs-CZ" b="1" dirty="0" smtClean="0">
                <a:solidFill>
                  <a:srgbClr val="333397"/>
                </a:solidFill>
              </a:rPr>
              <a:t/>
            </a:r>
            <a:br>
              <a:rPr lang="cs-CZ" b="1" dirty="0" smtClean="0">
                <a:solidFill>
                  <a:srgbClr val="333397"/>
                </a:solidFill>
              </a:rPr>
            </a:br>
            <a:r>
              <a:rPr lang="cs-CZ" b="1" dirty="0" smtClean="0">
                <a:solidFill>
                  <a:srgbClr val="333397"/>
                </a:solidFill>
              </a:rPr>
              <a:t>České </a:t>
            </a:r>
            <a:r>
              <a:rPr lang="cs-CZ" b="1" dirty="0">
                <a:solidFill>
                  <a:srgbClr val="333397"/>
                </a:solidFill>
              </a:rPr>
              <a:t>republiky</a:t>
            </a:r>
            <a:endParaRPr lang="cs-CZ" dirty="0">
              <a:solidFill>
                <a:srgbClr val="333397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7050" y="4535201"/>
            <a:ext cx="10334847" cy="1546622"/>
          </a:xfrm>
        </p:spPr>
        <p:txBody>
          <a:bodyPr>
            <a:normAutofit fontScale="92500"/>
          </a:bodyPr>
          <a:lstStyle/>
          <a:p>
            <a:pPr algn="l"/>
            <a:r>
              <a:rPr lang="cs-CZ" sz="3000" dirty="0" smtClean="0"/>
              <a:t>Autor diplomové práce:			Bc. Kristýna Prušková</a:t>
            </a:r>
          </a:p>
          <a:p>
            <a:pPr algn="l"/>
            <a:r>
              <a:rPr lang="cs-CZ" sz="3000" dirty="0" smtClean="0"/>
              <a:t>Vedoucí diplomové práce:		Ing</a:t>
            </a:r>
            <a:r>
              <a:rPr lang="cs-CZ" sz="3000" dirty="0"/>
              <a:t>. Vladimír Nývlt, MBA, Ph.D</a:t>
            </a:r>
            <a:r>
              <a:rPr lang="cs-CZ" sz="3000" dirty="0" smtClean="0"/>
              <a:t>.</a:t>
            </a:r>
          </a:p>
          <a:p>
            <a:pPr algn="l"/>
            <a:r>
              <a:rPr lang="cs-CZ" sz="3000" dirty="0" smtClean="0"/>
              <a:t>Oponent diplomové práce:		Ing</a:t>
            </a:r>
            <a:r>
              <a:rPr lang="cs-CZ" sz="3000" dirty="0"/>
              <a:t>. Štěpánka </a:t>
            </a:r>
            <a:r>
              <a:rPr lang="cs-CZ" sz="3000" dirty="0" smtClean="0"/>
              <a:t>Tomanová</a:t>
            </a:r>
          </a:p>
          <a:p>
            <a:pPr algn="l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3421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Řešení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680483" y="2892057"/>
            <a:ext cx="5407495" cy="457199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Zadávání informací do prostředí BIM v SW Autodesk Revit</a:t>
            </a:r>
          </a:p>
          <a:p>
            <a:pPr lvl="1" algn="l"/>
            <a:r>
              <a:rPr lang="cs-CZ" sz="2400" dirty="0" smtClean="0"/>
              <a:t>	Dle zpracované Tabulky 	parametrů LOD 350</a:t>
            </a:r>
          </a:p>
          <a:p>
            <a:pPr algn="l"/>
            <a:endParaRPr lang="cs-CZ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361507" y="1671369"/>
            <a:ext cx="11062053" cy="12206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b="1" dirty="0" smtClean="0"/>
              <a:t>Referenční část datového modelu BIM, obohaceného o specifikaci parametrů pro úroveň vývoje LOD 350 – DPS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4"/>
          <a:srcRect r="5398"/>
          <a:stretch/>
        </p:blipFill>
        <p:spPr>
          <a:xfrm>
            <a:off x="6024262" y="2853503"/>
            <a:ext cx="5881988" cy="368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Řešení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724461" y="3044223"/>
            <a:ext cx="6133539" cy="256377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Ověření správnosti vynesených a zadaných informací do prostředí BIM</a:t>
            </a:r>
          </a:p>
          <a:p>
            <a:pPr lvl="1" algn="l"/>
            <a:r>
              <a:rPr lang="cs-CZ" sz="2400" dirty="0" smtClean="0"/>
              <a:t>	Členy PS#03</a:t>
            </a:r>
            <a:r>
              <a:rPr lang="cs-CZ" sz="2400" dirty="0"/>
              <a:t>: BIM &amp; </a:t>
            </a:r>
            <a:r>
              <a:rPr lang="cs-CZ" sz="2400" dirty="0" smtClean="0"/>
              <a:t>Realizace</a:t>
            </a:r>
            <a:endParaRPr lang="cs-CZ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361507" y="1671369"/>
            <a:ext cx="11062053" cy="12206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b="1" dirty="0" smtClean="0"/>
              <a:t>Referenční část datového modelu BIM, obohaceného o specifikaci parametrů pro úroveň vývoje LOD 350 – DPS 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6442" y="3044223"/>
            <a:ext cx="4817109" cy="349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Přínosy diplomové práce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926868" y="2122552"/>
            <a:ext cx="10496692" cy="4413340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Demonstrace výhod technologie BIM</a:t>
            </a:r>
          </a:p>
          <a:p>
            <a:pPr marL="457200" indent="-4572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Užití BIM managementu, zefektivnění procesů tvorby návrhu stavby</a:t>
            </a:r>
          </a:p>
          <a:p>
            <a:pPr marL="457200" indent="-4572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S</a:t>
            </a:r>
            <a:r>
              <a:rPr lang="cs-CZ" sz="2800" dirty="0" smtClean="0"/>
              <a:t>polupráce na tvorbě </a:t>
            </a:r>
            <a:r>
              <a:rPr lang="cs-CZ" sz="2800" i="1" dirty="0"/>
              <a:t>Návrhu přiřazení LOD k jednotlivým stupňům PD v </a:t>
            </a:r>
            <a:r>
              <a:rPr lang="cs-CZ" sz="2800" i="1" dirty="0" smtClean="0"/>
              <a:t>ČR</a:t>
            </a:r>
          </a:p>
          <a:p>
            <a:pPr marL="457200" indent="-4572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Nástroj pro implementaci standardů LOD do prostředí BIM v ČR</a:t>
            </a:r>
          </a:p>
          <a:p>
            <a:pPr marL="457200" indent="-457200" algn="l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Vizualizace informací o návrhu stavby pomocí LOD - BIM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i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3073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13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281857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Děkuji </a:t>
            </a:r>
            <a:br>
              <a:rPr lang="cs-CZ" sz="4000" b="1" dirty="0" smtClean="0">
                <a:solidFill>
                  <a:srgbClr val="333397"/>
                </a:solidFill>
              </a:rPr>
            </a:br>
            <a:r>
              <a:rPr lang="cs-CZ" sz="4000" b="1" dirty="0" smtClean="0">
                <a:solidFill>
                  <a:srgbClr val="333397"/>
                </a:solidFill>
              </a:rPr>
              <a:t>za pozornost</a:t>
            </a:r>
            <a:endParaRPr lang="cs-CZ" sz="4000" b="1" dirty="0">
              <a:solidFill>
                <a:srgbClr val="3333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8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Otázky z posudku vedoucího diplomové práce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926868" y="2122552"/>
            <a:ext cx="10496692" cy="3372506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Práce se zabývá problematikou, která je pro celý stavební trh velice nová. </a:t>
            </a:r>
          </a:p>
          <a:p>
            <a:pPr algn="l"/>
            <a:endParaRPr lang="cs-CZ" sz="2800" dirty="0" smtClean="0"/>
          </a:p>
          <a:p>
            <a:pPr algn="l"/>
            <a:r>
              <a:rPr lang="cs-CZ" sz="2800" dirty="0"/>
              <a:t> </a:t>
            </a:r>
            <a:r>
              <a:rPr lang="cs-CZ" sz="2800" dirty="0" smtClean="0"/>
              <a:t>   Jaký je největší přínos výsledků z této práce pro stavební firmy?</a:t>
            </a:r>
          </a:p>
          <a:p>
            <a:pPr algn="l"/>
            <a:endParaRPr lang="cs-CZ" sz="2800" dirty="0" smtClean="0"/>
          </a:p>
          <a:p>
            <a:pPr algn="l"/>
            <a:r>
              <a:rPr lang="cs-CZ" sz="2800" dirty="0" smtClean="0"/>
              <a:t>    Jakým směrem by se měl ubírat další výzkum, resp. jak by bylo vhodné na tuto práci dál navázat (např. další BP, DP)?</a:t>
            </a: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2" name="Obdélník 1"/>
          <p:cNvSpPr/>
          <p:nvPr/>
        </p:nvSpPr>
        <p:spPr>
          <a:xfrm>
            <a:off x="926867" y="4258156"/>
            <a:ext cx="38571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cap="none" spc="0" dirty="0" smtClean="0">
                <a:ln w="10160">
                  <a:solidFill>
                    <a:srgbClr val="333397"/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cs-CZ" sz="4800" b="1" cap="none" spc="0" dirty="0">
              <a:ln w="10160">
                <a:solidFill>
                  <a:srgbClr val="333397"/>
                </a:solidFill>
                <a:prstDash val="solid"/>
              </a:ln>
              <a:noFill/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926868" y="3268772"/>
            <a:ext cx="38571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cap="none" spc="0" dirty="0" smtClean="0">
                <a:ln w="10160">
                  <a:solidFill>
                    <a:srgbClr val="333397"/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cs-CZ" sz="4800" b="1" cap="none" spc="0" dirty="0">
              <a:ln w="10160">
                <a:solidFill>
                  <a:srgbClr val="333397"/>
                </a:solidFill>
                <a:prstDash val="solid"/>
              </a:ln>
              <a:noFill/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6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2" name="Obdélník 1"/>
          <p:cNvSpPr/>
          <p:nvPr/>
        </p:nvSpPr>
        <p:spPr>
          <a:xfrm>
            <a:off x="926867" y="3209235"/>
            <a:ext cx="38571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cap="none" spc="0" dirty="0" smtClean="0">
                <a:ln w="10160">
                  <a:solidFill>
                    <a:srgbClr val="333397"/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cs-CZ" sz="4800" b="1" cap="none" spc="0" dirty="0">
              <a:ln w="10160">
                <a:solidFill>
                  <a:srgbClr val="333397"/>
                </a:solidFill>
                <a:prstDash val="solid"/>
              </a:ln>
              <a:noFill/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926867" y="1900065"/>
            <a:ext cx="38571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cap="none" spc="0" dirty="0" smtClean="0">
                <a:ln w="10160">
                  <a:solidFill>
                    <a:srgbClr val="333397"/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cs-CZ" sz="4800" b="1" cap="none" spc="0" dirty="0">
              <a:ln w="10160">
                <a:solidFill>
                  <a:srgbClr val="333397"/>
                </a:solidFill>
                <a:prstDash val="solid"/>
              </a:ln>
              <a:noFill/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Podnadpis 7"/>
          <p:cNvSpPr txBox="1">
            <a:spLocks/>
          </p:cNvSpPr>
          <p:nvPr/>
        </p:nvSpPr>
        <p:spPr>
          <a:xfrm>
            <a:off x="926868" y="2122552"/>
            <a:ext cx="10496692" cy="2292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800" dirty="0" smtClean="0"/>
              <a:t>    Doporučila by autorka doplnění tabulky skupiny PS#03 o nějaké prvky nebo části stavby? 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 smtClean="0"/>
              <a:t>    Co považuje autorka práce za největší bariéru obecnějšímu používání BIM v podmínkách České republiky?</a:t>
            </a:r>
            <a:endParaRPr lang="cs-CZ" sz="2800" dirty="0"/>
          </a:p>
        </p:txBody>
      </p:sp>
      <p:sp>
        <p:nvSpPr>
          <p:cNvPr id="13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Otázky z posudku oponenta diplomové práce</a:t>
            </a:r>
            <a:endParaRPr lang="cs-CZ" sz="4000" b="1" dirty="0">
              <a:solidFill>
                <a:srgbClr val="3333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848105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Obsah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3155324" y="2188848"/>
            <a:ext cx="7512676" cy="4224831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/>
              <a:t>Úvod do problematiky</a:t>
            </a:r>
          </a:p>
          <a:p>
            <a:pPr marL="514350" indent="-5143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/>
              <a:t>Cíl diplomové práce</a:t>
            </a:r>
          </a:p>
          <a:p>
            <a:pPr marL="514350" indent="-5143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/>
              <a:t>Řešení daného problému</a:t>
            </a:r>
          </a:p>
          <a:p>
            <a:pPr marL="514350" indent="-5143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/>
              <a:t>Přínosy diplomové práce</a:t>
            </a: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909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Úvod do problematiky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13" name="Podnadpis 7"/>
          <p:cNvSpPr txBox="1">
            <a:spLocks/>
          </p:cNvSpPr>
          <p:nvPr/>
        </p:nvSpPr>
        <p:spPr>
          <a:xfrm>
            <a:off x="1079268" y="2274952"/>
            <a:ext cx="10496692" cy="33725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BIM – Building Information Modeling, </a:t>
            </a:r>
          </a:p>
          <a:p>
            <a:pPr algn="l"/>
            <a:r>
              <a:rPr lang="cs-CZ" sz="2800" dirty="0" smtClean="0"/>
              <a:t>		Building Information Management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LOD – Level of Development </a:t>
            </a:r>
          </a:p>
          <a:p>
            <a:pPr algn="l"/>
            <a:r>
              <a:rPr lang="cs-CZ" sz="2800" dirty="0"/>
              <a:t>	</a:t>
            </a:r>
            <a:r>
              <a:rPr lang="cs-CZ" sz="2800" dirty="0" smtClean="0"/>
              <a:t>	= Level of Detail    +     Level of Information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Intence v ČR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/>
              <a:t>PS#03: BIM &amp; </a:t>
            </a:r>
            <a:r>
              <a:rPr lang="cs-CZ" sz="2800" dirty="0" smtClean="0"/>
              <a:t>Realizace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Přínos diplomové práce do zmíněné problematiky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72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Cíl diplomové práce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1079268" y="2274952"/>
            <a:ext cx="10467690" cy="337250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Návaznost na intence pracovní skupiny Odborné rady pro BIM „PS#03 BIM a Realizace“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Tabulka parametrů LOD 350 ve vztahu k DPS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Komunikace v rámci prostředí 4Projects – Management BIM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/>
              <a:t>Referenční část </a:t>
            </a:r>
            <a:r>
              <a:rPr lang="cs-CZ" sz="2800" dirty="0"/>
              <a:t>datového modelu BIM, obohaceného o specifikaci parametrů </a:t>
            </a:r>
            <a:r>
              <a:rPr lang="cs-CZ" sz="2800" dirty="0" smtClean="0"/>
              <a:t>pro úroveň vývoje </a:t>
            </a:r>
            <a:r>
              <a:rPr lang="cs-CZ" sz="2800" dirty="0"/>
              <a:t>LOD 350 – provádění stavby. </a:t>
            </a:r>
            <a:endParaRPr lang="cs-CZ" sz="2800" dirty="0" smtClean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8540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Řešení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926868" y="2743201"/>
            <a:ext cx="10496692" cy="911482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200000"/>
              </a:lnSpc>
            </a:pPr>
            <a:r>
              <a:rPr lang="cs-CZ" sz="2800" i="1" dirty="0" smtClean="0"/>
              <a:t>Návrh jednotné datové struktury pro BIM v ČR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926868" y="1671368"/>
            <a:ext cx="10194788" cy="17948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Font typeface="Wingdings" panose="05000000000000000000" pitchFamily="2" charset="2"/>
              <a:buChar char="Ø"/>
            </a:pPr>
            <a:r>
              <a:rPr lang="cs-CZ" sz="3600" b="1" dirty="0" smtClean="0"/>
              <a:t>Návaznost na intence pracovní skupiny Odborné rady pro BIM „PS#03 BIM a Realizace“:</a:t>
            </a:r>
          </a:p>
          <a:p>
            <a:endParaRPr lang="cs-CZ" sz="4000" b="1" dirty="0">
              <a:solidFill>
                <a:srgbClr val="333397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4"/>
          <a:srcRect l="608" t="7702" r="347" b="20751"/>
          <a:stretch/>
        </p:blipFill>
        <p:spPr>
          <a:xfrm>
            <a:off x="981075" y="3495674"/>
            <a:ext cx="8829675" cy="304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8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Řešení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10" name="Podnadpis 7"/>
          <p:cNvSpPr txBox="1">
            <a:spLocks/>
          </p:cNvSpPr>
          <p:nvPr/>
        </p:nvSpPr>
        <p:spPr>
          <a:xfrm>
            <a:off x="1786264" y="2305693"/>
            <a:ext cx="10496692" cy="1006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cs-CZ" sz="2800" dirty="0" smtClean="0"/>
              <a:t>Tabulka parametrů LOD - relevantní stupně PD</a:t>
            </a:r>
          </a:p>
        </p:txBody>
      </p:sp>
      <p:sp>
        <p:nvSpPr>
          <p:cNvPr id="11" name="Podnadpis 7"/>
          <p:cNvSpPr txBox="1">
            <a:spLocks/>
          </p:cNvSpPr>
          <p:nvPr/>
        </p:nvSpPr>
        <p:spPr>
          <a:xfrm>
            <a:off x="7460868" y="4060653"/>
            <a:ext cx="3619501" cy="2797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cs-CZ" sz="2800" i="1" dirty="0" smtClean="0"/>
              <a:t>Návrh na přiřazení LOD k jednotlivým stupňům PD v ČR</a:t>
            </a:r>
            <a:endParaRPr lang="cs-CZ" sz="2800" i="1" dirty="0"/>
          </a:p>
        </p:txBody>
      </p:sp>
      <p:sp>
        <p:nvSpPr>
          <p:cNvPr id="12" name="Šipka doprava 11"/>
          <p:cNvSpPr/>
          <p:nvPr/>
        </p:nvSpPr>
        <p:spPr>
          <a:xfrm>
            <a:off x="6739675" y="4186400"/>
            <a:ext cx="589870" cy="337851"/>
          </a:xfrm>
          <a:prstGeom prst="rightArrow">
            <a:avLst/>
          </a:prstGeom>
          <a:noFill/>
          <a:ln w="28575">
            <a:solidFill>
              <a:srgbClr val="3333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333397"/>
                </a:solidFill>
              </a:ln>
              <a:noFill/>
            </a:endParaRPr>
          </a:p>
        </p:txBody>
      </p:sp>
      <p:sp>
        <p:nvSpPr>
          <p:cNvPr id="3" name="Plus 2"/>
          <p:cNvSpPr/>
          <p:nvPr/>
        </p:nvSpPr>
        <p:spPr>
          <a:xfrm>
            <a:off x="1219595" y="2622027"/>
            <a:ext cx="566669" cy="582262"/>
          </a:xfrm>
          <a:prstGeom prst="mathPlus">
            <a:avLst/>
          </a:prstGeom>
          <a:noFill/>
          <a:ln w="28575">
            <a:solidFill>
              <a:srgbClr val="3333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30"/>
          <a:stretch/>
        </p:blipFill>
        <p:spPr bwMode="auto">
          <a:xfrm>
            <a:off x="1969559" y="3204289"/>
            <a:ext cx="4260470" cy="310053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Nadpis 4"/>
          <p:cNvSpPr txBox="1">
            <a:spLocks/>
          </p:cNvSpPr>
          <p:nvPr/>
        </p:nvSpPr>
        <p:spPr>
          <a:xfrm>
            <a:off x="926868" y="1671368"/>
            <a:ext cx="10194788" cy="8423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b="1" dirty="0" smtClean="0"/>
              <a:t>Tabulka parametrů LOD 350 ve vztahu k DPS</a:t>
            </a:r>
          </a:p>
        </p:txBody>
      </p:sp>
    </p:spTree>
    <p:extLst>
      <p:ext uri="{BB962C8B-B14F-4D97-AF65-F5344CB8AC3E}">
        <p14:creationId xmlns:p14="http://schemas.microsoft.com/office/powerpoint/2010/main" val="382122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Řešení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926868" y="3062176"/>
            <a:ext cx="10496692" cy="3274829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Komunikace pro dosažení efektivní spolupráce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Přehledné systémové třídění informací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Sdílení informací </a:t>
            </a:r>
          </a:p>
          <a:p>
            <a:pPr algn="l">
              <a:lnSpc>
                <a:spcPct val="100000"/>
              </a:lnSpc>
            </a:pPr>
            <a:r>
              <a:rPr lang="cs-CZ" dirty="0" smtClean="0"/>
              <a:t>	Od fáze zadání, po kontrolu a revidování finálních verzí modelu</a:t>
            </a:r>
            <a:endParaRPr lang="cs-CZ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926868" y="1671368"/>
            <a:ext cx="10194788" cy="17948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b="1" dirty="0" smtClean="0"/>
              <a:t>Komunikace v rámci prostředí 4Projects – Management BIM</a:t>
            </a:r>
          </a:p>
          <a:p>
            <a:endParaRPr lang="cs-CZ" sz="4000" b="1" dirty="0">
              <a:solidFill>
                <a:srgbClr val="3333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Řešení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680484" y="3441063"/>
            <a:ext cx="10743076" cy="4022993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Plán informačního modelování </a:t>
            </a:r>
          </a:p>
          <a:p>
            <a:pPr lvl="1" algn="l"/>
            <a:r>
              <a:rPr lang="cs-CZ" sz="2400" dirty="0" smtClean="0"/>
              <a:t>	Dle </a:t>
            </a:r>
            <a:r>
              <a:rPr lang="cs-CZ" sz="2400" dirty="0"/>
              <a:t>směrnic a metodik OBH</a:t>
            </a:r>
          </a:p>
          <a:p>
            <a:pPr algn="l"/>
            <a:endParaRPr lang="cs-CZ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361507" y="1671369"/>
            <a:ext cx="11062053" cy="12206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b="1" dirty="0" smtClean="0"/>
              <a:t>Referenční část datového modelu BIM, obohaceného o specifikaci parametrů pro úroveň vývoje LOD 350 – DPS </a:t>
            </a:r>
          </a:p>
        </p:txBody>
      </p:sp>
    </p:spTree>
    <p:extLst>
      <p:ext uri="{BB962C8B-B14F-4D97-AF65-F5344CB8AC3E}">
        <p14:creationId xmlns:p14="http://schemas.microsoft.com/office/powerpoint/2010/main" val="66417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-193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333397"/>
                </a:solidFill>
              </a:rPr>
              <a:t>Vysoká škola technická a ekonomická v Českých Budějovicích</a:t>
            </a: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Ústav </a:t>
            </a:r>
            <a:r>
              <a:rPr lang="cs-CZ" dirty="0" err="1" smtClean="0">
                <a:solidFill>
                  <a:srgbClr val="333397"/>
                </a:solidFill>
              </a:rPr>
              <a:t>technicko-technologický</a:t>
            </a:r>
            <a:endParaRPr lang="cs-CZ" dirty="0" smtClean="0">
              <a:solidFill>
                <a:srgbClr val="333397"/>
              </a:solidFill>
            </a:endParaRPr>
          </a:p>
          <a:p>
            <a:pPr algn="r"/>
            <a:r>
              <a:rPr lang="cs-CZ" dirty="0" smtClean="0">
                <a:solidFill>
                  <a:srgbClr val="333397"/>
                </a:solidFill>
              </a:rPr>
              <a:t>Katedra stavebnictví</a:t>
            </a:r>
            <a:endParaRPr lang="cs-CZ" dirty="0">
              <a:solidFill>
                <a:srgbClr val="333397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6868" cy="92333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926868" y="1122363"/>
            <a:ext cx="10194788" cy="84180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333397"/>
                </a:solidFill>
              </a:rPr>
              <a:t>Řešení</a:t>
            </a:r>
            <a:endParaRPr lang="cs-CZ" sz="4000" b="1" dirty="0">
              <a:solidFill>
                <a:srgbClr val="333397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680484" y="3125855"/>
            <a:ext cx="10743076" cy="1028479"/>
          </a:xfrm>
        </p:spPr>
        <p:txBody>
          <a:bodyPr>
            <a:normAutofit/>
          </a:bodyPr>
          <a:lstStyle/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Tvorba </a:t>
            </a:r>
            <a:r>
              <a:rPr lang="cs-CZ" sz="2800" dirty="0"/>
              <a:t>BIM modelu v SW Autodesk </a:t>
            </a:r>
            <a:r>
              <a:rPr lang="cs-CZ" sz="2800" dirty="0" smtClean="0"/>
              <a:t>Revit na základě LOD </a:t>
            </a:r>
            <a:r>
              <a:rPr lang="cs-CZ" sz="2800" dirty="0" err="1" smtClean="0"/>
              <a:t>Specification</a:t>
            </a:r>
            <a:endParaRPr lang="cs-CZ" sz="2800" dirty="0"/>
          </a:p>
          <a:p>
            <a:pPr lvl="1" algn="l"/>
            <a:r>
              <a:rPr lang="cs-CZ" sz="2400" dirty="0" smtClean="0"/>
              <a:t>	Dle </a:t>
            </a:r>
            <a:r>
              <a:rPr lang="cs-CZ" sz="2400" dirty="0"/>
              <a:t>směrnic a metodik OBH, které </a:t>
            </a:r>
            <a:r>
              <a:rPr lang="cs-CZ" sz="2400" dirty="0" smtClean="0"/>
              <a:t>respektují </a:t>
            </a:r>
            <a:r>
              <a:rPr lang="cs-CZ" sz="2400" dirty="0"/>
              <a:t>současnou legislativu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046642" y="6535892"/>
            <a:ext cx="8098715" cy="322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Českých Budějovicích, únor 2017</a:t>
            </a:r>
          </a:p>
          <a:p>
            <a:pPr algn="l"/>
            <a:endParaRPr lang="cs-CZ" sz="1800" dirty="0"/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361507" y="1671369"/>
            <a:ext cx="11062053" cy="12206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b="1" dirty="0" smtClean="0"/>
              <a:t>Referenční část datového modelu BIM, obohaceného o specifikaci parametrů pro úroveň vývoje LOD 350 – DPS </a:t>
            </a:r>
          </a:p>
        </p:txBody>
      </p:sp>
      <p:pic>
        <p:nvPicPr>
          <p:cNvPr id="10" name="Obrázek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1"/>
          <a:stretch/>
        </p:blipFill>
        <p:spPr bwMode="auto">
          <a:xfrm>
            <a:off x="2894899" y="4155346"/>
            <a:ext cx="6258725" cy="20890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144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834</Words>
  <Application>Microsoft Office PowerPoint</Application>
  <PresentationFormat>Vlastní</PresentationFormat>
  <Paragraphs>147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Obhajoba diplomové práce: Implementace LOD do prostředí BIM  v legislativních podmínkách  České republiky</vt:lpstr>
      <vt:lpstr>Obsah</vt:lpstr>
      <vt:lpstr>Úvod do problematiky</vt:lpstr>
      <vt:lpstr>Cíl diplomové práce</vt:lpstr>
      <vt:lpstr>Řešení</vt:lpstr>
      <vt:lpstr>Řešení</vt:lpstr>
      <vt:lpstr>Řešení</vt:lpstr>
      <vt:lpstr>Řešení</vt:lpstr>
      <vt:lpstr>Řešení</vt:lpstr>
      <vt:lpstr>Řešení</vt:lpstr>
      <vt:lpstr>Řešení</vt:lpstr>
      <vt:lpstr>Přínosy diplomové práce</vt:lpstr>
      <vt:lpstr>Děkuji  za pozornost</vt:lpstr>
      <vt:lpstr>Otázky z posudku vedoucího diplomové práce</vt:lpstr>
      <vt:lpstr>Otázky z posudku oponenta diplomové práce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Kristýna Prušková</dc:creator>
  <cp:lastModifiedBy>Prušková Kristýna</cp:lastModifiedBy>
  <cp:revision>57</cp:revision>
  <dcterms:created xsi:type="dcterms:W3CDTF">2017-01-30T13:47:33Z</dcterms:created>
  <dcterms:modified xsi:type="dcterms:W3CDTF">2017-02-01T13:16:33Z</dcterms:modified>
</cp:coreProperties>
</file>