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57" r:id="rId5"/>
    <p:sldId id="266" r:id="rId6"/>
    <p:sldId id="259" r:id="rId7"/>
    <p:sldId id="263" r:id="rId8"/>
    <p:sldId id="260" r:id="rId9"/>
    <p:sldId id="258" r:id="rId10"/>
    <p:sldId id="264" r:id="rId11"/>
    <p:sldId id="261" r:id="rId12"/>
    <p:sldId id="262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4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52D39C2-385F-4467-82F0-97FB6DC8C59B}" type="datetimeFigureOut">
              <a:rPr lang="cs-CZ" smtClean="0"/>
              <a:t>31. 1. 2017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0722E58-3D50-46F3-8BA7-9D961BB551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39C2-385F-4467-82F0-97FB6DC8C59B}" type="datetimeFigureOut">
              <a:rPr lang="cs-CZ" smtClean="0"/>
              <a:t>31. 1. 2017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2E58-3D50-46F3-8BA7-9D961BB551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39C2-385F-4467-82F0-97FB6DC8C59B}" type="datetimeFigureOut">
              <a:rPr lang="cs-CZ" smtClean="0"/>
              <a:t>31. 1. 2017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2E58-3D50-46F3-8BA7-9D961BB551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52D39C2-385F-4467-82F0-97FB6DC8C59B}" type="datetimeFigureOut">
              <a:rPr lang="cs-CZ" smtClean="0"/>
              <a:t>31. 1. 2017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2E58-3D50-46F3-8BA7-9D961BB551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52D39C2-385F-4467-82F0-97FB6DC8C59B}" type="datetimeFigureOut">
              <a:rPr lang="cs-CZ" smtClean="0"/>
              <a:t>31. 1. 2017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0722E58-3D50-46F3-8BA7-9D961BB55136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Přímá spojnic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52D39C2-385F-4467-82F0-97FB6DC8C59B}" type="datetimeFigureOut">
              <a:rPr lang="cs-CZ" smtClean="0"/>
              <a:t>31. 1. 2017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0722E58-3D50-46F3-8BA7-9D961BB551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52D39C2-385F-4467-82F0-97FB6DC8C59B}" type="datetimeFigureOut">
              <a:rPr lang="cs-CZ" smtClean="0"/>
              <a:t>31. 1. 2017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0722E58-3D50-46F3-8BA7-9D961BB5513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39C2-385F-4467-82F0-97FB6DC8C59B}" type="datetimeFigureOut">
              <a:rPr lang="cs-CZ" smtClean="0"/>
              <a:t>31. 1. 2017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2E58-3D50-46F3-8BA7-9D961BB551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52D39C2-385F-4467-82F0-97FB6DC8C59B}" type="datetimeFigureOut">
              <a:rPr lang="cs-CZ" smtClean="0"/>
              <a:t>31. 1. 2017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0722E58-3D50-46F3-8BA7-9D961BB551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52D39C2-385F-4467-82F0-97FB6DC8C59B}" type="datetimeFigureOut">
              <a:rPr lang="cs-CZ" smtClean="0"/>
              <a:t>31. 1. 2017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0722E58-3D50-46F3-8BA7-9D961BB5513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52D39C2-385F-4467-82F0-97FB6DC8C59B}" type="datetimeFigureOut">
              <a:rPr lang="cs-CZ" smtClean="0"/>
              <a:t>31. 1. 2017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0722E58-3D50-46F3-8BA7-9D961BB5513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52D39C2-385F-4467-82F0-97FB6DC8C59B}" type="datetimeFigureOut">
              <a:rPr lang="cs-CZ" smtClean="0"/>
              <a:t>31. 1. 2017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0722E58-3D50-46F3-8BA7-9D961BB55136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39" y="8852"/>
            <a:ext cx="8964488" cy="25202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Novostavba víceúčelové </a:t>
            </a:r>
            <a:br>
              <a:rPr lang="cs-CZ" dirty="0" smtClean="0"/>
            </a:br>
            <a:r>
              <a:rPr lang="cs-CZ" dirty="0" smtClean="0"/>
              <a:t>budovy ve Volyni </a:t>
            </a:r>
            <a:br>
              <a:rPr lang="cs-CZ" dirty="0" smtClean="0"/>
            </a:br>
            <a:r>
              <a:rPr lang="cs-CZ" dirty="0" smtClean="0"/>
              <a:t>v nízkoenergetickém standardu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4653136"/>
            <a:ext cx="8136904" cy="2088233"/>
          </a:xfrm>
        </p:spPr>
        <p:txBody>
          <a:bodyPr>
            <a:normAutofit lnSpcReduction="10000"/>
          </a:bodyPr>
          <a:lstStyle/>
          <a:p>
            <a:pPr algn="l"/>
            <a:r>
              <a:rPr lang="cs-C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Autor:		Bc. Martin Píchal,</a:t>
            </a:r>
          </a:p>
          <a:p>
            <a:pPr algn="l"/>
            <a:r>
              <a:rPr lang="cs-C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Vedoucí:	Ing. Terezie Vondráčková, </a:t>
            </a:r>
            <a:r>
              <a:rPr lang="cs-CZ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</a:t>
            </a:r>
            <a:r>
              <a:rPr lang="cs-C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D.,</a:t>
            </a:r>
          </a:p>
          <a:p>
            <a:pPr algn="l"/>
            <a:r>
              <a:rPr lang="cs-C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Konzultant:	Ing. Karolína </a:t>
            </a:r>
            <a:r>
              <a:rPr lang="cs-CZ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Škrlantová</a:t>
            </a:r>
            <a:r>
              <a:rPr lang="cs-C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l"/>
            <a:r>
              <a:rPr lang="cs-C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Oponent:	prof. Ing. Věra Voštová, CSc.,</a:t>
            </a:r>
          </a:p>
          <a:p>
            <a:pPr algn="l"/>
            <a:endParaRPr lang="cs-CZ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cs-C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Českých Budějovicích, únor 2017	</a:t>
            </a:r>
            <a:endParaRPr lang="cs-CZ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572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znaky NED: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kvalitní projektová dokumentace,</a:t>
            </a:r>
          </a:p>
          <a:p>
            <a:r>
              <a:rPr lang="cs-CZ" dirty="0" smtClean="0"/>
              <a:t>jednoduchý (kompaktní) tvar,</a:t>
            </a:r>
          </a:p>
          <a:p>
            <a:r>
              <a:rPr lang="cs-CZ" dirty="0" smtClean="0"/>
              <a:t>orientace objektu,</a:t>
            </a:r>
          </a:p>
          <a:p>
            <a:r>
              <a:rPr lang="cs-CZ" dirty="0" smtClean="0"/>
              <a:t>ekologicky šetrné a kvalitní materiály,</a:t>
            </a:r>
          </a:p>
          <a:p>
            <a:r>
              <a:rPr lang="cs-CZ" dirty="0" smtClean="0"/>
              <a:t>výměna vzduchu,</a:t>
            </a:r>
          </a:p>
          <a:p>
            <a:r>
              <a:rPr lang="cs-CZ" dirty="0" smtClean="0"/>
              <a:t>ekologické vytápění,</a:t>
            </a:r>
          </a:p>
          <a:p>
            <a:r>
              <a:rPr lang="cs-CZ" dirty="0" smtClean="0"/>
              <a:t>životní prostředí.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110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Projekt:</a:t>
            </a:r>
            <a:endParaRPr lang="cs-CZ" dirty="0"/>
          </a:p>
        </p:txBody>
      </p:sp>
      <p:pic>
        <p:nvPicPr>
          <p:cNvPr id="1026" name="Picture 2" descr="F:\=ŠKOLA VŠTE=\=ING=\III.SEMESTR\SZŽ\15380529_10207710547709466_470701011454155737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392488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4114800" cy="4752528"/>
          </a:xfrm>
        </p:spPr>
        <p:txBody>
          <a:bodyPr>
            <a:norm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příprava projektu s ohledem na životní prostředí,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využití obnovitelné zdroje energie,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využívání šedých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vod.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325081" y="5805396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Zdroj: vlastní,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880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Kompaktní tvar:</a:t>
            </a:r>
            <a:endParaRPr lang="cs-CZ" dirty="0"/>
          </a:p>
        </p:txBody>
      </p:sp>
      <p:pic>
        <p:nvPicPr>
          <p:cNvPr id="2050" name="Picture 2" descr="F:\=ŠKOLA VŠTE=\=ING=\I. SEMESTR\ATE\artlantis\VIZU\ACCame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6589239" cy="4941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47864" y="5301208"/>
            <a:ext cx="5410944" cy="108012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jednoduchost návrhu,</a:t>
            </a:r>
          </a:p>
          <a:p>
            <a:r>
              <a:rPr lang="cs-CZ" dirty="0" smtClean="0"/>
              <a:t>vyvarovat se přízemním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 smtClean="0"/>
              <a:t>půdorysně rozlehlým objektům.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373630" y="6473246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Zdroj: vlastní,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888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6058" y="221002"/>
            <a:ext cx="3600400" cy="1399032"/>
          </a:xfrm>
        </p:spPr>
        <p:txBody>
          <a:bodyPr/>
          <a:lstStyle/>
          <a:p>
            <a:r>
              <a:rPr lang="cs-CZ" dirty="0" smtClean="0"/>
              <a:t>Kompaktní </a:t>
            </a:r>
            <a:br>
              <a:rPr lang="cs-CZ" dirty="0" smtClean="0"/>
            </a:br>
            <a:r>
              <a:rPr lang="cs-CZ" dirty="0" smtClean="0"/>
              <a:t>tvar: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39"/>
            <a:ext cx="5248399" cy="3220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84985"/>
            <a:ext cx="5466557" cy="3363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07504" y="3439825"/>
            <a:ext cx="4114800" cy="4752528"/>
          </a:xfrm>
        </p:spPr>
        <p:txBody>
          <a:bodyPr>
            <a:norm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variabilní </a:t>
            </a:r>
          </a:p>
          <a:p>
            <a:pPr marL="64008" indent="0">
              <a:buNone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půdorys,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vzdušnost </a:t>
            </a:r>
            <a:b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prostoru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164288" y="6504693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Zdroj: vlastní,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071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Konstrukční řešení NED: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důkladné provádění tepelných izolací na obálce budovy (stěna, podlaha, střecha),</a:t>
            </a:r>
          </a:p>
          <a:p>
            <a:r>
              <a:rPr lang="cs-CZ" dirty="0" smtClean="0"/>
              <a:t>kvalitní zasklení výplňových otvorů,</a:t>
            </a:r>
          </a:p>
          <a:p>
            <a:r>
              <a:rPr lang="cs-CZ" dirty="0" smtClean="0"/>
              <a:t>tepelné mosty + těsnost budovy,</a:t>
            </a:r>
          </a:p>
          <a:p>
            <a:r>
              <a:rPr lang="cs-CZ" dirty="0" smtClean="0"/>
              <a:t>vytápění objektu,</a:t>
            </a:r>
          </a:p>
          <a:p>
            <a:r>
              <a:rPr lang="cs-CZ" dirty="0" smtClean="0"/>
              <a:t>větrání,</a:t>
            </a:r>
          </a:p>
          <a:p>
            <a:r>
              <a:rPr lang="cs-CZ" dirty="0" smtClean="0"/>
              <a:t>solární energie,</a:t>
            </a:r>
          </a:p>
          <a:p>
            <a:r>
              <a:rPr lang="cs-CZ" dirty="0" smtClean="0"/>
              <a:t>šedá </a:t>
            </a:r>
            <a:r>
              <a:rPr lang="cs-CZ" dirty="0" smtClean="0"/>
              <a:t>energie.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613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Konstrukční řešení: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686800" cy="4572000"/>
          </a:xfrm>
        </p:spPr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nová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generace zdění nízkoenergetických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domů,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spojení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dvou přírodních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materiálů.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F:\ŠKOLA VŠTE\4.Ročník\SVOČ 2015\WCP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4406096" cy="313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ŠKOLA VŠTE\4.Ročník\SVOČ 2015\10067-preview-12-wiener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609" y="3535218"/>
            <a:ext cx="4391084" cy="3094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arti_000\Documents\SVOČ 2015\Cihly_Porotherm_T_Profi___11194391735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9160"/>
            <a:ext cx="3203848" cy="1523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23528" y="5894344"/>
            <a:ext cx="3809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U = 0,16 W/m2*K!!!</a:t>
            </a:r>
          </a:p>
        </p:txBody>
      </p:sp>
    </p:spTree>
    <p:extLst>
      <p:ext uri="{BB962C8B-B14F-4D97-AF65-F5344CB8AC3E}">
        <p14:creationId xmlns:p14="http://schemas.microsoft.com/office/powerpoint/2010/main" val="374919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ŠKOLA VŠTE\4.Ročník\SVOČ 2015\19b5b7f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68560"/>
            <a:ext cx="2376264" cy="2680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Konstrukční řešení: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velké prosklení=solární zisk,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kvalitní izolační trojskla se selektivní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vrstvou.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5949280"/>
            <a:ext cx="2747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cs-CZ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0,9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W/m2K</a:t>
            </a:r>
          </a:p>
          <a:p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Uw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0,73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W/m2K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F:\=ŠKOLA VŠTE=\=ING=\I. SEMESTR\ATE\artlantis\VIZU\ACCamera_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44182"/>
            <a:ext cx="5114793" cy="3836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3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565" y="3573016"/>
            <a:ext cx="5156000" cy="3085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Konstrukční řešení: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2338280"/>
          </a:xfrm>
        </p:spPr>
        <p:txBody>
          <a:bodyPr>
            <a:no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 solárního ohřevu šedých </a:t>
            </a:r>
          </a:p>
          <a:p>
            <a:pPr marL="64008" indent="0">
              <a:buNone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vod + TUV,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využití vakuových solárních kolektorů,</a:t>
            </a:r>
          </a:p>
          <a:p>
            <a:pPr marL="64008" indent="0">
              <a:buNone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plocha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cca </a:t>
            </a:r>
          </a:p>
          <a:p>
            <a:pPr marL="64008" indent="0">
              <a:buNone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54,75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m2.</a:t>
            </a: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046"/>
            <a:ext cx="2219325" cy="3143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04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064" y="0"/>
            <a:ext cx="3339542" cy="3397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Konstrukční řešení </a:t>
            </a:r>
            <a:br>
              <a:rPr lang="cs-CZ" dirty="0" smtClean="0"/>
            </a:br>
            <a:r>
              <a:rPr lang="cs-CZ" dirty="0" smtClean="0"/>
              <a:t>– šedé vody: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oddělené rozvody TZB,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opětovné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využití šedých vod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využívání dešťových vod,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čištění šedých vod – ASIO, spol. s.r.o.,</a:t>
            </a:r>
          </a:p>
          <a:p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27222"/>
            <a:ext cx="4392488" cy="2714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572000" y="6381328"/>
            <a:ext cx="3130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Zdroj: http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://www.asio.cz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/,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879342" y="116632"/>
            <a:ext cx="3130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Zdroj: http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://www.asio.cz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/,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426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Doplňující dotaz: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”nulový dům” </a:t>
            </a:r>
            <a:r>
              <a:rPr lang="cs-CZ" dirty="0" smtClean="0"/>
              <a:t>?</a:t>
            </a:r>
          </a:p>
          <a:p>
            <a:r>
              <a:rPr lang="cs-CZ" dirty="0"/>
              <a:t>Navrhoval jste celý dům nebo pouze energetický standard pro dům stávající</a:t>
            </a:r>
            <a:r>
              <a:rPr lang="cs-CZ" dirty="0" smtClean="0"/>
              <a:t>?</a:t>
            </a:r>
          </a:p>
          <a:p>
            <a:r>
              <a:rPr lang="cs-CZ" dirty="0"/>
              <a:t>Proč není součástí Vašeho návrhu použití čističky odpadních vod obsahujících moč a fekálie? </a:t>
            </a:r>
          </a:p>
        </p:txBody>
      </p:sp>
    </p:spTree>
    <p:extLst>
      <p:ext uri="{BB962C8B-B14F-4D97-AF65-F5344CB8AC3E}">
        <p14:creationId xmlns:p14="http://schemas.microsoft.com/office/powerpoint/2010/main" val="172677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 práce,</a:t>
            </a:r>
          </a:p>
          <a:p>
            <a:r>
              <a:rPr lang="cs-CZ" dirty="0" smtClean="0"/>
              <a:t>popis objektu,</a:t>
            </a:r>
          </a:p>
          <a:p>
            <a:r>
              <a:rPr lang="cs-CZ" dirty="0" smtClean="0"/>
              <a:t>urbanistické řešení,</a:t>
            </a:r>
          </a:p>
          <a:p>
            <a:r>
              <a:rPr lang="cs-CZ" dirty="0" smtClean="0"/>
              <a:t>nízkoenergetický dům,</a:t>
            </a:r>
          </a:p>
          <a:p>
            <a:r>
              <a:rPr lang="cs-CZ" dirty="0" smtClean="0"/>
              <a:t>projekt,</a:t>
            </a:r>
          </a:p>
          <a:p>
            <a:r>
              <a:rPr lang="cs-CZ" dirty="0" smtClean="0"/>
              <a:t>konstrukční řešení,</a:t>
            </a:r>
          </a:p>
          <a:p>
            <a:r>
              <a:rPr lang="cs-CZ" dirty="0" smtClean="0"/>
              <a:t>doplňující dotazy,</a:t>
            </a:r>
          </a:p>
          <a:p>
            <a:r>
              <a:rPr lang="cs-CZ" dirty="0" smtClean="0"/>
              <a:t>závěr.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9400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921452"/>
            <a:ext cx="8229600" cy="1399032"/>
          </a:xfrm>
        </p:spPr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415504" y="5229200"/>
            <a:ext cx="7684728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V="1">
            <a:off x="1979712" y="404664"/>
            <a:ext cx="0" cy="59958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F:\=ŠKOLA VŠTE=\=ING=\I. SEMESTR\ATE\artlantis\VIZU\ACCame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320484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=ŠKOLA VŠTE=\=ING=\I. SEMESTR\ATE\artlantis\VIZU\ACCamera_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389" y="5320484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=ŠKOLA VŠTE=\=ING=\I. SEMESTR\ATE\artlantis\VIZU\ACCamera_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320484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=ŠKOLA VŠTE=\=ING=\I. SEMESTR\ATE\artlantis\VIZU\ACCamera_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320484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=ŠKOLA VŠTE=\=ING=\I. SEMESTR\ATE\artlantis\VIZU\ACCamera_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04" y="4077072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=ŠKOLA VŠTE=\=ING=\I. SEMESTR\ATE\artlantis\VIZU\ACCamera_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04" y="2852936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=ŠKOLA VŠTE=\=ING=\I. SEMESTR\ATE\artlantis\VIZU\ACCamera_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65" y="1628800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:\=ŠKOLA VŠTE=\=ING=\I. SEMESTR\ATE\artlantis\VIZU\ACCamera_1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04" y="404664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4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 k řešení problému: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zajímavé téma z pohledu udržitelné výstavby,</a:t>
            </a:r>
          </a:p>
          <a:p>
            <a:r>
              <a:rPr lang="cs-CZ" dirty="0"/>
              <a:t>z</a:t>
            </a:r>
            <a:r>
              <a:rPr lang="cs-CZ" dirty="0" smtClean="0"/>
              <a:t>ískání </a:t>
            </a:r>
            <a:r>
              <a:rPr lang="cs-CZ" dirty="0" smtClean="0"/>
              <a:t>nových zkušeností z oblasti šedých vod a solární energie,</a:t>
            </a:r>
          </a:p>
          <a:p>
            <a:r>
              <a:rPr lang="cs-CZ" dirty="0" smtClean="0"/>
              <a:t>aktuálnost </a:t>
            </a:r>
            <a:r>
              <a:rPr lang="cs-CZ" dirty="0" smtClean="0"/>
              <a:t>tématu.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917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ílem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diplomové práce je návrh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zpracování projektové dokumentace víceúčelové budovy ve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Volyni,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stavba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omezena podmínkami územního plánu a požadavky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ekologické řešení stavby v centru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města.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240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objektu:</a:t>
            </a:r>
            <a:endParaRPr lang="cs-CZ" dirty="0"/>
          </a:p>
        </p:txBody>
      </p:sp>
      <p:pic>
        <p:nvPicPr>
          <p:cNvPr id="2050" name="Picture 2" descr="F:\=ŠKOLA VŠTE=\=ING=\I. SEMESTR\ATE\artlantis\VIZU\ACCamera_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872"/>
            <a:ext cx="5832648" cy="4374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ovostavba víceúčelové budovy,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zastavěná plocha: 450,00 m2,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obestavěný prostor: 5 087,7 m2</a:t>
            </a:r>
          </a:p>
          <a:p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p.č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55/6,</a:t>
            </a:r>
          </a:p>
          <a:p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k.ú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Volyně.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164288" y="6183417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Zdroj: vlastní,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50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Urbanistické řešení: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82808"/>
            <a:ext cx="8568952" cy="4572000"/>
          </a:xfrm>
        </p:spPr>
        <p:txBody>
          <a:bodyPr>
            <a:norm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 budovy v souladu se stavem daného místa,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soulad s územně plánovací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dokumentací, </a:t>
            </a: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podmínky pro vymezení a využití pozemků:</a:t>
            </a:r>
          </a:p>
          <a:p>
            <a:pPr lvl="1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Přehled funkčních ploch dle ÚP Volyně:</a:t>
            </a:r>
          </a:p>
          <a:p>
            <a:pPr lvl="3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plochy „B“</a:t>
            </a:r>
          </a:p>
          <a:p>
            <a:pPr lvl="3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plochy „VP“</a:t>
            </a:r>
          </a:p>
          <a:p>
            <a:pPr lvl="3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plochy „SO“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087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Urbanistické řešení: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68940"/>
            <a:ext cx="7344816" cy="4548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915999" y="5909189"/>
            <a:ext cx="347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http://www.volyne.eu/,</a:t>
            </a:r>
          </a:p>
        </p:txBody>
      </p:sp>
    </p:spTree>
    <p:extLst>
      <p:ext uri="{BB962C8B-B14F-4D97-AF65-F5344CB8AC3E}">
        <p14:creationId xmlns:p14="http://schemas.microsoft.com/office/powerpoint/2010/main" val="386590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Urbanistické řešení: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82808"/>
            <a:ext cx="8568952" cy="4572000"/>
          </a:xfrm>
        </p:spPr>
        <p:txBody>
          <a:bodyPr>
            <a:norm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koncepce návrhu:</a:t>
            </a:r>
          </a:p>
          <a:p>
            <a:pPr lvl="1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Stanovení míry zástavby,</a:t>
            </a:r>
          </a:p>
          <a:p>
            <a:pPr lvl="1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Účel užívání,</a:t>
            </a:r>
          </a:p>
          <a:p>
            <a:pPr lvl="1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Situace novostavby,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architektonické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řešení,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dispozice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37210" lvl="1" indent="0">
              <a:buNone/>
            </a:pPr>
            <a:endParaRPr lang="cs-CZ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31720" lvl="8" indent="0">
              <a:buNone/>
            </a:pP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216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Kategorizace staveb dle energetické náročnosti: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369624"/>
          </a:xfrm>
        </p:spPr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stavba s nízkou spotřebou tepla na vytápění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8969531"/>
              </p:ext>
            </p:extLst>
          </p:nvPr>
        </p:nvGraphicFramePr>
        <p:xfrm>
          <a:off x="457200" y="1772816"/>
          <a:ext cx="8229600" cy="2702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Kategorie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Potřeba energie na vytápění </a:t>
                      </a:r>
                      <a:br>
                        <a:rPr lang="cs-CZ" sz="1600" dirty="0" smtClean="0"/>
                      </a:br>
                      <a:r>
                        <a:rPr lang="cs-CZ" sz="1600" dirty="0" smtClean="0"/>
                        <a:t>v kWh/(m2 </a:t>
                      </a:r>
                      <a:r>
                        <a:rPr lang="cs-CZ" sz="1600" dirty="0" smtClean="0"/>
                        <a:t>*rok</a:t>
                      </a:r>
                      <a:r>
                        <a:rPr lang="cs-CZ" sz="1600" dirty="0" smtClean="0"/>
                        <a:t>)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mtClean="0"/>
                        <a:t>- nulové </a:t>
                      </a:r>
                      <a:r>
                        <a:rPr lang="cs-CZ" dirty="0" smtClean="0"/>
                        <a:t>domy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 a méně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- pasivní domy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5 - 15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r>
                        <a:rPr lang="cs-CZ" baseline="0" dirty="0" smtClean="0"/>
                        <a:t> n</a:t>
                      </a:r>
                      <a:r>
                        <a:rPr lang="cs-CZ" dirty="0" smtClean="0"/>
                        <a:t>ízkoenergetické domy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15 - 50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- obvyklá</a:t>
                      </a:r>
                      <a:r>
                        <a:rPr lang="cs-CZ" baseline="0" dirty="0" smtClean="0"/>
                        <a:t> novostavba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80 - 140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mtClean="0"/>
                        <a:t>- starší </a:t>
                      </a:r>
                      <a:r>
                        <a:rPr lang="cs-CZ" dirty="0" smtClean="0"/>
                        <a:t>výstavba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často</a:t>
                      </a:r>
                      <a:r>
                        <a:rPr lang="cs-CZ" baseline="0" dirty="0" smtClean="0"/>
                        <a:t> dvojnásobek obvyklé novostavby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37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602</TotalTime>
  <Words>475</Words>
  <Application>Microsoft Office PowerPoint</Application>
  <PresentationFormat>Předvádění na obrazovce (4:3)</PresentationFormat>
  <Paragraphs>119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Talent</vt:lpstr>
      <vt:lpstr>Novostavba víceúčelové  budovy ve Volyni  v nízkoenergetickém standardu</vt:lpstr>
      <vt:lpstr>Obsah:</vt:lpstr>
      <vt:lpstr>Motivace k řešení problému:</vt:lpstr>
      <vt:lpstr>Cíl práce:</vt:lpstr>
      <vt:lpstr>Popis objektu:</vt:lpstr>
      <vt:lpstr>Urbanistické řešení:</vt:lpstr>
      <vt:lpstr>Urbanistické řešení:</vt:lpstr>
      <vt:lpstr>Urbanistické řešení:</vt:lpstr>
      <vt:lpstr>Kategorizace staveb dle energetické náročnosti:</vt:lpstr>
      <vt:lpstr>Základní znaky NED:</vt:lpstr>
      <vt:lpstr>Projekt:</vt:lpstr>
      <vt:lpstr>Kompaktní tvar:</vt:lpstr>
      <vt:lpstr>Kompaktní  tvar:</vt:lpstr>
      <vt:lpstr>Konstrukční řešení NED:</vt:lpstr>
      <vt:lpstr>Konstrukční řešení:</vt:lpstr>
      <vt:lpstr>Konstrukční řešení:</vt:lpstr>
      <vt:lpstr>Konstrukční řešení:</vt:lpstr>
      <vt:lpstr>Konstrukční řešení  – šedé vody:</vt:lpstr>
      <vt:lpstr>Doplňující dotaz:</vt:lpstr>
      <vt:lpstr>Děkuji za pozornost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Martin-HP</dc:creator>
  <cp:lastModifiedBy>Martin-HP</cp:lastModifiedBy>
  <cp:revision>35</cp:revision>
  <dcterms:created xsi:type="dcterms:W3CDTF">2017-01-27T17:37:49Z</dcterms:created>
  <dcterms:modified xsi:type="dcterms:W3CDTF">2017-01-31T20:10:25Z</dcterms:modified>
</cp:coreProperties>
</file>