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9" r:id="rId4"/>
    <p:sldId id="271" r:id="rId5"/>
    <p:sldId id="270" r:id="rId6"/>
    <p:sldId id="272" r:id="rId7"/>
    <p:sldId id="281" r:id="rId8"/>
    <p:sldId id="273" r:id="rId9"/>
    <p:sldId id="274" r:id="rId10"/>
    <p:sldId id="285" r:id="rId11"/>
    <p:sldId id="284" r:id="rId12"/>
    <p:sldId id="286" r:id="rId13"/>
    <p:sldId id="276" r:id="rId14"/>
    <p:sldId id="282" r:id="rId15"/>
    <p:sldId id="277" r:id="rId16"/>
    <p:sldId id="283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88" y="-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98E4-647A-4A66-8407-211AC474B5A5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E18F-2A69-45F9-B425-F07B2A8D67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EC03-ED63-4656-BFA8-935367890045}" type="datetimeFigureOut">
              <a:rPr lang="cs-CZ" smtClean="0"/>
              <a:pPr/>
              <a:t>1. 2. 2017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5E12-7C69-4664-B374-7F9D63EF1C1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5E12-7C69-4664-B374-7F9D63EF1C1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5E12-7C69-4664-B374-7F9D63EF1C1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5E12-7C69-4664-B374-7F9D63EF1C1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5E12-7C69-4664-B374-7F9D63EF1C1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534D-CAC6-406F-9797-21DE87384897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2F2-5F51-4B70-B64A-1DD556C814C3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E6E5-F355-4B12-ACF3-331C85547119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5A51-093D-4789-8C4C-22D29A911BF7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937-BAF6-4686-A582-0545C4E410A6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F20-D98C-404F-A231-27F4C555E727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751A-DAEB-4845-BC80-B15772F7D412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159F-ABBC-4D6D-96DD-228D2C178476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EB63-82B4-4821-8451-D8E24A96BD49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550C-8034-459F-AE96-BA44FD1EBA0A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144301-9361-4775-BCEE-CA45DF1F3236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BE5188-53B1-48FF-A847-DB2FF4846691}" type="datetime1">
              <a:rPr lang="cs-CZ" smtClean="0"/>
              <a:pPr/>
              <a:t>1. 2. 2017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EF02A1-32D7-47C4-B943-AEBC8499DC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571472" y="2000240"/>
            <a:ext cx="80724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cs typeface="Times New Roman" pitchFamily="18" charset="0"/>
              </a:rPr>
              <a:t>Projekt novostavby zadaného objektu v rozsahu projektu pro provedení stavby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357826"/>
            <a:ext cx="65970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 diplomové práce:		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 Michal Průcha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Vedoucí diplomové práce:		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doc. Dr. Ing. Luboš </a:t>
            </a:r>
            <a:r>
              <a:rPr lang="cs-CZ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Podolka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Oponent </a:t>
            </a: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diplomové práce:		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prof. Ing. Věra </a:t>
            </a:r>
            <a:r>
              <a:rPr lang="cs-CZ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Voštová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CSc.</a:t>
            </a:r>
            <a:endParaRPr lang="cs-CZ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285720" y="21429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000496" y="214290"/>
            <a:ext cx="49292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8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5820" t="9375" r="17382" b="7291"/>
          <a:stretch>
            <a:fillRect/>
          </a:stretch>
        </p:blipFill>
        <p:spPr bwMode="auto">
          <a:xfrm>
            <a:off x="142844" y="2928934"/>
            <a:ext cx="5409643" cy="37962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13477" t="38542" r="14452" b="22916"/>
          <a:stretch>
            <a:fillRect/>
          </a:stretch>
        </p:blipFill>
        <p:spPr bwMode="auto">
          <a:xfrm>
            <a:off x="2786050" y="857232"/>
            <a:ext cx="6000792" cy="180511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l="30469" t="38542" r="41992" b="35416"/>
          <a:stretch>
            <a:fillRect/>
          </a:stretch>
        </p:blipFill>
        <p:spPr bwMode="auto">
          <a:xfrm>
            <a:off x="5643570" y="2928934"/>
            <a:ext cx="3357586" cy="1785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" name="Obdélník 14"/>
          <p:cNvSpPr/>
          <p:nvPr/>
        </p:nvSpPr>
        <p:spPr>
          <a:xfrm>
            <a:off x="5643570" y="4714884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786050" y="2643182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510186" y="6429396"/>
            <a:ext cx="3633814" cy="27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821537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D.1.2 Stavebně konstrukční řešení: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Statické schéma: </a:t>
            </a:r>
            <a:r>
              <a:rPr lang="cs-CZ" sz="2400" b="1" dirty="0" err="1" smtClean="0">
                <a:solidFill>
                  <a:schemeClr val="bg1"/>
                </a:solidFill>
              </a:rPr>
              <a:t>dvoukloubový</a:t>
            </a:r>
            <a:r>
              <a:rPr lang="cs-CZ" sz="2400" b="1" dirty="0" smtClean="0">
                <a:solidFill>
                  <a:schemeClr val="bg1"/>
                </a:solidFill>
              </a:rPr>
              <a:t> ocelový rám,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Návrh ocelového rámu v řadě 2-9 (a=6,2 m),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Návrh ocelového štítového rámu v řadě 1 a 10,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Posouzení v programu FIN EC – FIN 2D,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Posouzení patek a kotvení- SW </a:t>
            </a:r>
            <a:r>
              <a:rPr lang="cs-CZ" sz="2400" b="1" dirty="0" err="1" smtClean="0">
                <a:solidFill>
                  <a:schemeClr val="bg1"/>
                </a:solidFill>
              </a:rPr>
              <a:t>Hilti</a:t>
            </a:r>
            <a:r>
              <a:rPr lang="cs-CZ" sz="2400" b="1" dirty="0" smtClean="0">
                <a:solidFill>
                  <a:schemeClr val="bg1"/>
                </a:solidFill>
              </a:rPr>
              <a:t> PROFIS 	</a:t>
            </a:r>
            <a:r>
              <a:rPr lang="cs-CZ" sz="2400" b="1" dirty="0" err="1" smtClean="0">
                <a:solidFill>
                  <a:schemeClr val="bg1"/>
                </a:solidFill>
              </a:rPr>
              <a:t>Anchor</a:t>
            </a:r>
            <a:r>
              <a:rPr lang="cs-CZ" sz="2400" b="1" dirty="0" smtClean="0">
                <a:solidFill>
                  <a:schemeClr val="bg1"/>
                </a:solidFill>
              </a:rPr>
              <a:t>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Návrh ztužení na účinky větru- v podélném i 	příčném směru.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9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429652" y="6357958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10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6406" t="16667" r="15624" b="28124"/>
          <a:stretch>
            <a:fillRect/>
          </a:stretch>
        </p:blipFill>
        <p:spPr bwMode="auto">
          <a:xfrm>
            <a:off x="214282" y="1357298"/>
            <a:ext cx="6134233" cy="300039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29883" t="10417" r="40234" b="15625"/>
          <a:stretch>
            <a:fillRect/>
          </a:stretch>
        </p:blipFill>
        <p:spPr bwMode="auto">
          <a:xfrm>
            <a:off x="6500826" y="928670"/>
            <a:ext cx="2463102" cy="36433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7286644" y="4643446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85720" y="4429132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/>
          <a:srcRect l="19922" t="19792" r="23828" b="53125"/>
          <a:stretch>
            <a:fillRect/>
          </a:stretch>
        </p:blipFill>
        <p:spPr bwMode="auto">
          <a:xfrm>
            <a:off x="428596" y="4786322"/>
            <a:ext cx="6858048" cy="185736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Obdélník 13"/>
          <p:cNvSpPr/>
          <p:nvPr/>
        </p:nvSpPr>
        <p:spPr>
          <a:xfrm>
            <a:off x="7358082" y="5929330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79296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D.1.3 Požárně bezpečnostní řešení: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N 1.1/N2 – celá sportovní hala včetně zázemí,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Stupeň požární bezpečnosti požárního úseku 	(SPB)- II,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PHP 7,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Hydranty a požární voda,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Objekt je navržen jako jeden požární úsek 		s celkovou požární odolností 15 minut.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429652" y="6357958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892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429652" y="6357958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12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8164" t="13542" r="31445" b="14583"/>
          <a:stretch>
            <a:fillRect/>
          </a:stretch>
        </p:blipFill>
        <p:spPr bwMode="auto">
          <a:xfrm>
            <a:off x="1714480" y="1285860"/>
            <a:ext cx="6143668" cy="492922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1714480" y="6286520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501090" y="6357958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8164" t="9375" r="15039" b="14583"/>
          <a:stretch>
            <a:fillRect/>
          </a:stretch>
        </p:blipFill>
        <p:spPr bwMode="auto">
          <a:xfrm>
            <a:off x="3286116" y="3143248"/>
            <a:ext cx="5286412" cy="33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79296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D.1.4 Technika prostředí staveb: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Kanalizace:</a:t>
            </a:r>
          </a:p>
          <a:p>
            <a:pPr lvl="4" indent="-7200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Dešťová- zasakovací objekt- </a:t>
            </a:r>
            <a:r>
              <a:rPr lang="cs-CZ" sz="2400" b="1" dirty="0" err="1" smtClean="0">
                <a:solidFill>
                  <a:schemeClr val="bg1"/>
                </a:solidFill>
              </a:rPr>
              <a:t>EcoBloc</a:t>
            </a:r>
            <a:r>
              <a:rPr lang="cs-CZ" sz="2400" b="1" dirty="0" smtClean="0">
                <a:solidFill>
                  <a:schemeClr val="bg1"/>
                </a:solidFill>
              </a:rPr>
              <a:t>,</a:t>
            </a:r>
          </a:p>
          <a:p>
            <a:pPr lvl="4" indent="-7200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Splašková- napojena v Husově třídě.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Vodovod:</a:t>
            </a:r>
          </a:p>
          <a:p>
            <a:pPr lvl="4" indent="-7200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Napojena v Husově třídě,</a:t>
            </a:r>
          </a:p>
          <a:p>
            <a:pPr lvl="4" indent="-7200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Voda požární/ voda užitková včetně cirkulačního potrubí.	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501090" y="6357958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357290" y="6429396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22266" t="10416" r="25000" b="15625"/>
          <a:stretch>
            <a:fillRect/>
          </a:stretch>
        </p:blipFill>
        <p:spPr bwMode="auto">
          <a:xfrm>
            <a:off x="1500166" y="1357298"/>
            <a:ext cx="6429388" cy="50720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76438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Dosažené výsledky a přínos práce: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Software- FIN EC, </a:t>
            </a:r>
            <a:r>
              <a:rPr lang="cs-CZ" sz="2400" b="1" dirty="0" err="1" smtClean="0">
                <a:solidFill>
                  <a:schemeClr val="bg1"/>
                </a:solidFill>
              </a:rPr>
              <a:t>Hilti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Winfire</a:t>
            </a:r>
            <a:r>
              <a:rPr lang="cs-CZ" sz="2400" b="1" dirty="0" smtClean="0">
                <a:solidFill>
                  <a:schemeClr val="bg1"/>
                </a:solidFill>
              </a:rPr>
              <a:t>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Nové zkušenosti v oblasti navrhování,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Zlepšení promýšlení jednotlivých vazeb v 	každé fázi projektu,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Může sloužit jako podklad pro budoucí záměr.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501090" y="6357958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778677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Doplňující dotazy od oponenta: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pPr lvl="2" indent="-7200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Byl předem proveden </a:t>
            </a:r>
            <a:r>
              <a:rPr lang="cs-CZ" sz="2400" b="1" dirty="0" err="1" smtClean="0">
                <a:solidFill>
                  <a:schemeClr val="bg1"/>
                </a:solidFill>
              </a:rPr>
              <a:t>geotechnický</a:t>
            </a:r>
            <a:r>
              <a:rPr lang="cs-CZ" sz="2400" b="1" dirty="0" smtClean="0">
                <a:solidFill>
                  <a:schemeClr val="bg1"/>
                </a:solidFill>
              </a:rPr>
              <a:t> průzkum dané oblasti? </a:t>
            </a:r>
          </a:p>
          <a:p>
            <a:pPr lvl="2" indent="-7200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Bude stavba sportovní haly realizována? </a:t>
            </a:r>
          </a:p>
          <a:p>
            <a:pPr lvl="2" indent="-720000">
              <a:lnSpc>
                <a:spcPct val="150000"/>
              </a:lnSpc>
              <a:buFont typeface="+mj-lt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</a:rPr>
              <a:t>Sledoval jste při návrhu stavby ekonomické zhodnocení?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501090" y="6357958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16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501090" y="6357958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00100" y="2643182"/>
            <a:ext cx="10215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cs typeface="Times New Roman" pitchFamily="18" charset="0"/>
              </a:rPr>
              <a:t>Děkuji Vám za pozornost.</a:t>
            </a:r>
            <a:endParaRPr lang="cs-CZ" sz="4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1571604" y="1071546"/>
            <a:ext cx="6000824" cy="810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Obsah: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Cíl práce,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Úvod,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Studie,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Lokalita,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Popis stavby,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D.1.1 </a:t>
            </a:r>
            <a:r>
              <a:rPr lang="cs-CZ" sz="2000" b="1" dirty="0" err="1" smtClean="0">
                <a:solidFill>
                  <a:schemeClr val="bg1"/>
                </a:solidFill>
              </a:rPr>
              <a:t>Architektonicko</a:t>
            </a:r>
            <a:r>
              <a:rPr lang="cs-CZ" sz="2000" b="1" dirty="0" smtClean="0">
                <a:solidFill>
                  <a:schemeClr val="bg1"/>
                </a:solidFill>
              </a:rPr>
              <a:t>–stavební řešení, 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D.1.2 Stavebně konstrukční řešení,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D.1.3 Požárně bezpečnostní řešení,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D.1.4 Technika prostředí staveb,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Dosažené výsledky a přínos práce,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</a:rPr>
              <a:t>Otázky od oponenta.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643050"/>
            <a:ext cx="82153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Cíl práce: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643050"/>
            <a:ext cx="8215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Úvod: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Výběr tématu,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Důvod k řešení daného tématu,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Výběr čtyřech částí projektové dokumentace.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428736"/>
            <a:ext cx="821537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Studie: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Vlastní tvorba,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Konzultována s vedoucím práce,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Sportovní hala- </a:t>
            </a:r>
            <a:r>
              <a:rPr lang="cs-CZ" sz="2400" b="1" dirty="0" err="1" smtClean="0">
                <a:solidFill>
                  <a:schemeClr val="bg1"/>
                </a:solidFill>
              </a:rPr>
              <a:t>hokejbal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18164" t="19792" r="20312" b="29166"/>
          <a:stretch>
            <a:fillRect/>
          </a:stretch>
        </p:blipFill>
        <p:spPr bwMode="auto">
          <a:xfrm>
            <a:off x="1285852" y="3643314"/>
            <a:ext cx="6286544" cy="293372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1285852" y="6596390"/>
            <a:ext cx="28575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428596" y="1564243"/>
            <a:ext cx="37147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Lokalita: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Umístění		(v souladu </a:t>
            </a:r>
            <a:r>
              <a:rPr lang="cs-CZ" sz="2400" b="1" dirty="0" smtClean="0">
                <a:solidFill>
                  <a:schemeClr val="bg1"/>
                </a:solidFill>
              </a:rPr>
              <a:t>ÚPD),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Popis území,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Pozemek.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 l="28711" t="18750" r="32617" b="32291"/>
          <a:stretch>
            <a:fillRect/>
          </a:stretch>
        </p:blipFill>
        <p:spPr bwMode="auto">
          <a:xfrm>
            <a:off x="4143372" y="1357298"/>
            <a:ext cx="4714908" cy="33575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3714744" y="4857760"/>
            <a:ext cx="55721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http://sgi.nahlizenidokn.cuzk.cz/marushka/default.aspx?themeid=3&amp;MarExtent=-990320.44597457629%20-1239836%20-346646.55402542371%20-923033&amp;MarWindowName=Marushka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 l="19336" t="14583" r="42578" b="17382"/>
          <a:stretch>
            <a:fillRect/>
          </a:stretch>
        </p:blipFill>
        <p:spPr bwMode="auto">
          <a:xfrm>
            <a:off x="1571604" y="857232"/>
            <a:ext cx="5715040" cy="57425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1428728" y="6596390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643050"/>
            <a:ext cx="32861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Popis stavby: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Sportovní hala,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Návrhové 		kapacity,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Provozní řešení,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Konstrukční 			řešení.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 l="15234" t="9375" r="20312" b="19791"/>
          <a:stretch>
            <a:fillRect/>
          </a:stretch>
        </p:blipFill>
        <p:spPr bwMode="auto">
          <a:xfrm>
            <a:off x="4143372" y="1643050"/>
            <a:ext cx="4752728" cy="2938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4071934" y="4714884"/>
            <a:ext cx="55721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>
                <a:solidFill>
                  <a:schemeClr val="bg1"/>
                </a:solidFill>
              </a:rPr>
              <a:t>Zdroj: Vlastní tvorba</a:t>
            </a:r>
            <a:endParaRPr lang="cs-CZ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3476" t="24713" r="57163"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928630" y="1571612"/>
            <a:ext cx="785821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D.1.1 </a:t>
            </a:r>
            <a:r>
              <a:rPr lang="cs-CZ" sz="3200" b="1" dirty="0" err="1" smtClean="0">
                <a:solidFill>
                  <a:schemeClr val="bg1"/>
                </a:solidFill>
              </a:rPr>
              <a:t>Architektonicko</a:t>
            </a:r>
            <a:r>
              <a:rPr lang="cs-CZ" sz="3200" b="1" dirty="0" smtClean="0">
                <a:solidFill>
                  <a:schemeClr val="bg1"/>
                </a:solidFill>
              </a:rPr>
              <a:t>–stavební řešení: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Výkresová část- </a:t>
            </a:r>
            <a:r>
              <a:rPr lang="cs-CZ" sz="2400" b="1" dirty="0" err="1" smtClean="0">
                <a:solidFill>
                  <a:schemeClr val="bg1"/>
                </a:solidFill>
              </a:rPr>
              <a:t>AutoCad</a:t>
            </a:r>
            <a:r>
              <a:rPr lang="cs-CZ" sz="2400" b="1" dirty="0" smtClean="0">
                <a:solidFill>
                  <a:schemeClr val="bg1"/>
                </a:solidFill>
              </a:rPr>
              <a:t>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Rozměry hřiště- podklad pro D.1.2,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Tepelně technické posouzení- Teplo:</a:t>
            </a:r>
          </a:p>
          <a:p>
            <a:pPr lvl="5" indent="-7200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Součinitel prostupu tepla- součinitel typu budovy e1,</a:t>
            </a:r>
          </a:p>
          <a:p>
            <a:pPr lvl="5" indent="-7200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Kondenzace,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Podrobné rozkreslení včetně detailů,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bg1"/>
                </a:solidFill>
              </a:rPr>
              <a:t>Výpisy prvků a tabulky.</a:t>
            </a: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bg1"/>
              </a:solidFill>
            </a:endParaRPr>
          </a:p>
          <a:p>
            <a:pPr indent="-720000"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617" t="17708" r="78906" b="58333"/>
          <a:stretch>
            <a:fillRect/>
          </a:stretch>
        </p:blipFill>
        <p:spPr bwMode="auto">
          <a:xfrm>
            <a:off x="142844" y="1428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40625" t="20833" r="18945" b="64584"/>
          <a:stretch>
            <a:fillRect/>
          </a:stretch>
        </p:blipFill>
        <p:spPr bwMode="auto">
          <a:xfrm>
            <a:off x="4786314" y="0"/>
            <a:ext cx="4214842" cy="85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8643966" y="635795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408</Words>
  <Application>Microsoft Office PowerPoint</Application>
  <PresentationFormat>Předvádění na obrazovce (4:3)</PresentationFormat>
  <Paragraphs>127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Technický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Pruchic19</dc:creator>
  <cp:lastModifiedBy>Michal</cp:lastModifiedBy>
  <cp:revision>31</cp:revision>
  <dcterms:created xsi:type="dcterms:W3CDTF">2015-05-22T11:25:09Z</dcterms:created>
  <dcterms:modified xsi:type="dcterms:W3CDTF">2017-02-01T14:33:59Z</dcterms:modified>
</cp:coreProperties>
</file>