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4"/>
  </p:notesMasterIdLst>
  <p:handoutMasterIdLst>
    <p:handoutMasterId r:id="rId25"/>
  </p:handoutMasterIdLst>
  <p:sldIdLst>
    <p:sldId id="257" r:id="rId2"/>
    <p:sldId id="278" r:id="rId3"/>
    <p:sldId id="279" r:id="rId4"/>
    <p:sldId id="280" r:id="rId5"/>
    <p:sldId id="281" r:id="rId6"/>
    <p:sldId id="285" r:id="rId7"/>
    <p:sldId id="283" r:id="rId8"/>
    <p:sldId id="295" r:id="rId9"/>
    <p:sldId id="288" r:id="rId10"/>
    <p:sldId id="289" r:id="rId11"/>
    <p:sldId id="294" r:id="rId12"/>
    <p:sldId id="292" r:id="rId13"/>
    <p:sldId id="293" r:id="rId14"/>
    <p:sldId id="301" r:id="rId15"/>
    <p:sldId id="297" r:id="rId16"/>
    <p:sldId id="296" r:id="rId17"/>
    <p:sldId id="298" r:id="rId18"/>
    <p:sldId id="299" r:id="rId19"/>
    <p:sldId id="300" r:id="rId20"/>
    <p:sldId id="286" r:id="rId21"/>
    <p:sldId id="290" r:id="rId22"/>
    <p:sldId id="291" r:id="rId2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12" d="100"/>
          <a:sy n="112" d="100"/>
        </p:scale>
        <p:origin x="-474" y="-4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cs-CZ" smtClean="0"/>
              <a:t>stavebně technický průzkum</a:t>
            </a:r>
            <a:endParaRPr lang="cs-CZ"/>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836C07-74A1-4F0F-BA7C-176BE51D432C}" type="datetimeFigureOut">
              <a:rPr lang="cs-CZ" smtClean="0"/>
              <a:pPr/>
              <a:t>1.2.2017</a:t>
            </a:fld>
            <a:endParaRPr lang="cs-CZ"/>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6285BDB-6699-4268-A9CC-7A9A99C0F0F0}" type="slidenum">
              <a:rPr lang="cs-CZ" smtClean="0"/>
              <a:pPr/>
              <a:t>‹#›</a:t>
            </a:fld>
            <a:endParaRPr lang="cs-CZ"/>
          </a:p>
        </p:txBody>
      </p:sp>
    </p:spTree>
    <p:extLst>
      <p:ext uri="{BB962C8B-B14F-4D97-AF65-F5344CB8AC3E}">
        <p14:creationId xmlns:p14="http://schemas.microsoft.com/office/powerpoint/2010/main" val="280300696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cs-CZ" smtClean="0"/>
              <a:t>stavebně technický průzkum</a:t>
            </a: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EF8263-547D-4140-95A2-5D051CCE57CB}" type="datetimeFigureOut">
              <a:rPr lang="cs-CZ" smtClean="0"/>
              <a:pPr/>
              <a:t>1.2.2017</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7B0E51-2ABD-49C3-BAC6-1BAB8EC734F8}" type="slidenum">
              <a:rPr lang="cs-CZ" smtClean="0"/>
              <a:pPr/>
              <a:t>‹#›</a:t>
            </a:fld>
            <a:endParaRPr lang="cs-CZ"/>
          </a:p>
        </p:txBody>
      </p:sp>
    </p:spTree>
    <p:extLst>
      <p:ext uri="{BB962C8B-B14F-4D97-AF65-F5344CB8AC3E}">
        <p14:creationId xmlns:p14="http://schemas.microsoft.com/office/powerpoint/2010/main" val="96765867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1</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10</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11</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12</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13</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14</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15</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16</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17</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18</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19</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2</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20</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21</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22</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3</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4</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5</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6</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7</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8</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07B0E51-2ABD-49C3-BAC6-1BAB8EC734F8}" type="slidenum">
              <a:rPr lang="cs-CZ" smtClean="0"/>
              <a:pPr/>
              <a:t>9</a:t>
            </a:fld>
            <a:endParaRPr lang="cs-CZ"/>
          </a:p>
        </p:txBody>
      </p:sp>
      <p:sp>
        <p:nvSpPr>
          <p:cNvPr id="5" name="Zástupný symbol pro záhlaví 4"/>
          <p:cNvSpPr>
            <a:spLocks noGrp="1"/>
          </p:cNvSpPr>
          <p:nvPr>
            <p:ph type="hdr" sz="quarter" idx="11"/>
          </p:nvPr>
        </p:nvSpPr>
        <p:spPr/>
        <p:txBody>
          <a:bodyPr/>
          <a:lstStyle/>
          <a:p>
            <a:r>
              <a:rPr lang="cs-CZ" smtClean="0"/>
              <a:t>stavebně technický průzkum</a:t>
            </a:r>
            <a:endParaRPr lang="cs-CZ"/>
          </a:p>
        </p:txBody>
      </p:sp>
    </p:spTree>
    <p:extLst>
      <p:ext uri="{BB962C8B-B14F-4D97-AF65-F5344CB8AC3E}">
        <p14:creationId xmlns:p14="http://schemas.microsoft.com/office/powerpoint/2010/main" val="1000721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95" name="Group 94"/>
          <p:cNvGrpSpPr/>
          <p:nvPr/>
        </p:nvGrpSpPr>
        <p:grpSpPr>
          <a:xfrm>
            <a:off x="0" y="-30477"/>
            <a:ext cx="120904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9CBA7D4B-63FA-4624-AF79-A6956EB40934}" type="datetime1">
              <a:rPr lang="cs-CZ" smtClean="0"/>
              <a:pPr/>
              <a:t>1.2.2017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AC4E599-891D-4534-885A-FABC679F4D42}" type="slidenum">
              <a:rPr lang="cs-CZ" smtClean="0"/>
              <a:pPr/>
              <a:t>‹#›</a:t>
            </a:fld>
            <a:endParaRPr lang="cs-CZ"/>
          </a:p>
        </p:txBody>
      </p:sp>
      <p:sp>
        <p:nvSpPr>
          <p:cNvPr id="113" name="Rectangle 112"/>
          <p:cNvSpPr/>
          <p:nvPr/>
        </p:nvSpPr>
        <p:spPr>
          <a:xfrm>
            <a:off x="0" y="1905000"/>
            <a:ext cx="6604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6401859"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304800" y="2130426"/>
            <a:ext cx="58928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cs-CZ" smtClean="0"/>
              <a:t>Kliknutím lze upravit styl.</a:t>
            </a:r>
            <a:endParaRPr lang="en-US" dirty="0"/>
          </a:p>
        </p:txBody>
      </p:sp>
      <p:sp>
        <p:nvSpPr>
          <p:cNvPr id="3" name="Subtitle 2"/>
          <p:cNvSpPr>
            <a:spLocks noGrp="1"/>
          </p:cNvSpPr>
          <p:nvPr>
            <p:ph type="subTitle" idx="1"/>
          </p:nvPr>
        </p:nvSpPr>
        <p:spPr>
          <a:xfrm>
            <a:off x="304800" y="3733800"/>
            <a:ext cx="58928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D5899C65-BAE1-45F3-B6D5-A23DCF432B08}" type="datetime1">
              <a:rPr lang="cs-CZ" smtClean="0"/>
              <a:pPr/>
              <a:t>1.2.2017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AC4E599-891D-4534-885A-FABC679F4D42}"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cs-CZ" smtClean="0"/>
              <a:t>Kliknutím lze upravit styl.</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CB71CB58-ACC6-448A-9598-D42517216B41}" type="datetime1">
              <a:rPr lang="cs-CZ" smtClean="0"/>
              <a:pPr/>
              <a:t>1.2.2017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AC4E599-891D-4534-885A-FABC679F4D42}"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5D6BCB6D-9FE9-4568-9B65-2CC1CDC79D00}" type="datetime1">
              <a:rPr lang="cs-CZ" smtClean="0"/>
              <a:pPr/>
              <a:t>1.2.2017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AC4E599-891D-4534-885A-FABC679F4D42}"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2" y="-30478"/>
            <a:ext cx="120903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12192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12192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12192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09600" y="5621365"/>
            <a:ext cx="110744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95" name="Title 94"/>
          <p:cNvSpPr>
            <a:spLocks noGrp="1"/>
          </p:cNvSpPr>
          <p:nvPr>
            <p:ph type="title"/>
          </p:nvPr>
        </p:nvSpPr>
        <p:spPr>
          <a:xfrm>
            <a:off x="609600" y="4463568"/>
            <a:ext cx="11074400" cy="1143000"/>
          </a:xfrm>
        </p:spPr>
        <p:txBody>
          <a:bodyPr/>
          <a:lstStyle/>
          <a:p>
            <a:r>
              <a:rPr lang="cs-CZ" smtClean="0"/>
              <a:t>Kliknutím lze upravit styl.</a:t>
            </a:r>
            <a:endParaRPr lang="en-US"/>
          </a:p>
        </p:txBody>
      </p:sp>
      <p:sp>
        <p:nvSpPr>
          <p:cNvPr id="2" name="Date Placeholder 1"/>
          <p:cNvSpPr>
            <a:spLocks noGrp="1"/>
          </p:cNvSpPr>
          <p:nvPr>
            <p:ph type="dt" sz="half" idx="10"/>
          </p:nvPr>
        </p:nvSpPr>
        <p:spPr/>
        <p:txBody>
          <a:bodyPr/>
          <a:lstStyle/>
          <a:p>
            <a:fld id="{2FE64637-F940-4C2E-A146-39ED527D862D}" type="datetime1">
              <a:rPr lang="cs-CZ" smtClean="0"/>
              <a:pPr/>
              <a:t>1.2.2017</a:t>
            </a:fld>
            <a:endParaRPr lang="cs-CZ"/>
          </a:p>
        </p:txBody>
      </p:sp>
      <p:sp>
        <p:nvSpPr>
          <p:cNvPr id="91" name="Footer Placeholder 90"/>
          <p:cNvSpPr>
            <a:spLocks noGrp="1"/>
          </p:cNvSpPr>
          <p:nvPr>
            <p:ph type="ftr" sz="quarter" idx="11"/>
          </p:nvPr>
        </p:nvSpPr>
        <p:spPr/>
        <p:txBody>
          <a:bodyPr/>
          <a:lstStyle/>
          <a:p>
            <a:endParaRPr lang="cs-CZ"/>
          </a:p>
        </p:txBody>
      </p:sp>
      <p:sp>
        <p:nvSpPr>
          <p:cNvPr id="92" name="Slide Number Placeholder 91"/>
          <p:cNvSpPr>
            <a:spLocks noGrp="1"/>
          </p:cNvSpPr>
          <p:nvPr>
            <p:ph type="sldNum" sz="quarter" idx="12"/>
          </p:nvPr>
        </p:nvSpPr>
        <p:spPr/>
        <p:txBody>
          <a:bodyPr/>
          <a:lstStyle/>
          <a:p>
            <a:fld id="{EAC4E599-891D-4534-885A-FABC679F4D42}"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4"/>
          <p:cNvSpPr>
            <a:spLocks noGrp="1"/>
          </p:cNvSpPr>
          <p:nvPr>
            <p:ph type="dt" sz="half" idx="10"/>
          </p:nvPr>
        </p:nvSpPr>
        <p:spPr/>
        <p:txBody>
          <a:bodyPr/>
          <a:lstStyle/>
          <a:p>
            <a:fld id="{7D09F6D6-B33B-4818-9D05-93FBD688851B}" type="datetime1">
              <a:rPr lang="cs-CZ" smtClean="0"/>
              <a:pPr/>
              <a:t>1.2.2017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AC4E599-891D-4534-885A-FABC679F4D42}"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Date Placeholder 6"/>
          <p:cNvSpPr>
            <a:spLocks noGrp="1"/>
          </p:cNvSpPr>
          <p:nvPr>
            <p:ph type="dt" sz="half" idx="10"/>
          </p:nvPr>
        </p:nvSpPr>
        <p:spPr/>
        <p:txBody>
          <a:bodyPr/>
          <a:lstStyle/>
          <a:p>
            <a:fld id="{598192DC-219C-4021-AF03-96FE11502F26}" type="datetime1">
              <a:rPr lang="cs-CZ" smtClean="0"/>
              <a:pPr/>
              <a:t>1.2.2017</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AC4E599-891D-4534-885A-FABC679F4D42}"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Date Placeholder 2"/>
          <p:cNvSpPr>
            <a:spLocks noGrp="1"/>
          </p:cNvSpPr>
          <p:nvPr>
            <p:ph type="dt" sz="half" idx="10"/>
          </p:nvPr>
        </p:nvSpPr>
        <p:spPr/>
        <p:txBody>
          <a:bodyPr/>
          <a:lstStyle/>
          <a:p>
            <a:fld id="{015E31D7-C7D9-4246-BAEF-85E717B5285B}" type="datetime1">
              <a:rPr lang="cs-CZ" smtClean="0"/>
              <a:pPr/>
              <a:t>1.2.2017</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AC4E599-891D-4534-885A-FABC679F4D42}"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DF1EC5-C3BC-4A30-AB5E-BCFEFAC42A14}" type="datetime1">
              <a:rPr lang="cs-CZ" smtClean="0"/>
              <a:pPr/>
              <a:t>1.2.2017</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AC4E599-891D-4534-885A-FABC679F4D42}"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7200" y="273051"/>
            <a:ext cx="7315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B25D9FBA-6354-4A9D-982F-8E7DB620B982}" type="datetime1">
              <a:rPr lang="cs-CZ" smtClean="0"/>
              <a:pPr/>
              <a:t>1.2.2017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AC4E599-891D-4534-885A-FABC679F4D42}" type="slidenum">
              <a:rPr lang="cs-CZ" smtClean="0"/>
              <a:pPr/>
              <a:t>‹#›</a:t>
            </a:fld>
            <a:endParaRPr lang="cs-CZ"/>
          </a:p>
        </p:txBody>
      </p:sp>
      <p:sp>
        <p:nvSpPr>
          <p:cNvPr id="37" name="Rectangle 36"/>
          <p:cNvSpPr/>
          <p:nvPr/>
        </p:nvSpPr>
        <p:spPr>
          <a:xfrm>
            <a:off x="0" y="1563624"/>
            <a:ext cx="3681984"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2007129" y="3221207"/>
            <a:ext cx="3017520" cy="105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03200" y="1901952"/>
            <a:ext cx="316992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cs-CZ" smtClean="0"/>
              <a:t>Kliknutím lze upravit styl.</a:t>
            </a:r>
            <a:endParaRPr lang="en-US" dirty="0"/>
          </a:p>
        </p:txBody>
      </p:sp>
      <p:sp>
        <p:nvSpPr>
          <p:cNvPr id="4" name="Text Placeholder 3"/>
          <p:cNvSpPr>
            <a:spLocks noGrp="1"/>
          </p:cNvSpPr>
          <p:nvPr>
            <p:ph type="body" sz="half" idx="2"/>
          </p:nvPr>
        </p:nvSpPr>
        <p:spPr>
          <a:xfrm>
            <a:off x="203200" y="3273552"/>
            <a:ext cx="316992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267200" y="381000"/>
            <a:ext cx="74168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a:p>
        </p:txBody>
      </p:sp>
      <p:sp>
        <p:nvSpPr>
          <p:cNvPr id="5" name="Date Placeholder 4"/>
          <p:cNvSpPr>
            <a:spLocks noGrp="1"/>
          </p:cNvSpPr>
          <p:nvPr>
            <p:ph type="dt" sz="half" idx="10"/>
          </p:nvPr>
        </p:nvSpPr>
        <p:spPr/>
        <p:txBody>
          <a:bodyPr/>
          <a:lstStyle/>
          <a:p>
            <a:fld id="{2D3A44FB-8B22-4408-A603-58644F30075F}" type="datetime1">
              <a:rPr lang="cs-CZ" smtClean="0"/>
              <a:pPr/>
              <a:t>1.2.2017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AC4E599-891D-4534-885A-FABC679F4D42}" type="slidenum">
              <a:rPr lang="cs-CZ" smtClean="0"/>
              <a:pPr/>
              <a:t>‹#›</a:t>
            </a:fld>
            <a:endParaRPr lang="cs-CZ"/>
          </a:p>
        </p:txBody>
      </p:sp>
      <p:sp>
        <p:nvSpPr>
          <p:cNvPr id="33" name="Rectangle 32"/>
          <p:cNvSpPr/>
          <p:nvPr/>
        </p:nvSpPr>
        <p:spPr>
          <a:xfrm>
            <a:off x="0" y="1563624"/>
            <a:ext cx="3681984"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2007129" y="3221207"/>
            <a:ext cx="3017520" cy="105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07264" y="1905000"/>
            <a:ext cx="316992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cs-CZ" smtClean="0"/>
              <a:t>Kliknutím lze upravit styl.</a:t>
            </a:r>
            <a:endParaRPr lang="en-US" dirty="0"/>
          </a:p>
        </p:txBody>
      </p:sp>
      <p:sp>
        <p:nvSpPr>
          <p:cNvPr id="4" name="Text Placeholder 3"/>
          <p:cNvSpPr>
            <a:spLocks noGrp="1"/>
          </p:cNvSpPr>
          <p:nvPr>
            <p:ph type="body" sz="half" idx="2"/>
          </p:nvPr>
        </p:nvSpPr>
        <p:spPr>
          <a:xfrm>
            <a:off x="203200" y="3276600"/>
            <a:ext cx="316992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99136" y="137160"/>
            <a:ext cx="1182624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b">
            <a:normAutofit/>
          </a:bodyPr>
          <a:lstStyle/>
          <a:p>
            <a:r>
              <a:rPr lang="cs-CZ" smtClean="0"/>
              <a:t>Kliknutím lze upravit styl.</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09600" y="6312409"/>
            <a:ext cx="2844800" cy="365125"/>
          </a:xfrm>
          <a:prstGeom prst="rect">
            <a:avLst/>
          </a:prstGeom>
        </p:spPr>
        <p:txBody>
          <a:bodyPr vert="horz" lIns="91440" tIns="45720" rIns="91440" bIns="45720" rtlCol="0" anchor="ctr"/>
          <a:lstStyle>
            <a:lvl1pPr algn="l">
              <a:defRPr sz="1200">
                <a:solidFill>
                  <a:schemeClr val="tx2"/>
                </a:solidFill>
              </a:defRPr>
            </a:lvl1pPr>
          </a:lstStyle>
          <a:p>
            <a:fld id="{F9B3CED8-72E9-40D6-92D9-D4AEFB0A6CA7}" type="datetime1">
              <a:rPr lang="cs-CZ" smtClean="0"/>
              <a:pPr/>
              <a:t>1.2.2017</a:t>
            </a:fld>
            <a:endParaRPr lang="cs-CZ"/>
          </a:p>
        </p:txBody>
      </p:sp>
      <p:sp>
        <p:nvSpPr>
          <p:cNvPr id="5" name="Footer Placeholder 4"/>
          <p:cNvSpPr>
            <a:spLocks noGrp="1"/>
          </p:cNvSpPr>
          <p:nvPr>
            <p:ph type="ftr" sz="quarter" idx="3"/>
          </p:nvPr>
        </p:nvSpPr>
        <p:spPr>
          <a:xfrm>
            <a:off x="3774831" y="6312409"/>
            <a:ext cx="4642339" cy="365125"/>
          </a:xfrm>
          <a:prstGeom prst="rect">
            <a:avLst/>
          </a:prstGeom>
        </p:spPr>
        <p:txBody>
          <a:bodyPr vert="horz" lIns="91440" tIns="45720" rIns="91440" bIns="45720" rtlCol="0" anchor="ctr"/>
          <a:lstStyle>
            <a:lvl1pPr algn="ctr">
              <a:defRPr sz="1200">
                <a:solidFill>
                  <a:schemeClr val="tx2"/>
                </a:solidFill>
              </a:defRPr>
            </a:lvl1pPr>
          </a:lstStyle>
          <a:p>
            <a:endParaRPr lang="cs-CZ"/>
          </a:p>
        </p:txBody>
      </p:sp>
      <p:sp>
        <p:nvSpPr>
          <p:cNvPr id="6" name="Slide Number Placeholder 5"/>
          <p:cNvSpPr>
            <a:spLocks noGrp="1"/>
          </p:cNvSpPr>
          <p:nvPr>
            <p:ph type="sldNum" sz="quarter" idx="4"/>
          </p:nvPr>
        </p:nvSpPr>
        <p:spPr>
          <a:xfrm>
            <a:off x="8737600" y="6312409"/>
            <a:ext cx="2844800" cy="365125"/>
          </a:xfrm>
          <a:prstGeom prst="rect">
            <a:avLst/>
          </a:prstGeom>
        </p:spPr>
        <p:txBody>
          <a:bodyPr vert="horz" lIns="91440" tIns="45720" rIns="91440" bIns="45720" rtlCol="0" anchor="ctr"/>
          <a:lstStyle>
            <a:lvl1pPr algn="r">
              <a:defRPr sz="1200">
                <a:solidFill>
                  <a:schemeClr val="tx2"/>
                </a:solidFill>
              </a:defRPr>
            </a:lvl1pPr>
          </a:lstStyle>
          <a:p>
            <a:fld id="{EAC4E599-891D-4534-885A-FABC679F4D42}" type="slidenum">
              <a:rPr lang="cs-CZ" smtClean="0"/>
              <a:pPr/>
              <a:t>‹#›</a:t>
            </a:fld>
            <a:endParaRPr lang="cs-CZ"/>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13.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876300"/>
            <a:ext cx="10515600" cy="5981700"/>
          </a:xfrm>
        </p:spPr>
        <p:txBody>
          <a:bodyPr>
            <a:normAutofit/>
          </a:bodyPr>
          <a:lstStyle/>
          <a:p>
            <a:pPr marL="0" indent="0" algn="ctr">
              <a:buNone/>
            </a:pPr>
            <a:r>
              <a:rPr lang="cs-CZ" sz="4000" b="1" dirty="0" smtClean="0">
                <a:solidFill>
                  <a:srgbClr val="FF0000"/>
                </a:solidFill>
              </a:rPr>
              <a:t>Veřejná zakázka </a:t>
            </a:r>
          </a:p>
          <a:p>
            <a:pPr marL="0" indent="0" algn="ctr">
              <a:buNone/>
            </a:pPr>
            <a:r>
              <a:rPr lang="cs-CZ" sz="4000" b="1" dirty="0" smtClean="0">
                <a:solidFill>
                  <a:srgbClr val="FF0000"/>
                </a:solidFill>
              </a:rPr>
              <a:t>zástavbové studie území </a:t>
            </a:r>
          </a:p>
          <a:p>
            <a:pPr marL="0" indent="0" algn="ctr">
              <a:buNone/>
            </a:pPr>
            <a:r>
              <a:rPr lang="cs-CZ" sz="4000" b="1" dirty="0" smtClean="0">
                <a:solidFill>
                  <a:srgbClr val="FF0000"/>
                </a:solidFill>
              </a:rPr>
              <a:t>s vazbami na širší území</a:t>
            </a:r>
            <a:endParaRPr lang="cs-CZ" sz="4000" b="1" dirty="0">
              <a:solidFill>
                <a:srgbClr val="FF0000"/>
              </a:solidFill>
            </a:endParaRPr>
          </a:p>
          <a:p>
            <a:pPr marL="0" indent="0">
              <a:buNone/>
            </a:pPr>
            <a:endParaRPr lang="cs-CZ" sz="3600" dirty="0" smtClean="0"/>
          </a:p>
          <a:p>
            <a:pPr marL="0" indent="0">
              <a:buNone/>
            </a:pPr>
            <a:endParaRPr lang="cs-CZ" b="1" dirty="0" smtClean="0">
              <a:solidFill>
                <a:srgbClr val="FF0000"/>
              </a:solidFill>
            </a:endParaRPr>
          </a:p>
          <a:p>
            <a:pPr marL="0" indent="0">
              <a:buNone/>
            </a:pPr>
            <a:endParaRPr lang="cs-CZ" b="1" dirty="0">
              <a:solidFill>
                <a:srgbClr val="FF0000"/>
              </a:solidFill>
            </a:endParaRPr>
          </a:p>
          <a:p>
            <a:pPr marL="0" indent="0">
              <a:buNone/>
            </a:pPr>
            <a:endParaRPr lang="cs-CZ" sz="2000" b="1" dirty="0" smtClean="0">
              <a:solidFill>
                <a:srgbClr val="FF0000"/>
              </a:solidFill>
            </a:endParaRPr>
          </a:p>
          <a:p>
            <a:pPr marL="0" indent="0">
              <a:buNone/>
            </a:pPr>
            <a:r>
              <a:rPr lang="cs-CZ" sz="2000" b="1" dirty="0" smtClean="0">
                <a:solidFill>
                  <a:srgbClr val="FF0000"/>
                </a:solidFill>
              </a:rPr>
              <a:t>Autor diplomové práce: 		Bc. Lukáš Burda</a:t>
            </a:r>
          </a:p>
          <a:p>
            <a:pPr marL="0" indent="0">
              <a:buNone/>
            </a:pPr>
            <a:r>
              <a:rPr lang="cs-CZ" sz="2000" b="1" dirty="0" smtClean="0">
                <a:solidFill>
                  <a:srgbClr val="FF0000"/>
                </a:solidFill>
              </a:rPr>
              <a:t>Vedoucí diplomové práce: 	Ing. Zuzana </a:t>
            </a:r>
            <a:r>
              <a:rPr lang="cs-CZ" sz="2000" b="1" dirty="0">
                <a:solidFill>
                  <a:srgbClr val="FF0000"/>
                </a:solidFill>
              </a:rPr>
              <a:t>K</a:t>
            </a:r>
            <a:r>
              <a:rPr lang="cs-CZ" sz="2000" b="1" dirty="0" smtClean="0">
                <a:solidFill>
                  <a:srgbClr val="FF0000"/>
                </a:solidFill>
              </a:rPr>
              <a:t>ramářová, PhD.</a:t>
            </a:r>
          </a:p>
          <a:p>
            <a:pPr marL="0" indent="0">
              <a:buNone/>
            </a:pPr>
            <a:r>
              <a:rPr lang="cs-CZ" sz="2000" b="1" dirty="0" smtClean="0">
                <a:solidFill>
                  <a:srgbClr val="FF0000"/>
                </a:solidFill>
              </a:rPr>
              <a:t>Oponent diplomové práce: 	Ing. Adam Záruba</a:t>
            </a:r>
          </a:p>
          <a:p>
            <a:pPr marL="0" indent="0">
              <a:buNone/>
            </a:pPr>
            <a:endParaRPr lang="cs-CZ" sz="3600" dirty="0" smtClean="0"/>
          </a:p>
          <a:p>
            <a:pPr marL="0" indent="0">
              <a:buNone/>
            </a:pPr>
            <a:endParaRPr lang="cs-CZ" sz="3600" dirty="0"/>
          </a:p>
        </p:txBody>
      </p:sp>
      <p:sp>
        <p:nvSpPr>
          <p:cNvPr id="4" name="Zástupný symbol pro číslo snímku 3"/>
          <p:cNvSpPr>
            <a:spLocks noGrp="1"/>
          </p:cNvSpPr>
          <p:nvPr>
            <p:ph type="sldNum" sz="quarter" idx="12"/>
          </p:nvPr>
        </p:nvSpPr>
        <p:spPr>
          <a:xfrm>
            <a:off x="8864520" y="6201833"/>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spTree>
    <p:extLst>
      <p:ext uri="{BB962C8B-B14F-4D97-AF65-F5344CB8AC3E}">
        <p14:creationId xmlns:p14="http://schemas.microsoft.com/office/powerpoint/2010/main" val="3371134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199" y="636814"/>
            <a:ext cx="11183177" cy="6221186"/>
          </a:xfrm>
        </p:spPr>
        <p:txBody>
          <a:bodyPr>
            <a:normAutofit/>
          </a:bodyPr>
          <a:lstStyle/>
          <a:p>
            <a:pPr marL="0" indent="0" algn="ctr">
              <a:buNone/>
            </a:pPr>
            <a:endParaRPr lang="cs-CZ" sz="4000" b="1" dirty="0" smtClean="0">
              <a:solidFill>
                <a:srgbClr val="FF0000"/>
              </a:solidFill>
            </a:endParaRPr>
          </a:p>
          <a:p>
            <a:pPr marL="0" indent="0" algn="ctr">
              <a:buNone/>
            </a:pPr>
            <a:endParaRPr lang="cs-CZ" sz="4000" b="1" dirty="0">
              <a:solidFill>
                <a:srgbClr val="FF0000"/>
              </a:solidFill>
            </a:endParaRPr>
          </a:p>
          <a:p>
            <a:pPr marL="0" indent="0" algn="r">
              <a:buNone/>
            </a:pPr>
            <a:r>
              <a:rPr lang="cs-CZ" sz="4000" b="1" dirty="0" smtClean="0">
                <a:solidFill>
                  <a:srgbClr val="FF0000"/>
                </a:solidFill>
              </a:rPr>
              <a:t>								</a:t>
            </a:r>
            <a:r>
              <a:rPr lang="cs-CZ" sz="2000" b="1" dirty="0">
                <a:solidFill>
                  <a:srgbClr val="FF0000"/>
                </a:solidFill>
              </a:rPr>
              <a:t>	</a:t>
            </a:r>
            <a:r>
              <a:rPr lang="cs-CZ" sz="2000" b="1" dirty="0" smtClean="0">
                <a:solidFill>
                  <a:srgbClr val="FF0000"/>
                </a:solidFill>
              </a:rPr>
              <a:t>	SITUACE</a:t>
            </a:r>
          </a:p>
          <a:p>
            <a:pPr marL="0" indent="0" algn="r">
              <a:buNone/>
            </a:pPr>
            <a:r>
              <a:rPr lang="cs-CZ" sz="2000" b="1" dirty="0" smtClean="0">
                <a:solidFill>
                  <a:srgbClr val="FF0000"/>
                </a:solidFill>
              </a:rPr>
              <a:t> ŠIRŠÍCH VZTAHŮ</a:t>
            </a:r>
          </a:p>
          <a:p>
            <a:pPr marL="0" indent="0" algn="r">
              <a:buNone/>
            </a:pPr>
            <a:endParaRPr lang="cs-CZ" sz="2000" b="1" dirty="0" smtClean="0">
              <a:solidFill>
                <a:srgbClr val="FF0000"/>
              </a:solidFill>
            </a:endParaRPr>
          </a:p>
          <a:p>
            <a:pPr marL="0" indent="0" algn="r">
              <a:buNone/>
            </a:pPr>
            <a:endParaRPr lang="cs-CZ" sz="2000" b="1" dirty="0" smtClean="0">
              <a:solidFill>
                <a:srgbClr val="FF0000"/>
              </a:solidFill>
            </a:endParaRPr>
          </a:p>
          <a:p>
            <a:pPr marL="0" indent="0" algn="r">
              <a:buNone/>
            </a:pPr>
            <a:r>
              <a:rPr lang="cs-CZ" sz="2000" b="1" dirty="0" smtClean="0">
                <a:solidFill>
                  <a:srgbClr val="FF0000"/>
                </a:solidFill>
              </a:rPr>
              <a:t>„</a:t>
            </a:r>
            <a:r>
              <a:rPr lang="cs-CZ" sz="2000" b="1" dirty="0">
                <a:solidFill>
                  <a:srgbClr val="FF0000"/>
                </a:solidFill>
              </a:rPr>
              <a:t>Zástavbová </a:t>
            </a:r>
          </a:p>
          <a:p>
            <a:pPr marL="0" indent="0" algn="r">
              <a:buNone/>
            </a:pPr>
            <a:r>
              <a:rPr lang="cs-CZ" sz="2000" b="1" dirty="0">
                <a:solidFill>
                  <a:srgbClr val="FF0000"/>
                </a:solidFill>
              </a:rPr>
              <a:t>studie </a:t>
            </a:r>
          </a:p>
          <a:p>
            <a:pPr marL="0" indent="0" algn="r">
              <a:buNone/>
            </a:pPr>
            <a:r>
              <a:rPr lang="cs-CZ" sz="2000" b="1" dirty="0">
                <a:solidFill>
                  <a:srgbClr val="FF0000"/>
                </a:solidFill>
              </a:rPr>
              <a:t>Obytného </a:t>
            </a:r>
          </a:p>
          <a:p>
            <a:pPr marL="0" indent="0" algn="r">
              <a:buNone/>
            </a:pPr>
            <a:r>
              <a:rPr lang="cs-CZ" sz="2000" b="1" dirty="0">
                <a:solidFill>
                  <a:srgbClr val="FF0000"/>
                </a:solidFill>
              </a:rPr>
              <a:t>souboru </a:t>
            </a:r>
          </a:p>
          <a:p>
            <a:pPr marL="0" indent="0" algn="r">
              <a:buNone/>
            </a:pPr>
            <a:r>
              <a:rPr lang="cs-CZ" sz="2000" b="1" dirty="0">
                <a:solidFill>
                  <a:srgbClr val="FF0000"/>
                </a:solidFill>
              </a:rPr>
              <a:t>Pod Skalami“ </a:t>
            </a:r>
          </a:p>
          <a:p>
            <a:pPr marL="0" indent="0" algn="r">
              <a:buNone/>
            </a:pPr>
            <a:endParaRPr lang="cs-CZ" sz="2000" dirty="0" smtClean="0"/>
          </a:p>
          <a:p>
            <a:pPr marL="0" indent="0">
              <a:buNone/>
            </a:pPr>
            <a:endParaRPr lang="cs-CZ" sz="2000" dirty="0" smtClean="0"/>
          </a:p>
          <a:p>
            <a:endParaRPr lang="cs-CZ" sz="2000" dirty="0"/>
          </a:p>
          <a:p>
            <a:pPr marL="0" indent="0">
              <a:buNone/>
            </a:pPr>
            <a:endParaRPr lang="cs-CZ" sz="2000" b="1" dirty="0" smtClean="0">
              <a:solidFill>
                <a:srgbClr val="FF0000"/>
              </a:solidFill>
            </a:endParaRPr>
          </a:p>
        </p:txBody>
      </p:sp>
      <p:sp>
        <p:nvSpPr>
          <p:cNvPr id="4" name="Zástupný symbol pro číslo snímku 3"/>
          <p:cNvSpPr>
            <a:spLocks noGrp="1"/>
          </p:cNvSpPr>
          <p:nvPr>
            <p:ph type="sldNum" sz="quarter" idx="12"/>
          </p:nvPr>
        </p:nvSpPr>
        <p:spPr>
          <a:xfrm>
            <a:off x="8864520" y="6188529"/>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44" y="132442"/>
            <a:ext cx="9351499" cy="6611257"/>
          </a:xfrm>
          <a:prstGeom prst="rect">
            <a:avLst/>
          </a:prstGeom>
        </p:spPr>
      </p:pic>
    </p:spTree>
    <p:extLst>
      <p:ext uri="{BB962C8B-B14F-4D97-AF65-F5344CB8AC3E}">
        <p14:creationId xmlns:p14="http://schemas.microsoft.com/office/powerpoint/2010/main" val="8776519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199" y="636814"/>
            <a:ext cx="11183177" cy="6221186"/>
          </a:xfrm>
        </p:spPr>
        <p:txBody>
          <a:bodyPr>
            <a:normAutofit/>
          </a:bodyPr>
          <a:lstStyle/>
          <a:p>
            <a:pPr marL="0" indent="0" algn="ctr">
              <a:buNone/>
            </a:pPr>
            <a:endParaRPr lang="cs-CZ" sz="4000" b="1" dirty="0" smtClean="0">
              <a:solidFill>
                <a:srgbClr val="FF0000"/>
              </a:solidFill>
            </a:endParaRPr>
          </a:p>
          <a:p>
            <a:pPr marL="0" indent="0" algn="ctr">
              <a:buNone/>
            </a:pPr>
            <a:endParaRPr lang="cs-CZ" sz="4000" b="1" dirty="0">
              <a:solidFill>
                <a:srgbClr val="FF0000"/>
              </a:solidFill>
            </a:endParaRPr>
          </a:p>
          <a:p>
            <a:pPr marL="0" indent="0" algn="r">
              <a:buNone/>
            </a:pPr>
            <a:r>
              <a:rPr lang="cs-CZ" sz="4000" b="1" dirty="0" smtClean="0">
                <a:solidFill>
                  <a:srgbClr val="FF0000"/>
                </a:solidFill>
              </a:rPr>
              <a:t>								</a:t>
            </a:r>
            <a:r>
              <a:rPr lang="cs-CZ" sz="2000" b="1" dirty="0">
                <a:solidFill>
                  <a:srgbClr val="FF0000"/>
                </a:solidFill>
              </a:rPr>
              <a:t>	</a:t>
            </a:r>
            <a:r>
              <a:rPr lang="cs-CZ" sz="2000" b="1" dirty="0" smtClean="0">
                <a:solidFill>
                  <a:srgbClr val="FF0000"/>
                </a:solidFill>
              </a:rPr>
              <a:t>	SITUACE</a:t>
            </a:r>
            <a:endParaRPr lang="cs-CZ" sz="2000" b="1" dirty="0">
              <a:solidFill>
                <a:srgbClr val="FF0000"/>
              </a:solidFill>
            </a:endParaRPr>
          </a:p>
          <a:p>
            <a:pPr marL="0" indent="0" algn="r">
              <a:buNone/>
            </a:pPr>
            <a:r>
              <a:rPr lang="cs-CZ" sz="2000" b="1" dirty="0">
                <a:solidFill>
                  <a:srgbClr val="FF0000"/>
                </a:solidFill>
              </a:rPr>
              <a:t> </a:t>
            </a:r>
            <a:r>
              <a:rPr lang="cs-CZ" sz="2000" b="1" dirty="0" smtClean="0">
                <a:solidFill>
                  <a:srgbClr val="FF0000"/>
                </a:solidFill>
              </a:rPr>
              <a:t>ARCHITEKTONICKÁ</a:t>
            </a:r>
            <a:endParaRPr lang="cs-CZ" sz="2000" b="1" dirty="0">
              <a:solidFill>
                <a:srgbClr val="FF0000"/>
              </a:solidFill>
            </a:endParaRPr>
          </a:p>
          <a:p>
            <a:pPr marL="0" indent="0" algn="r">
              <a:buNone/>
            </a:pPr>
            <a:endParaRPr lang="cs-CZ" sz="2000" b="1" dirty="0">
              <a:solidFill>
                <a:srgbClr val="FF0000"/>
              </a:solidFill>
            </a:endParaRPr>
          </a:p>
          <a:p>
            <a:pPr marL="0" indent="0" algn="r">
              <a:buNone/>
            </a:pPr>
            <a:endParaRPr lang="cs-CZ" sz="2000" b="1" dirty="0" smtClean="0">
              <a:solidFill>
                <a:srgbClr val="FF0000"/>
              </a:solidFill>
            </a:endParaRPr>
          </a:p>
          <a:p>
            <a:pPr marL="0" indent="0" algn="r">
              <a:buNone/>
            </a:pPr>
            <a:r>
              <a:rPr lang="cs-CZ" sz="2000" b="1" dirty="0" smtClean="0">
                <a:solidFill>
                  <a:srgbClr val="FF0000"/>
                </a:solidFill>
              </a:rPr>
              <a:t>„</a:t>
            </a:r>
            <a:r>
              <a:rPr lang="cs-CZ" sz="2000" b="1" dirty="0">
                <a:solidFill>
                  <a:srgbClr val="FF0000"/>
                </a:solidFill>
              </a:rPr>
              <a:t>Zástavbová </a:t>
            </a:r>
          </a:p>
          <a:p>
            <a:pPr marL="0" indent="0" algn="r">
              <a:buNone/>
            </a:pPr>
            <a:r>
              <a:rPr lang="cs-CZ" sz="2000" b="1" dirty="0">
                <a:solidFill>
                  <a:srgbClr val="FF0000"/>
                </a:solidFill>
              </a:rPr>
              <a:t>studie </a:t>
            </a:r>
          </a:p>
          <a:p>
            <a:pPr marL="0" indent="0" algn="r">
              <a:buNone/>
            </a:pPr>
            <a:r>
              <a:rPr lang="cs-CZ" sz="2000" b="1" dirty="0">
                <a:solidFill>
                  <a:srgbClr val="FF0000"/>
                </a:solidFill>
              </a:rPr>
              <a:t>Obytného </a:t>
            </a:r>
          </a:p>
          <a:p>
            <a:pPr marL="0" indent="0" algn="r">
              <a:buNone/>
            </a:pPr>
            <a:r>
              <a:rPr lang="cs-CZ" sz="2000" b="1" dirty="0">
                <a:solidFill>
                  <a:srgbClr val="FF0000"/>
                </a:solidFill>
              </a:rPr>
              <a:t>souboru </a:t>
            </a:r>
          </a:p>
          <a:p>
            <a:pPr marL="0" indent="0" algn="r">
              <a:buNone/>
            </a:pPr>
            <a:r>
              <a:rPr lang="cs-CZ" sz="2000" b="1" dirty="0">
                <a:solidFill>
                  <a:srgbClr val="FF0000"/>
                </a:solidFill>
              </a:rPr>
              <a:t>Pod Skalami“ </a:t>
            </a:r>
          </a:p>
        </p:txBody>
      </p:sp>
      <p:sp>
        <p:nvSpPr>
          <p:cNvPr id="4" name="Zástupný symbol pro číslo snímku 3"/>
          <p:cNvSpPr>
            <a:spLocks noGrp="1"/>
          </p:cNvSpPr>
          <p:nvPr>
            <p:ph type="sldNum" sz="quarter" idx="12"/>
          </p:nvPr>
        </p:nvSpPr>
        <p:spPr>
          <a:xfrm>
            <a:off x="8864520" y="6188529"/>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114" y="144343"/>
            <a:ext cx="9329114" cy="6588792"/>
          </a:xfrm>
          <a:prstGeom prst="rect">
            <a:avLst/>
          </a:prstGeom>
        </p:spPr>
      </p:pic>
    </p:spTree>
    <p:extLst>
      <p:ext uri="{BB962C8B-B14F-4D97-AF65-F5344CB8AC3E}">
        <p14:creationId xmlns:p14="http://schemas.microsoft.com/office/powerpoint/2010/main" val="3473615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199" y="636814"/>
            <a:ext cx="11183177" cy="6221186"/>
          </a:xfrm>
        </p:spPr>
        <p:txBody>
          <a:bodyPr>
            <a:normAutofit/>
          </a:bodyPr>
          <a:lstStyle/>
          <a:p>
            <a:pPr marL="0" indent="0" algn="ctr">
              <a:buNone/>
            </a:pPr>
            <a:endParaRPr lang="cs-CZ" sz="4000" b="1" dirty="0" smtClean="0">
              <a:solidFill>
                <a:srgbClr val="FF0000"/>
              </a:solidFill>
            </a:endParaRPr>
          </a:p>
          <a:p>
            <a:pPr marL="0" indent="0" algn="ctr">
              <a:buNone/>
            </a:pPr>
            <a:endParaRPr lang="cs-CZ" sz="4000" b="1" dirty="0">
              <a:solidFill>
                <a:srgbClr val="FF0000"/>
              </a:solidFill>
            </a:endParaRPr>
          </a:p>
          <a:p>
            <a:pPr marL="0" indent="0" algn="r">
              <a:buNone/>
            </a:pPr>
            <a:r>
              <a:rPr lang="cs-CZ" sz="4000" b="1" dirty="0" smtClean="0">
                <a:solidFill>
                  <a:srgbClr val="FF0000"/>
                </a:solidFill>
              </a:rPr>
              <a:t>								</a:t>
            </a:r>
            <a:r>
              <a:rPr lang="cs-CZ" sz="2000" b="1" dirty="0" smtClean="0">
                <a:solidFill>
                  <a:srgbClr val="FF0000"/>
                </a:solidFill>
              </a:rPr>
              <a:t>SITUACE</a:t>
            </a:r>
          </a:p>
          <a:p>
            <a:pPr marL="0" indent="0" algn="r">
              <a:buNone/>
            </a:pPr>
            <a:r>
              <a:rPr lang="cs-CZ" sz="2000" b="1" dirty="0" smtClean="0">
                <a:solidFill>
                  <a:srgbClr val="FF0000"/>
                </a:solidFill>
              </a:rPr>
              <a:t> KOORDINAČNÍ</a:t>
            </a:r>
          </a:p>
          <a:p>
            <a:pPr marL="0" indent="0" algn="r">
              <a:buNone/>
            </a:pPr>
            <a:endParaRPr lang="cs-CZ" sz="2000" b="1" dirty="0">
              <a:solidFill>
                <a:srgbClr val="FF0000"/>
              </a:solidFill>
            </a:endParaRPr>
          </a:p>
          <a:p>
            <a:pPr marL="0" indent="0" algn="r">
              <a:buNone/>
            </a:pPr>
            <a:endParaRPr lang="cs-CZ" sz="2000" b="1" dirty="0" smtClean="0">
              <a:solidFill>
                <a:srgbClr val="FF0000"/>
              </a:solidFill>
            </a:endParaRPr>
          </a:p>
          <a:p>
            <a:pPr marL="0" indent="0" algn="r">
              <a:buNone/>
            </a:pPr>
            <a:r>
              <a:rPr lang="cs-CZ" sz="2000" b="1" dirty="0" smtClean="0">
                <a:solidFill>
                  <a:srgbClr val="FF0000"/>
                </a:solidFill>
              </a:rPr>
              <a:t>„</a:t>
            </a:r>
            <a:r>
              <a:rPr lang="cs-CZ" sz="2000" b="1" dirty="0">
                <a:solidFill>
                  <a:srgbClr val="FF0000"/>
                </a:solidFill>
              </a:rPr>
              <a:t>Zástavbová </a:t>
            </a:r>
          </a:p>
          <a:p>
            <a:pPr marL="0" indent="0" algn="r">
              <a:buNone/>
            </a:pPr>
            <a:r>
              <a:rPr lang="cs-CZ" sz="2000" b="1" dirty="0">
                <a:solidFill>
                  <a:srgbClr val="FF0000"/>
                </a:solidFill>
              </a:rPr>
              <a:t>studie </a:t>
            </a:r>
          </a:p>
          <a:p>
            <a:pPr marL="0" indent="0" algn="r">
              <a:buNone/>
            </a:pPr>
            <a:r>
              <a:rPr lang="cs-CZ" sz="2000" b="1" dirty="0">
                <a:solidFill>
                  <a:srgbClr val="FF0000"/>
                </a:solidFill>
              </a:rPr>
              <a:t>Obytného </a:t>
            </a:r>
          </a:p>
          <a:p>
            <a:pPr marL="0" indent="0" algn="r">
              <a:buNone/>
            </a:pPr>
            <a:r>
              <a:rPr lang="cs-CZ" sz="2000" b="1" dirty="0">
                <a:solidFill>
                  <a:srgbClr val="FF0000"/>
                </a:solidFill>
              </a:rPr>
              <a:t>souboru </a:t>
            </a:r>
          </a:p>
          <a:p>
            <a:pPr marL="0" indent="0" algn="r">
              <a:buNone/>
            </a:pPr>
            <a:r>
              <a:rPr lang="cs-CZ" sz="2000" b="1" dirty="0">
                <a:solidFill>
                  <a:srgbClr val="FF0000"/>
                </a:solidFill>
              </a:rPr>
              <a:t>Pod Skalami“ </a:t>
            </a:r>
          </a:p>
          <a:p>
            <a:pPr marL="0" indent="0" algn="r">
              <a:buNone/>
            </a:pPr>
            <a:endParaRPr lang="cs-CZ" sz="2000" dirty="0" smtClean="0"/>
          </a:p>
          <a:p>
            <a:pPr marL="0" indent="0">
              <a:buNone/>
            </a:pPr>
            <a:endParaRPr lang="cs-CZ" sz="2000" dirty="0" smtClean="0"/>
          </a:p>
          <a:p>
            <a:endParaRPr lang="cs-CZ" sz="2000" dirty="0"/>
          </a:p>
          <a:p>
            <a:pPr marL="0" indent="0">
              <a:buNone/>
            </a:pPr>
            <a:endParaRPr lang="cs-CZ" sz="2000" b="1" dirty="0" smtClean="0">
              <a:solidFill>
                <a:srgbClr val="FF0000"/>
              </a:solidFill>
            </a:endParaRPr>
          </a:p>
        </p:txBody>
      </p:sp>
      <p:sp>
        <p:nvSpPr>
          <p:cNvPr id="4" name="Zástupný symbol pro číslo snímku 3"/>
          <p:cNvSpPr>
            <a:spLocks noGrp="1"/>
          </p:cNvSpPr>
          <p:nvPr>
            <p:ph type="sldNum" sz="quarter" idx="12"/>
          </p:nvPr>
        </p:nvSpPr>
        <p:spPr>
          <a:xfrm>
            <a:off x="8864520" y="6188529"/>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828" y="135646"/>
            <a:ext cx="9356386" cy="6608053"/>
          </a:xfrm>
          <a:prstGeom prst="rect">
            <a:avLst/>
          </a:prstGeom>
        </p:spPr>
      </p:pic>
    </p:spTree>
    <p:extLst>
      <p:ext uri="{BB962C8B-B14F-4D97-AF65-F5344CB8AC3E}">
        <p14:creationId xmlns:p14="http://schemas.microsoft.com/office/powerpoint/2010/main" val="30592958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58" y="139245"/>
            <a:ext cx="11805620" cy="6264944"/>
          </a:xfrm>
          <a:prstGeom prst="rect">
            <a:avLst/>
          </a:prstGeom>
        </p:spPr>
      </p:pic>
      <p:sp>
        <p:nvSpPr>
          <p:cNvPr id="3" name="Zástupný symbol pro obsah 2"/>
          <p:cNvSpPr>
            <a:spLocks noGrp="1"/>
          </p:cNvSpPr>
          <p:nvPr>
            <p:ph idx="1"/>
          </p:nvPr>
        </p:nvSpPr>
        <p:spPr>
          <a:xfrm>
            <a:off x="838199" y="636814"/>
            <a:ext cx="11183177" cy="6221186"/>
          </a:xfrm>
        </p:spPr>
        <p:txBody>
          <a:bodyPr>
            <a:normAutofit/>
          </a:bodyPr>
          <a:lstStyle/>
          <a:p>
            <a:pPr marL="0" indent="0" algn="ctr">
              <a:buNone/>
            </a:pPr>
            <a:endParaRPr lang="cs-CZ" sz="4000" b="1" dirty="0" smtClean="0">
              <a:solidFill>
                <a:srgbClr val="FF0000"/>
              </a:solidFill>
            </a:endParaRPr>
          </a:p>
          <a:p>
            <a:pPr marL="0" indent="0" algn="ctr">
              <a:buNone/>
            </a:pPr>
            <a:endParaRPr lang="cs-CZ" sz="4000" b="1" dirty="0">
              <a:solidFill>
                <a:srgbClr val="FF0000"/>
              </a:solidFill>
            </a:endParaRPr>
          </a:p>
          <a:p>
            <a:pPr marL="0" indent="0" algn="r">
              <a:buNone/>
            </a:pPr>
            <a:r>
              <a:rPr lang="cs-CZ" sz="4000" b="1" dirty="0" smtClean="0">
                <a:solidFill>
                  <a:srgbClr val="FF0000"/>
                </a:solidFill>
              </a:rPr>
              <a:t>							</a:t>
            </a:r>
            <a:r>
              <a:rPr lang="cs-CZ" sz="2000" b="1" dirty="0" smtClean="0">
                <a:solidFill>
                  <a:srgbClr val="FF0000"/>
                </a:solidFill>
              </a:rPr>
              <a:t>ZÁKRES </a:t>
            </a:r>
          </a:p>
          <a:p>
            <a:pPr marL="0" indent="0" algn="r">
              <a:buNone/>
            </a:pPr>
            <a:r>
              <a:rPr lang="cs-CZ" sz="2000" b="1" dirty="0" smtClean="0">
                <a:solidFill>
                  <a:srgbClr val="FF0000"/>
                </a:solidFill>
              </a:rPr>
              <a:t>DO </a:t>
            </a:r>
          </a:p>
          <a:p>
            <a:pPr marL="0" indent="0" algn="r">
              <a:buNone/>
            </a:pPr>
            <a:r>
              <a:rPr lang="cs-CZ" sz="2000" b="1" dirty="0" smtClean="0">
                <a:solidFill>
                  <a:srgbClr val="FF0000"/>
                </a:solidFill>
              </a:rPr>
              <a:t>FOTOGRAFIE</a:t>
            </a:r>
          </a:p>
          <a:p>
            <a:pPr marL="0" indent="0" algn="r">
              <a:buNone/>
            </a:pPr>
            <a:endParaRPr lang="cs-CZ" sz="2000" b="1" dirty="0" smtClean="0">
              <a:solidFill>
                <a:srgbClr val="FF0000"/>
              </a:solidFill>
            </a:endParaRPr>
          </a:p>
          <a:p>
            <a:pPr marL="0" indent="0" algn="r">
              <a:buNone/>
            </a:pPr>
            <a:r>
              <a:rPr lang="cs-CZ" sz="2000" b="1" dirty="0" smtClean="0">
                <a:solidFill>
                  <a:srgbClr val="FF0000"/>
                </a:solidFill>
              </a:rPr>
              <a:t>„Zástavbová </a:t>
            </a:r>
          </a:p>
          <a:p>
            <a:pPr marL="0" indent="0" algn="r">
              <a:buNone/>
            </a:pPr>
            <a:r>
              <a:rPr lang="cs-CZ" sz="2000" b="1" dirty="0" smtClean="0">
                <a:solidFill>
                  <a:srgbClr val="FF0000"/>
                </a:solidFill>
              </a:rPr>
              <a:t>studie </a:t>
            </a:r>
          </a:p>
          <a:p>
            <a:pPr marL="0" indent="0" algn="r">
              <a:buNone/>
            </a:pPr>
            <a:r>
              <a:rPr lang="cs-CZ" sz="2000" b="1" dirty="0" smtClean="0">
                <a:solidFill>
                  <a:srgbClr val="FF0000"/>
                </a:solidFill>
              </a:rPr>
              <a:t>Obytného </a:t>
            </a:r>
          </a:p>
          <a:p>
            <a:pPr marL="0" indent="0" algn="r">
              <a:buNone/>
            </a:pPr>
            <a:r>
              <a:rPr lang="cs-CZ" sz="2000" b="1" dirty="0" smtClean="0">
                <a:solidFill>
                  <a:srgbClr val="FF0000"/>
                </a:solidFill>
              </a:rPr>
              <a:t>souboru </a:t>
            </a:r>
          </a:p>
          <a:p>
            <a:pPr marL="0" indent="0" algn="r">
              <a:buNone/>
            </a:pPr>
            <a:r>
              <a:rPr lang="cs-CZ" sz="2000" b="1" dirty="0" smtClean="0">
                <a:solidFill>
                  <a:srgbClr val="FF0000"/>
                </a:solidFill>
              </a:rPr>
              <a:t>Pod Skalami“ </a:t>
            </a:r>
          </a:p>
          <a:p>
            <a:pPr marL="0" indent="0" algn="r">
              <a:buNone/>
            </a:pPr>
            <a:r>
              <a:rPr lang="cs-CZ" sz="2000" b="1" dirty="0">
                <a:solidFill>
                  <a:srgbClr val="FF0000"/>
                </a:solidFill>
              </a:rPr>
              <a:t>	</a:t>
            </a:r>
            <a:r>
              <a:rPr lang="cs-CZ" sz="2000" b="1" dirty="0" smtClean="0">
                <a:solidFill>
                  <a:srgbClr val="FF0000"/>
                </a:solidFill>
              </a:rPr>
              <a:t>		</a:t>
            </a:r>
          </a:p>
          <a:p>
            <a:pPr marL="0" indent="0">
              <a:buNone/>
            </a:pPr>
            <a:endParaRPr lang="cs-CZ" sz="2000" dirty="0" smtClean="0"/>
          </a:p>
          <a:p>
            <a:endParaRPr lang="cs-CZ" sz="2000" dirty="0"/>
          </a:p>
          <a:p>
            <a:pPr marL="0" indent="0">
              <a:buNone/>
            </a:pPr>
            <a:endParaRPr lang="cs-CZ" sz="2000" b="1" dirty="0" smtClean="0">
              <a:solidFill>
                <a:srgbClr val="FF0000"/>
              </a:solidFill>
            </a:endParaRPr>
          </a:p>
        </p:txBody>
      </p:sp>
      <p:sp>
        <p:nvSpPr>
          <p:cNvPr id="4" name="Zástupný symbol pro číslo snímku 3"/>
          <p:cNvSpPr>
            <a:spLocks noGrp="1"/>
          </p:cNvSpPr>
          <p:nvPr>
            <p:ph type="sldNum" sz="quarter" idx="12"/>
          </p:nvPr>
        </p:nvSpPr>
        <p:spPr>
          <a:xfrm>
            <a:off x="8864520" y="6200507"/>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spTree>
    <p:extLst>
      <p:ext uri="{BB962C8B-B14F-4D97-AF65-F5344CB8AC3E}">
        <p14:creationId xmlns:p14="http://schemas.microsoft.com/office/powerpoint/2010/main" val="16356605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8659" y="961922"/>
            <a:ext cx="8632717" cy="5763203"/>
          </a:xfrm>
          <a:prstGeom prst="rect">
            <a:avLst/>
          </a:prstGeom>
        </p:spPr>
      </p:pic>
      <p:sp>
        <p:nvSpPr>
          <p:cNvPr id="3" name="Zástupný symbol pro obsah 2"/>
          <p:cNvSpPr>
            <a:spLocks noGrp="1"/>
          </p:cNvSpPr>
          <p:nvPr>
            <p:ph idx="1"/>
          </p:nvPr>
        </p:nvSpPr>
        <p:spPr>
          <a:xfrm>
            <a:off x="838199" y="636814"/>
            <a:ext cx="11183177" cy="6221186"/>
          </a:xfrm>
        </p:spPr>
        <p:txBody>
          <a:bodyPr>
            <a:normAutofit/>
          </a:bodyPr>
          <a:lstStyle/>
          <a:p>
            <a:pPr marL="0" indent="0" algn="ctr">
              <a:buNone/>
            </a:pPr>
            <a:endParaRPr lang="cs-CZ" sz="4000" b="1" dirty="0" smtClean="0">
              <a:solidFill>
                <a:srgbClr val="FF0000"/>
              </a:solidFill>
            </a:endParaRPr>
          </a:p>
          <a:p>
            <a:pPr marL="0" indent="0" algn="ctr">
              <a:buNone/>
            </a:pPr>
            <a:endParaRPr lang="cs-CZ" sz="4000" b="1" dirty="0">
              <a:solidFill>
                <a:srgbClr val="FF0000"/>
              </a:solidFill>
            </a:endParaRPr>
          </a:p>
          <a:p>
            <a:pPr marL="0" indent="0" algn="r">
              <a:buNone/>
            </a:pPr>
            <a:r>
              <a:rPr lang="cs-CZ" sz="4000" b="1" dirty="0" smtClean="0">
                <a:solidFill>
                  <a:srgbClr val="FF0000"/>
                </a:solidFill>
              </a:rPr>
              <a:t>							</a:t>
            </a:r>
            <a:r>
              <a:rPr lang="cs-CZ" sz="2000" b="1" dirty="0" smtClean="0">
                <a:solidFill>
                  <a:srgbClr val="FF0000"/>
                </a:solidFill>
              </a:rPr>
              <a:t>HMOTOVÁ</a:t>
            </a:r>
            <a:endParaRPr lang="cs-CZ" sz="4000" b="1" dirty="0" smtClean="0">
              <a:solidFill>
                <a:srgbClr val="FF0000"/>
              </a:solidFill>
            </a:endParaRPr>
          </a:p>
          <a:p>
            <a:pPr marL="0" indent="0" algn="r">
              <a:buNone/>
            </a:pPr>
            <a:r>
              <a:rPr lang="cs-CZ" sz="2000" b="1" dirty="0" smtClean="0">
                <a:solidFill>
                  <a:srgbClr val="FF0000"/>
                </a:solidFill>
              </a:rPr>
              <a:t>VIZUALIZACE</a:t>
            </a:r>
            <a:endParaRPr lang="cs-CZ" sz="2000" b="1" dirty="0">
              <a:solidFill>
                <a:srgbClr val="FF0000"/>
              </a:solidFill>
            </a:endParaRPr>
          </a:p>
          <a:p>
            <a:pPr marL="0" indent="0" algn="r">
              <a:buNone/>
            </a:pPr>
            <a:endParaRPr lang="cs-CZ" sz="2000" b="1" dirty="0">
              <a:solidFill>
                <a:srgbClr val="FF0000"/>
              </a:solidFill>
            </a:endParaRPr>
          </a:p>
          <a:p>
            <a:pPr marL="0" indent="0" algn="r">
              <a:buNone/>
            </a:pPr>
            <a:endParaRPr lang="cs-CZ" sz="2000" b="1" dirty="0">
              <a:solidFill>
                <a:srgbClr val="FF0000"/>
              </a:solidFill>
            </a:endParaRPr>
          </a:p>
          <a:p>
            <a:pPr marL="0" indent="0" algn="r">
              <a:buNone/>
            </a:pPr>
            <a:r>
              <a:rPr lang="cs-CZ" sz="2000" b="1" dirty="0">
                <a:solidFill>
                  <a:srgbClr val="FF0000"/>
                </a:solidFill>
              </a:rPr>
              <a:t>„Zástavbová </a:t>
            </a:r>
          </a:p>
          <a:p>
            <a:pPr marL="0" indent="0" algn="r">
              <a:buNone/>
            </a:pPr>
            <a:r>
              <a:rPr lang="cs-CZ" sz="2000" b="1" dirty="0">
                <a:solidFill>
                  <a:srgbClr val="FF0000"/>
                </a:solidFill>
              </a:rPr>
              <a:t>studie </a:t>
            </a:r>
          </a:p>
          <a:p>
            <a:pPr marL="0" indent="0" algn="r">
              <a:buNone/>
            </a:pPr>
            <a:r>
              <a:rPr lang="cs-CZ" sz="2000" b="1" dirty="0">
                <a:solidFill>
                  <a:srgbClr val="FF0000"/>
                </a:solidFill>
              </a:rPr>
              <a:t>Obytného </a:t>
            </a:r>
          </a:p>
          <a:p>
            <a:pPr marL="0" indent="0" algn="r">
              <a:buNone/>
            </a:pPr>
            <a:r>
              <a:rPr lang="cs-CZ" sz="2000" b="1" dirty="0">
                <a:solidFill>
                  <a:srgbClr val="FF0000"/>
                </a:solidFill>
              </a:rPr>
              <a:t>souboru </a:t>
            </a:r>
          </a:p>
          <a:p>
            <a:pPr marL="0" indent="0" algn="r">
              <a:buNone/>
            </a:pPr>
            <a:r>
              <a:rPr lang="cs-CZ" sz="2000" b="1" dirty="0">
                <a:solidFill>
                  <a:srgbClr val="FF0000"/>
                </a:solidFill>
              </a:rPr>
              <a:t>Pod Skalami“ </a:t>
            </a:r>
          </a:p>
          <a:p>
            <a:pPr marL="0" indent="0" algn="r">
              <a:buNone/>
            </a:pPr>
            <a:r>
              <a:rPr lang="cs-CZ" sz="2000" b="1" dirty="0">
                <a:solidFill>
                  <a:srgbClr val="FF0000"/>
                </a:solidFill>
              </a:rPr>
              <a:t>	</a:t>
            </a:r>
            <a:r>
              <a:rPr lang="cs-CZ" sz="2000" b="1" dirty="0" smtClean="0">
                <a:solidFill>
                  <a:srgbClr val="FF0000"/>
                </a:solidFill>
              </a:rPr>
              <a:t>		</a:t>
            </a:r>
          </a:p>
          <a:p>
            <a:pPr marL="0" indent="0">
              <a:buNone/>
            </a:pPr>
            <a:endParaRPr lang="cs-CZ" sz="2000" dirty="0" smtClean="0"/>
          </a:p>
          <a:p>
            <a:endParaRPr lang="cs-CZ" sz="2000" dirty="0"/>
          </a:p>
          <a:p>
            <a:pPr marL="0" indent="0">
              <a:buNone/>
            </a:pPr>
            <a:endParaRPr lang="cs-CZ" sz="2000" b="1" dirty="0" smtClean="0">
              <a:solidFill>
                <a:srgbClr val="FF0000"/>
              </a:solidFill>
            </a:endParaRPr>
          </a:p>
        </p:txBody>
      </p:sp>
      <p:sp>
        <p:nvSpPr>
          <p:cNvPr id="4" name="Zástupný symbol pro číslo snímku 3"/>
          <p:cNvSpPr>
            <a:spLocks noGrp="1"/>
          </p:cNvSpPr>
          <p:nvPr>
            <p:ph type="sldNum" sz="quarter" idx="12"/>
          </p:nvPr>
        </p:nvSpPr>
        <p:spPr>
          <a:xfrm>
            <a:off x="8864520" y="6200507"/>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870" y="131858"/>
            <a:ext cx="4885944" cy="3265765"/>
          </a:xfrm>
          <a:prstGeom prst="rect">
            <a:avLst/>
          </a:prstGeom>
        </p:spPr>
      </p:pic>
    </p:spTree>
    <p:extLst>
      <p:ext uri="{BB962C8B-B14F-4D97-AF65-F5344CB8AC3E}">
        <p14:creationId xmlns:p14="http://schemas.microsoft.com/office/powerpoint/2010/main" val="27343550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199" y="636814"/>
            <a:ext cx="11183177" cy="6221186"/>
          </a:xfrm>
        </p:spPr>
        <p:txBody>
          <a:bodyPr>
            <a:normAutofit/>
          </a:bodyPr>
          <a:lstStyle/>
          <a:p>
            <a:pPr marL="0" indent="0" algn="ctr">
              <a:buNone/>
            </a:pPr>
            <a:endParaRPr lang="cs-CZ" sz="4000" b="1" dirty="0" smtClean="0">
              <a:solidFill>
                <a:srgbClr val="FF0000"/>
              </a:solidFill>
            </a:endParaRPr>
          </a:p>
          <a:p>
            <a:pPr marL="0" indent="0" algn="ctr">
              <a:buNone/>
            </a:pPr>
            <a:endParaRPr lang="cs-CZ" sz="4000" b="1" dirty="0">
              <a:solidFill>
                <a:srgbClr val="FF0000"/>
              </a:solidFill>
            </a:endParaRPr>
          </a:p>
          <a:p>
            <a:pPr marL="0" indent="0" algn="r">
              <a:buNone/>
            </a:pPr>
            <a:r>
              <a:rPr lang="cs-CZ" sz="4000" b="1" dirty="0" smtClean="0">
                <a:solidFill>
                  <a:srgbClr val="FF0000"/>
                </a:solidFill>
              </a:rPr>
              <a:t>								</a:t>
            </a:r>
            <a:r>
              <a:rPr lang="cs-CZ" sz="2000" b="1" dirty="0" smtClean="0">
                <a:solidFill>
                  <a:srgbClr val="FF0000"/>
                </a:solidFill>
              </a:rPr>
              <a:t>BUDOVA „F“</a:t>
            </a:r>
          </a:p>
          <a:p>
            <a:pPr marL="0" indent="0" algn="r">
              <a:buNone/>
            </a:pPr>
            <a:r>
              <a:rPr lang="cs-CZ" sz="2000" b="1" dirty="0" smtClean="0">
                <a:solidFill>
                  <a:srgbClr val="FF0000"/>
                </a:solidFill>
              </a:rPr>
              <a:t>PŮDORYS 1. PP</a:t>
            </a:r>
          </a:p>
          <a:p>
            <a:pPr marL="0" indent="0" algn="r">
              <a:buNone/>
            </a:pPr>
            <a:endParaRPr lang="cs-CZ" sz="2000" b="1" dirty="0" smtClean="0">
              <a:solidFill>
                <a:srgbClr val="FF0000"/>
              </a:solidFill>
            </a:endParaRPr>
          </a:p>
          <a:p>
            <a:pPr marL="0" indent="0" algn="r">
              <a:buNone/>
            </a:pPr>
            <a:r>
              <a:rPr lang="cs-CZ" sz="2000" b="1" dirty="0" smtClean="0">
                <a:solidFill>
                  <a:srgbClr val="FF0000"/>
                </a:solidFill>
              </a:rPr>
              <a:t>„</a:t>
            </a:r>
            <a:r>
              <a:rPr lang="cs-CZ" sz="2000" b="1" dirty="0">
                <a:solidFill>
                  <a:srgbClr val="FF0000"/>
                </a:solidFill>
              </a:rPr>
              <a:t>Zástavbová </a:t>
            </a:r>
          </a:p>
          <a:p>
            <a:pPr marL="0" indent="0" algn="r">
              <a:buNone/>
            </a:pPr>
            <a:r>
              <a:rPr lang="cs-CZ" sz="2000" b="1" dirty="0">
                <a:solidFill>
                  <a:srgbClr val="FF0000"/>
                </a:solidFill>
              </a:rPr>
              <a:t>studie </a:t>
            </a:r>
          </a:p>
          <a:p>
            <a:pPr marL="0" indent="0" algn="r">
              <a:buNone/>
            </a:pPr>
            <a:r>
              <a:rPr lang="cs-CZ" sz="2000" b="1" dirty="0">
                <a:solidFill>
                  <a:srgbClr val="FF0000"/>
                </a:solidFill>
              </a:rPr>
              <a:t>Obytného </a:t>
            </a:r>
          </a:p>
          <a:p>
            <a:pPr marL="0" indent="0" algn="r">
              <a:buNone/>
            </a:pPr>
            <a:r>
              <a:rPr lang="cs-CZ" sz="2000" b="1" dirty="0">
                <a:solidFill>
                  <a:srgbClr val="FF0000"/>
                </a:solidFill>
              </a:rPr>
              <a:t>souboru </a:t>
            </a:r>
          </a:p>
          <a:p>
            <a:pPr marL="0" indent="0" algn="r">
              <a:buNone/>
            </a:pPr>
            <a:r>
              <a:rPr lang="cs-CZ" sz="2000" b="1" dirty="0">
                <a:solidFill>
                  <a:srgbClr val="FF0000"/>
                </a:solidFill>
              </a:rPr>
              <a:t>Pod Skalami“ </a:t>
            </a:r>
          </a:p>
          <a:p>
            <a:pPr marL="0" indent="0" algn="r">
              <a:buNone/>
            </a:pPr>
            <a:endParaRPr lang="cs-CZ" sz="2000" dirty="0" smtClean="0"/>
          </a:p>
          <a:p>
            <a:pPr marL="0" indent="0">
              <a:buNone/>
            </a:pPr>
            <a:endParaRPr lang="cs-CZ" sz="2000" dirty="0" smtClean="0"/>
          </a:p>
          <a:p>
            <a:endParaRPr lang="cs-CZ" sz="2000" dirty="0"/>
          </a:p>
          <a:p>
            <a:pPr marL="0" indent="0">
              <a:buNone/>
            </a:pPr>
            <a:endParaRPr lang="cs-CZ" sz="2000" b="1" dirty="0" smtClean="0">
              <a:solidFill>
                <a:srgbClr val="FF0000"/>
              </a:solidFill>
            </a:endParaRPr>
          </a:p>
        </p:txBody>
      </p:sp>
      <p:sp>
        <p:nvSpPr>
          <p:cNvPr id="4" name="Zástupný symbol pro číslo snímku 3"/>
          <p:cNvSpPr>
            <a:spLocks noGrp="1"/>
          </p:cNvSpPr>
          <p:nvPr>
            <p:ph type="sldNum" sz="quarter" idx="12"/>
          </p:nvPr>
        </p:nvSpPr>
        <p:spPr>
          <a:xfrm>
            <a:off x="8864520" y="6188529"/>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873" y="122893"/>
            <a:ext cx="9332609" cy="6597902"/>
          </a:xfrm>
          <a:prstGeom prst="rect">
            <a:avLst/>
          </a:prstGeom>
        </p:spPr>
      </p:pic>
    </p:spTree>
    <p:extLst>
      <p:ext uri="{BB962C8B-B14F-4D97-AF65-F5344CB8AC3E}">
        <p14:creationId xmlns:p14="http://schemas.microsoft.com/office/powerpoint/2010/main" val="4101280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199" y="636814"/>
            <a:ext cx="11183177" cy="6221186"/>
          </a:xfrm>
        </p:spPr>
        <p:txBody>
          <a:bodyPr>
            <a:normAutofit/>
          </a:bodyPr>
          <a:lstStyle/>
          <a:p>
            <a:pPr marL="0" indent="0" algn="ctr">
              <a:buNone/>
            </a:pPr>
            <a:endParaRPr lang="cs-CZ" sz="4000" b="1" dirty="0" smtClean="0">
              <a:solidFill>
                <a:srgbClr val="FF0000"/>
              </a:solidFill>
            </a:endParaRPr>
          </a:p>
          <a:p>
            <a:pPr marL="0" indent="0" algn="ctr">
              <a:buNone/>
            </a:pPr>
            <a:endParaRPr lang="cs-CZ" sz="4000" b="1" dirty="0">
              <a:solidFill>
                <a:srgbClr val="FF0000"/>
              </a:solidFill>
            </a:endParaRPr>
          </a:p>
          <a:p>
            <a:pPr marL="0" indent="0" algn="r">
              <a:buNone/>
            </a:pPr>
            <a:r>
              <a:rPr lang="cs-CZ" sz="4000" b="1" dirty="0" smtClean="0">
                <a:solidFill>
                  <a:srgbClr val="FF0000"/>
                </a:solidFill>
              </a:rPr>
              <a:t>								</a:t>
            </a:r>
            <a:r>
              <a:rPr lang="cs-CZ" sz="2000" b="1" dirty="0">
                <a:solidFill>
                  <a:srgbClr val="FF0000"/>
                </a:solidFill>
              </a:rPr>
              <a:t>BUDOVA „F“</a:t>
            </a:r>
          </a:p>
          <a:p>
            <a:pPr marL="0" indent="0" algn="r">
              <a:buNone/>
            </a:pPr>
            <a:r>
              <a:rPr lang="cs-CZ" sz="2000" b="1" dirty="0" smtClean="0">
                <a:solidFill>
                  <a:srgbClr val="FF0000"/>
                </a:solidFill>
              </a:rPr>
              <a:t>PŮDORYS 1. </a:t>
            </a:r>
            <a:r>
              <a:rPr lang="cs-CZ" sz="2000" b="1" dirty="0">
                <a:solidFill>
                  <a:srgbClr val="FF0000"/>
                </a:solidFill>
              </a:rPr>
              <a:t>N</a:t>
            </a:r>
            <a:r>
              <a:rPr lang="cs-CZ" sz="2000" b="1" dirty="0" smtClean="0">
                <a:solidFill>
                  <a:srgbClr val="FF0000"/>
                </a:solidFill>
              </a:rPr>
              <a:t>P</a:t>
            </a:r>
          </a:p>
          <a:p>
            <a:pPr marL="0" indent="0" algn="r">
              <a:buNone/>
            </a:pPr>
            <a:endParaRPr lang="cs-CZ" sz="2000" b="1" dirty="0" smtClean="0">
              <a:solidFill>
                <a:srgbClr val="FF0000"/>
              </a:solidFill>
            </a:endParaRPr>
          </a:p>
          <a:p>
            <a:pPr marL="0" indent="0" algn="r">
              <a:buNone/>
            </a:pPr>
            <a:r>
              <a:rPr lang="cs-CZ" sz="2000" b="1" dirty="0" smtClean="0">
                <a:solidFill>
                  <a:srgbClr val="FF0000"/>
                </a:solidFill>
              </a:rPr>
              <a:t>„</a:t>
            </a:r>
            <a:r>
              <a:rPr lang="cs-CZ" sz="2000" b="1" dirty="0">
                <a:solidFill>
                  <a:srgbClr val="FF0000"/>
                </a:solidFill>
              </a:rPr>
              <a:t>Zástavbová </a:t>
            </a:r>
          </a:p>
          <a:p>
            <a:pPr marL="0" indent="0" algn="r">
              <a:buNone/>
            </a:pPr>
            <a:r>
              <a:rPr lang="cs-CZ" sz="2000" b="1" dirty="0">
                <a:solidFill>
                  <a:srgbClr val="FF0000"/>
                </a:solidFill>
              </a:rPr>
              <a:t>studie </a:t>
            </a:r>
          </a:p>
          <a:p>
            <a:pPr marL="0" indent="0" algn="r">
              <a:buNone/>
            </a:pPr>
            <a:r>
              <a:rPr lang="cs-CZ" sz="2000" b="1" dirty="0">
                <a:solidFill>
                  <a:srgbClr val="FF0000"/>
                </a:solidFill>
              </a:rPr>
              <a:t>Obytného </a:t>
            </a:r>
          </a:p>
          <a:p>
            <a:pPr marL="0" indent="0" algn="r">
              <a:buNone/>
            </a:pPr>
            <a:r>
              <a:rPr lang="cs-CZ" sz="2000" b="1" dirty="0">
                <a:solidFill>
                  <a:srgbClr val="FF0000"/>
                </a:solidFill>
              </a:rPr>
              <a:t>souboru </a:t>
            </a:r>
          </a:p>
          <a:p>
            <a:pPr marL="0" indent="0" algn="r">
              <a:buNone/>
            </a:pPr>
            <a:r>
              <a:rPr lang="cs-CZ" sz="2000" b="1" dirty="0">
                <a:solidFill>
                  <a:srgbClr val="FF0000"/>
                </a:solidFill>
              </a:rPr>
              <a:t>Pod Skalami“ </a:t>
            </a:r>
          </a:p>
          <a:p>
            <a:pPr marL="0" indent="0" algn="r">
              <a:buNone/>
            </a:pPr>
            <a:endParaRPr lang="cs-CZ" sz="2000" dirty="0" smtClean="0"/>
          </a:p>
          <a:p>
            <a:pPr marL="0" indent="0">
              <a:buNone/>
            </a:pPr>
            <a:endParaRPr lang="cs-CZ" sz="2000" dirty="0" smtClean="0"/>
          </a:p>
          <a:p>
            <a:endParaRPr lang="cs-CZ" sz="2000" dirty="0"/>
          </a:p>
          <a:p>
            <a:pPr marL="0" indent="0">
              <a:buNone/>
            </a:pPr>
            <a:endParaRPr lang="cs-CZ" sz="2000" b="1" dirty="0" smtClean="0">
              <a:solidFill>
                <a:srgbClr val="FF0000"/>
              </a:solidFill>
            </a:endParaRPr>
          </a:p>
        </p:txBody>
      </p:sp>
      <p:sp>
        <p:nvSpPr>
          <p:cNvPr id="4" name="Zástupný symbol pro číslo snímku 3"/>
          <p:cNvSpPr>
            <a:spLocks noGrp="1"/>
          </p:cNvSpPr>
          <p:nvPr>
            <p:ph type="sldNum" sz="quarter" idx="12"/>
          </p:nvPr>
        </p:nvSpPr>
        <p:spPr>
          <a:xfrm>
            <a:off x="8864520" y="6188529"/>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525" y="124701"/>
            <a:ext cx="9315028" cy="6585474"/>
          </a:xfrm>
          <a:prstGeom prst="rect">
            <a:avLst/>
          </a:prstGeom>
        </p:spPr>
      </p:pic>
    </p:spTree>
    <p:extLst>
      <p:ext uri="{BB962C8B-B14F-4D97-AF65-F5344CB8AC3E}">
        <p14:creationId xmlns:p14="http://schemas.microsoft.com/office/powerpoint/2010/main" val="23115080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199" y="636814"/>
            <a:ext cx="11183177" cy="6221186"/>
          </a:xfrm>
        </p:spPr>
        <p:txBody>
          <a:bodyPr>
            <a:normAutofit/>
          </a:bodyPr>
          <a:lstStyle/>
          <a:p>
            <a:pPr marL="0" indent="0" algn="ctr">
              <a:buNone/>
            </a:pPr>
            <a:endParaRPr lang="cs-CZ" sz="4000" b="1" dirty="0" smtClean="0">
              <a:solidFill>
                <a:srgbClr val="FF0000"/>
              </a:solidFill>
            </a:endParaRPr>
          </a:p>
          <a:p>
            <a:pPr marL="0" indent="0" algn="ctr">
              <a:buNone/>
            </a:pPr>
            <a:endParaRPr lang="cs-CZ" sz="4000" b="1" dirty="0">
              <a:solidFill>
                <a:srgbClr val="FF0000"/>
              </a:solidFill>
            </a:endParaRPr>
          </a:p>
          <a:p>
            <a:pPr marL="0" indent="0" algn="r">
              <a:buNone/>
            </a:pPr>
            <a:r>
              <a:rPr lang="cs-CZ" sz="4000" b="1" dirty="0" smtClean="0">
                <a:solidFill>
                  <a:srgbClr val="FF0000"/>
                </a:solidFill>
              </a:rPr>
              <a:t>								</a:t>
            </a:r>
            <a:r>
              <a:rPr lang="cs-CZ" sz="2000" b="1" dirty="0">
                <a:solidFill>
                  <a:srgbClr val="FF0000"/>
                </a:solidFill>
              </a:rPr>
              <a:t>BUDOVA „F“</a:t>
            </a:r>
          </a:p>
          <a:p>
            <a:pPr marL="0" indent="0" algn="r">
              <a:buNone/>
            </a:pPr>
            <a:r>
              <a:rPr lang="cs-CZ" sz="2000" b="1" dirty="0" smtClean="0">
                <a:solidFill>
                  <a:srgbClr val="FF0000"/>
                </a:solidFill>
              </a:rPr>
              <a:t>PŮDORYS 2. NP </a:t>
            </a:r>
          </a:p>
          <a:p>
            <a:pPr marL="0" indent="0" algn="r">
              <a:buNone/>
            </a:pPr>
            <a:endParaRPr lang="cs-CZ" sz="2000" b="1" dirty="0" smtClean="0">
              <a:solidFill>
                <a:srgbClr val="FF0000"/>
              </a:solidFill>
            </a:endParaRPr>
          </a:p>
          <a:p>
            <a:pPr marL="0" indent="0" algn="r">
              <a:buNone/>
            </a:pPr>
            <a:r>
              <a:rPr lang="cs-CZ" sz="2000" b="1" dirty="0" smtClean="0">
                <a:solidFill>
                  <a:srgbClr val="FF0000"/>
                </a:solidFill>
              </a:rPr>
              <a:t>„Zástavbová </a:t>
            </a:r>
            <a:endParaRPr lang="cs-CZ" sz="2000" b="1" dirty="0">
              <a:solidFill>
                <a:srgbClr val="FF0000"/>
              </a:solidFill>
            </a:endParaRPr>
          </a:p>
          <a:p>
            <a:pPr marL="0" indent="0" algn="r">
              <a:buNone/>
            </a:pPr>
            <a:r>
              <a:rPr lang="cs-CZ" sz="2000" b="1" dirty="0">
                <a:solidFill>
                  <a:srgbClr val="FF0000"/>
                </a:solidFill>
              </a:rPr>
              <a:t>studie </a:t>
            </a:r>
          </a:p>
          <a:p>
            <a:pPr marL="0" indent="0" algn="r">
              <a:buNone/>
            </a:pPr>
            <a:r>
              <a:rPr lang="cs-CZ" sz="2000" b="1" dirty="0">
                <a:solidFill>
                  <a:srgbClr val="FF0000"/>
                </a:solidFill>
              </a:rPr>
              <a:t>Obytného </a:t>
            </a:r>
          </a:p>
          <a:p>
            <a:pPr marL="0" indent="0" algn="r">
              <a:buNone/>
            </a:pPr>
            <a:r>
              <a:rPr lang="cs-CZ" sz="2000" b="1" dirty="0">
                <a:solidFill>
                  <a:srgbClr val="FF0000"/>
                </a:solidFill>
              </a:rPr>
              <a:t>souboru </a:t>
            </a:r>
          </a:p>
          <a:p>
            <a:pPr marL="0" indent="0" algn="r">
              <a:buNone/>
            </a:pPr>
            <a:r>
              <a:rPr lang="cs-CZ" sz="2000" b="1" dirty="0">
                <a:solidFill>
                  <a:srgbClr val="FF0000"/>
                </a:solidFill>
              </a:rPr>
              <a:t>Pod Skalami“ </a:t>
            </a:r>
          </a:p>
          <a:p>
            <a:pPr marL="0" indent="0" algn="r">
              <a:buNone/>
            </a:pPr>
            <a:endParaRPr lang="cs-CZ" sz="2000" dirty="0" smtClean="0"/>
          </a:p>
          <a:p>
            <a:pPr marL="0" indent="0">
              <a:buNone/>
            </a:pPr>
            <a:endParaRPr lang="cs-CZ" sz="2000" dirty="0" smtClean="0"/>
          </a:p>
          <a:p>
            <a:endParaRPr lang="cs-CZ" sz="2000" dirty="0"/>
          </a:p>
          <a:p>
            <a:pPr marL="0" indent="0">
              <a:buNone/>
            </a:pPr>
            <a:endParaRPr lang="cs-CZ" sz="2000" b="1" dirty="0" smtClean="0">
              <a:solidFill>
                <a:srgbClr val="FF0000"/>
              </a:solidFill>
            </a:endParaRPr>
          </a:p>
        </p:txBody>
      </p:sp>
      <p:sp>
        <p:nvSpPr>
          <p:cNvPr id="4" name="Zástupný symbol pro číslo snímku 3"/>
          <p:cNvSpPr>
            <a:spLocks noGrp="1"/>
          </p:cNvSpPr>
          <p:nvPr>
            <p:ph type="sldNum" sz="quarter" idx="12"/>
          </p:nvPr>
        </p:nvSpPr>
        <p:spPr>
          <a:xfrm>
            <a:off x="8864520" y="6188529"/>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874" y="131859"/>
            <a:ext cx="9341573" cy="6604240"/>
          </a:xfrm>
          <a:prstGeom prst="rect">
            <a:avLst/>
          </a:prstGeom>
        </p:spPr>
      </p:pic>
    </p:spTree>
    <p:extLst>
      <p:ext uri="{BB962C8B-B14F-4D97-AF65-F5344CB8AC3E}">
        <p14:creationId xmlns:p14="http://schemas.microsoft.com/office/powerpoint/2010/main" val="2751508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199" y="636814"/>
            <a:ext cx="11183177" cy="6221186"/>
          </a:xfrm>
        </p:spPr>
        <p:txBody>
          <a:bodyPr>
            <a:normAutofit/>
          </a:bodyPr>
          <a:lstStyle/>
          <a:p>
            <a:pPr marL="0" indent="0" algn="ctr">
              <a:buNone/>
            </a:pPr>
            <a:endParaRPr lang="cs-CZ" sz="4000" b="1" dirty="0" smtClean="0">
              <a:solidFill>
                <a:srgbClr val="FF0000"/>
              </a:solidFill>
            </a:endParaRPr>
          </a:p>
          <a:p>
            <a:pPr marL="0" indent="0" algn="ctr">
              <a:buNone/>
            </a:pPr>
            <a:endParaRPr lang="cs-CZ" sz="4000" b="1" dirty="0">
              <a:solidFill>
                <a:srgbClr val="FF0000"/>
              </a:solidFill>
            </a:endParaRPr>
          </a:p>
          <a:p>
            <a:pPr marL="0" indent="0" algn="r">
              <a:buNone/>
            </a:pPr>
            <a:r>
              <a:rPr lang="cs-CZ" sz="4000" b="1" dirty="0" smtClean="0">
                <a:solidFill>
                  <a:srgbClr val="FF0000"/>
                </a:solidFill>
              </a:rPr>
              <a:t>								</a:t>
            </a:r>
            <a:r>
              <a:rPr lang="cs-CZ" sz="2000" b="1" dirty="0">
                <a:solidFill>
                  <a:srgbClr val="FF0000"/>
                </a:solidFill>
              </a:rPr>
              <a:t>BUDOVA „F“</a:t>
            </a:r>
          </a:p>
          <a:p>
            <a:pPr marL="0" indent="0" algn="r">
              <a:buNone/>
            </a:pPr>
            <a:r>
              <a:rPr lang="cs-CZ" sz="2000" b="1" dirty="0" smtClean="0">
                <a:solidFill>
                  <a:srgbClr val="FF0000"/>
                </a:solidFill>
              </a:rPr>
              <a:t>POHLEDY</a:t>
            </a:r>
          </a:p>
          <a:p>
            <a:pPr marL="0" indent="0" algn="r">
              <a:buNone/>
            </a:pPr>
            <a:endParaRPr lang="cs-CZ" sz="2000" b="1" dirty="0" smtClean="0">
              <a:solidFill>
                <a:srgbClr val="FF0000"/>
              </a:solidFill>
            </a:endParaRPr>
          </a:p>
          <a:p>
            <a:pPr marL="0" indent="0" algn="r">
              <a:buNone/>
            </a:pPr>
            <a:r>
              <a:rPr lang="cs-CZ" sz="2000" b="1" dirty="0" smtClean="0">
                <a:solidFill>
                  <a:srgbClr val="FF0000"/>
                </a:solidFill>
              </a:rPr>
              <a:t>„</a:t>
            </a:r>
            <a:r>
              <a:rPr lang="cs-CZ" sz="2000" b="1" dirty="0">
                <a:solidFill>
                  <a:srgbClr val="FF0000"/>
                </a:solidFill>
              </a:rPr>
              <a:t>Zástavbová </a:t>
            </a:r>
          </a:p>
          <a:p>
            <a:pPr marL="0" indent="0" algn="r">
              <a:buNone/>
            </a:pPr>
            <a:r>
              <a:rPr lang="cs-CZ" sz="2000" b="1" dirty="0">
                <a:solidFill>
                  <a:srgbClr val="FF0000"/>
                </a:solidFill>
              </a:rPr>
              <a:t>studie </a:t>
            </a:r>
          </a:p>
          <a:p>
            <a:pPr marL="0" indent="0" algn="r">
              <a:buNone/>
            </a:pPr>
            <a:r>
              <a:rPr lang="cs-CZ" sz="2000" b="1" dirty="0">
                <a:solidFill>
                  <a:srgbClr val="FF0000"/>
                </a:solidFill>
              </a:rPr>
              <a:t>Obytného </a:t>
            </a:r>
          </a:p>
          <a:p>
            <a:pPr marL="0" indent="0" algn="r">
              <a:buNone/>
            </a:pPr>
            <a:r>
              <a:rPr lang="cs-CZ" sz="2000" b="1" dirty="0">
                <a:solidFill>
                  <a:srgbClr val="FF0000"/>
                </a:solidFill>
              </a:rPr>
              <a:t>souboru </a:t>
            </a:r>
          </a:p>
          <a:p>
            <a:pPr marL="0" indent="0" algn="r">
              <a:buNone/>
            </a:pPr>
            <a:r>
              <a:rPr lang="cs-CZ" sz="2000" b="1" dirty="0">
                <a:solidFill>
                  <a:srgbClr val="FF0000"/>
                </a:solidFill>
              </a:rPr>
              <a:t>Pod Skalami“ </a:t>
            </a:r>
          </a:p>
          <a:p>
            <a:pPr marL="0" indent="0" algn="r">
              <a:buNone/>
            </a:pPr>
            <a:endParaRPr lang="cs-CZ" sz="2000" dirty="0" smtClean="0"/>
          </a:p>
          <a:p>
            <a:pPr marL="0" indent="0">
              <a:buNone/>
            </a:pPr>
            <a:endParaRPr lang="cs-CZ" sz="2000" dirty="0" smtClean="0"/>
          </a:p>
          <a:p>
            <a:endParaRPr lang="cs-CZ" sz="2000" dirty="0"/>
          </a:p>
          <a:p>
            <a:pPr marL="0" indent="0">
              <a:buNone/>
            </a:pPr>
            <a:endParaRPr lang="cs-CZ" sz="2000" b="1" dirty="0" smtClean="0">
              <a:solidFill>
                <a:srgbClr val="FF0000"/>
              </a:solidFill>
            </a:endParaRPr>
          </a:p>
        </p:txBody>
      </p:sp>
      <p:sp>
        <p:nvSpPr>
          <p:cNvPr id="4" name="Zástupný symbol pro číslo snímku 3"/>
          <p:cNvSpPr>
            <a:spLocks noGrp="1"/>
          </p:cNvSpPr>
          <p:nvPr>
            <p:ph type="sldNum" sz="quarter" idx="12"/>
          </p:nvPr>
        </p:nvSpPr>
        <p:spPr>
          <a:xfrm>
            <a:off x="8864520" y="6188529"/>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908" y="125506"/>
            <a:ext cx="9332609" cy="6597904"/>
          </a:xfrm>
          <a:prstGeom prst="rect">
            <a:avLst/>
          </a:prstGeom>
        </p:spPr>
      </p:pic>
    </p:spTree>
    <p:extLst>
      <p:ext uri="{BB962C8B-B14F-4D97-AF65-F5344CB8AC3E}">
        <p14:creationId xmlns:p14="http://schemas.microsoft.com/office/powerpoint/2010/main" val="42835997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199" y="636814"/>
            <a:ext cx="11183177" cy="6221186"/>
          </a:xfrm>
        </p:spPr>
        <p:txBody>
          <a:bodyPr>
            <a:normAutofit/>
          </a:bodyPr>
          <a:lstStyle/>
          <a:p>
            <a:pPr marL="0" indent="0" algn="ctr">
              <a:buNone/>
            </a:pPr>
            <a:endParaRPr lang="cs-CZ" sz="4000" b="1" dirty="0" smtClean="0">
              <a:solidFill>
                <a:srgbClr val="FF0000"/>
              </a:solidFill>
            </a:endParaRPr>
          </a:p>
          <a:p>
            <a:pPr marL="0" indent="0" algn="ctr">
              <a:buNone/>
            </a:pPr>
            <a:endParaRPr lang="cs-CZ" sz="4000" b="1" dirty="0">
              <a:solidFill>
                <a:srgbClr val="FF0000"/>
              </a:solidFill>
            </a:endParaRPr>
          </a:p>
          <a:p>
            <a:pPr marL="0" indent="0" algn="r">
              <a:buNone/>
            </a:pPr>
            <a:r>
              <a:rPr lang="cs-CZ" sz="4000" b="1" dirty="0" smtClean="0">
                <a:solidFill>
                  <a:srgbClr val="FF0000"/>
                </a:solidFill>
              </a:rPr>
              <a:t>								</a:t>
            </a:r>
            <a:r>
              <a:rPr lang="cs-CZ" sz="2000" b="1" dirty="0">
                <a:solidFill>
                  <a:srgbClr val="FF0000"/>
                </a:solidFill>
              </a:rPr>
              <a:t>BUDOVA „F“</a:t>
            </a:r>
          </a:p>
          <a:p>
            <a:pPr marL="0" indent="0" algn="r">
              <a:buNone/>
            </a:pPr>
            <a:r>
              <a:rPr lang="cs-CZ" sz="2000" b="1" dirty="0" smtClean="0">
                <a:solidFill>
                  <a:srgbClr val="FF0000"/>
                </a:solidFill>
              </a:rPr>
              <a:t>ŘEZY</a:t>
            </a:r>
          </a:p>
          <a:p>
            <a:pPr marL="0" indent="0" algn="r">
              <a:buNone/>
            </a:pPr>
            <a:endParaRPr lang="cs-CZ" sz="2000" b="1" dirty="0" smtClean="0">
              <a:solidFill>
                <a:srgbClr val="FF0000"/>
              </a:solidFill>
            </a:endParaRPr>
          </a:p>
          <a:p>
            <a:pPr marL="0" indent="0" algn="r">
              <a:buNone/>
            </a:pPr>
            <a:r>
              <a:rPr lang="cs-CZ" sz="2000" b="1" dirty="0" smtClean="0">
                <a:solidFill>
                  <a:srgbClr val="FF0000"/>
                </a:solidFill>
              </a:rPr>
              <a:t>„</a:t>
            </a:r>
            <a:r>
              <a:rPr lang="cs-CZ" sz="2000" b="1" dirty="0">
                <a:solidFill>
                  <a:srgbClr val="FF0000"/>
                </a:solidFill>
              </a:rPr>
              <a:t>Zástavbová </a:t>
            </a:r>
          </a:p>
          <a:p>
            <a:pPr marL="0" indent="0" algn="r">
              <a:buNone/>
            </a:pPr>
            <a:r>
              <a:rPr lang="cs-CZ" sz="2000" b="1" dirty="0">
                <a:solidFill>
                  <a:srgbClr val="FF0000"/>
                </a:solidFill>
              </a:rPr>
              <a:t>studie </a:t>
            </a:r>
          </a:p>
          <a:p>
            <a:pPr marL="0" indent="0" algn="r">
              <a:buNone/>
            </a:pPr>
            <a:r>
              <a:rPr lang="cs-CZ" sz="2000" b="1" dirty="0">
                <a:solidFill>
                  <a:srgbClr val="FF0000"/>
                </a:solidFill>
              </a:rPr>
              <a:t>Obytného </a:t>
            </a:r>
          </a:p>
          <a:p>
            <a:pPr marL="0" indent="0" algn="r">
              <a:buNone/>
            </a:pPr>
            <a:r>
              <a:rPr lang="cs-CZ" sz="2000" b="1" dirty="0">
                <a:solidFill>
                  <a:srgbClr val="FF0000"/>
                </a:solidFill>
              </a:rPr>
              <a:t>souboru </a:t>
            </a:r>
          </a:p>
          <a:p>
            <a:pPr marL="0" indent="0" algn="r">
              <a:buNone/>
            </a:pPr>
            <a:r>
              <a:rPr lang="cs-CZ" sz="2000" b="1" dirty="0">
                <a:solidFill>
                  <a:srgbClr val="FF0000"/>
                </a:solidFill>
              </a:rPr>
              <a:t>Pod Skalami“ </a:t>
            </a:r>
          </a:p>
          <a:p>
            <a:pPr marL="0" indent="0" algn="r">
              <a:buNone/>
            </a:pPr>
            <a:endParaRPr lang="cs-CZ" sz="2000" dirty="0" smtClean="0"/>
          </a:p>
          <a:p>
            <a:pPr marL="0" indent="0">
              <a:buNone/>
            </a:pPr>
            <a:endParaRPr lang="cs-CZ" sz="2000" dirty="0" smtClean="0"/>
          </a:p>
          <a:p>
            <a:endParaRPr lang="cs-CZ" sz="2000" dirty="0"/>
          </a:p>
          <a:p>
            <a:pPr marL="0" indent="0">
              <a:buNone/>
            </a:pPr>
            <a:endParaRPr lang="cs-CZ" sz="2000" b="1" dirty="0" smtClean="0">
              <a:solidFill>
                <a:srgbClr val="FF0000"/>
              </a:solidFill>
            </a:endParaRPr>
          </a:p>
        </p:txBody>
      </p:sp>
      <p:sp>
        <p:nvSpPr>
          <p:cNvPr id="4" name="Zástupný symbol pro číslo snímku 3"/>
          <p:cNvSpPr>
            <a:spLocks noGrp="1"/>
          </p:cNvSpPr>
          <p:nvPr>
            <p:ph type="sldNum" sz="quarter" idx="12"/>
          </p:nvPr>
        </p:nvSpPr>
        <p:spPr>
          <a:xfrm>
            <a:off x="8864520" y="6188529"/>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873" y="130760"/>
            <a:ext cx="9323645" cy="6591566"/>
          </a:xfrm>
          <a:prstGeom prst="rect">
            <a:avLst/>
          </a:prstGeom>
        </p:spPr>
      </p:pic>
    </p:spTree>
    <p:extLst>
      <p:ext uri="{BB962C8B-B14F-4D97-AF65-F5344CB8AC3E}">
        <p14:creationId xmlns:p14="http://schemas.microsoft.com/office/powerpoint/2010/main" val="25050764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876300"/>
            <a:ext cx="10515600" cy="5981700"/>
          </a:xfrm>
        </p:spPr>
        <p:txBody>
          <a:bodyPr>
            <a:normAutofit/>
          </a:bodyPr>
          <a:lstStyle/>
          <a:p>
            <a:pPr marL="0" indent="0" algn="ctr">
              <a:buNone/>
            </a:pPr>
            <a:endParaRPr lang="cs-CZ" sz="4000" b="1" dirty="0" smtClean="0">
              <a:solidFill>
                <a:srgbClr val="FF0000"/>
              </a:solidFill>
            </a:endParaRPr>
          </a:p>
          <a:p>
            <a:pPr marL="0" indent="0" algn="ctr">
              <a:buNone/>
            </a:pPr>
            <a:r>
              <a:rPr lang="cs-CZ" sz="4000" b="1" dirty="0" smtClean="0">
                <a:solidFill>
                  <a:srgbClr val="FF0000"/>
                </a:solidFill>
              </a:rPr>
              <a:t>Cíl práce</a:t>
            </a:r>
            <a:endParaRPr lang="cs-CZ" sz="4000" b="1" dirty="0">
              <a:solidFill>
                <a:srgbClr val="FF0000"/>
              </a:solidFill>
            </a:endParaRPr>
          </a:p>
          <a:p>
            <a:pPr marL="0" indent="0">
              <a:buNone/>
            </a:pPr>
            <a:endParaRPr lang="cs-CZ" b="1" dirty="0" smtClean="0">
              <a:solidFill>
                <a:srgbClr val="FF0000"/>
              </a:solidFill>
            </a:endParaRPr>
          </a:p>
          <a:p>
            <a:pPr marL="0" indent="0">
              <a:buNone/>
            </a:pPr>
            <a:endParaRPr lang="cs-CZ" b="1" dirty="0">
              <a:solidFill>
                <a:srgbClr val="FF0000"/>
              </a:solidFill>
            </a:endParaRPr>
          </a:p>
          <a:p>
            <a:pPr marL="0" indent="0">
              <a:buNone/>
            </a:pPr>
            <a:endParaRPr lang="cs-CZ" sz="2000" b="1" dirty="0" smtClean="0">
              <a:solidFill>
                <a:srgbClr val="FF0000"/>
              </a:solidFill>
            </a:endParaRPr>
          </a:p>
          <a:p>
            <a:pPr marL="0" indent="0">
              <a:buNone/>
            </a:pPr>
            <a:r>
              <a:rPr lang="cs-CZ" sz="2000" b="1" dirty="0" smtClean="0">
                <a:solidFill>
                  <a:srgbClr val="FF0000"/>
                </a:solidFill>
              </a:rPr>
              <a:t>První část  se zabývá zpracováním zadání veřejné zakázky </a:t>
            </a:r>
          </a:p>
          <a:p>
            <a:pPr marL="0" indent="0">
              <a:buNone/>
            </a:pPr>
            <a:r>
              <a:rPr lang="cs-CZ" sz="2000" b="1" dirty="0" smtClean="0">
                <a:solidFill>
                  <a:srgbClr val="FF0000"/>
                </a:solidFill>
              </a:rPr>
              <a:t>pro zástavbovou studii zadaného území.</a:t>
            </a:r>
          </a:p>
          <a:p>
            <a:pPr marL="0" indent="0">
              <a:buNone/>
            </a:pPr>
            <a:endParaRPr lang="cs-CZ" sz="2000" b="1" dirty="0" smtClean="0">
              <a:solidFill>
                <a:srgbClr val="FF0000"/>
              </a:solidFill>
            </a:endParaRPr>
          </a:p>
          <a:p>
            <a:pPr marL="0" indent="0">
              <a:buNone/>
            </a:pPr>
            <a:r>
              <a:rPr lang="cs-CZ" sz="2000" b="1" dirty="0" smtClean="0">
                <a:solidFill>
                  <a:srgbClr val="FF0000"/>
                </a:solidFill>
              </a:rPr>
              <a:t>Cílem druhé části je vypracování nabídky pro první část </a:t>
            </a:r>
          </a:p>
          <a:p>
            <a:pPr marL="0" indent="0">
              <a:buNone/>
            </a:pPr>
            <a:r>
              <a:rPr lang="cs-CZ" sz="2000" b="1" dirty="0" smtClean="0">
                <a:solidFill>
                  <a:srgbClr val="FF0000"/>
                </a:solidFill>
              </a:rPr>
              <a:t>včetně vypracování zástavbové studie.</a:t>
            </a:r>
          </a:p>
          <a:p>
            <a:pPr marL="0" indent="0">
              <a:buNone/>
            </a:pPr>
            <a:endParaRPr lang="cs-CZ" sz="3600" dirty="0" smtClean="0"/>
          </a:p>
          <a:p>
            <a:pPr marL="0" indent="0">
              <a:buNone/>
            </a:pPr>
            <a:endParaRPr lang="cs-CZ" sz="3600" dirty="0"/>
          </a:p>
        </p:txBody>
      </p:sp>
      <p:sp>
        <p:nvSpPr>
          <p:cNvPr id="4" name="Zástupný symbol pro číslo snímku 3"/>
          <p:cNvSpPr>
            <a:spLocks noGrp="1"/>
          </p:cNvSpPr>
          <p:nvPr>
            <p:ph type="sldNum" sz="quarter" idx="12"/>
          </p:nvPr>
        </p:nvSpPr>
        <p:spPr>
          <a:xfrm>
            <a:off x="8864520" y="6210300"/>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spTree>
    <p:extLst>
      <p:ext uri="{BB962C8B-B14F-4D97-AF65-F5344CB8AC3E}">
        <p14:creationId xmlns:p14="http://schemas.microsoft.com/office/powerpoint/2010/main" val="1230960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636814"/>
            <a:ext cx="10515600" cy="6221186"/>
          </a:xfrm>
        </p:spPr>
        <p:txBody>
          <a:bodyPr>
            <a:normAutofit/>
          </a:bodyPr>
          <a:lstStyle/>
          <a:p>
            <a:pPr marL="0" indent="0" algn="ctr">
              <a:buNone/>
            </a:pPr>
            <a:r>
              <a:rPr lang="cs-CZ" sz="4000" b="1" dirty="0" smtClean="0">
                <a:solidFill>
                  <a:srgbClr val="FF0000"/>
                </a:solidFill>
              </a:rPr>
              <a:t>Závěr</a:t>
            </a:r>
            <a:endParaRPr lang="cs-CZ" sz="4000" b="1" dirty="0">
              <a:solidFill>
                <a:srgbClr val="FF0000"/>
              </a:solidFill>
            </a:endParaRPr>
          </a:p>
          <a:p>
            <a:pPr marL="0" indent="0">
              <a:buNone/>
            </a:pPr>
            <a:endParaRPr lang="cs-CZ" sz="2000" dirty="0" smtClean="0"/>
          </a:p>
          <a:p>
            <a:r>
              <a:rPr lang="cs-CZ" sz="2000" b="1" dirty="0" smtClean="0">
                <a:solidFill>
                  <a:srgbClr val="FF0000"/>
                </a:solidFill>
              </a:rPr>
              <a:t>Tato </a:t>
            </a:r>
            <a:r>
              <a:rPr lang="cs-CZ" sz="2000" b="1" dirty="0">
                <a:solidFill>
                  <a:srgbClr val="FF0000"/>
                </a:solidFill>
              </a:rPr>
              <a:t>práce měla za úkol prakticky zpracovat téma veřejné </a:t>
            </a:r>
            <a:r>
              <a:rPr lang="cs-CZ" sz="2000" b="1" dirty="0" smtClean="0">
                <a:solidFill>
                  <a:srgbClr val="FF0000"/>
                </a:solidFill>
              </a:rPr>
              <a:t>zakázky na </a:t>
            </a:r>
            <a:r>
              <a:rPr lang="cs-CZ" sz="2000" b="1" dirty="0">
                <a:solidFill>
                  <a:srgbClr val="FF0000"/>
                </a:solidFill>
              </a:rPr>
              <a:t>„Zástavbovou </a:t>
            </a:r>
            <a:endParaRPr lang="cs-CZ" sz="2000" b="1" dirty="0" smtClean="0">
              <a:solidFill>
                <a:srgbClr val="FF0000"/>
              </a:solidFill>
            </a:endParaRPr>
          </a:p>
          <a:p>
            <a:pPr marL="0" indent="0">
              <a:buNone/>
            </a:pPr>
            <a:r>
              <a:rPr lang="cs-CZ" sz="2000" b="1" dirty="0">
                <a:solidFill>
                  <a:srgbClr val="FF0000"/>
                </a:solidFill>
              </a:rPr>
              <a:t> </a:t>
            </a:r>
            <a:r>
              <a:rPr lang="cs-CZ" sz="2000" b="1" dirty="0" smtClean="0">
                <a:solidFill>
                  <a:srgbClr val="FF0000"/>
                </a:solidFill>
              </a:rPr>
              <a:t>   </a:t>
            </a:r>
            <a:r>
              <a:rPr lang="cs-CZ" sz="2000" b="1" dirty="0" smtClean="0">
                <a:solidFill>
                  <a:srgbClr val="FF0000"/>
                </a:solidFill>
              </a:rPr>
              <a:t>studii </a:t>
            </a:r>
            <a:r>
              <a:rPr lang="cs-CZ" sz="2000" b="1" dirty="0">
                <a:solidFill>
                  <a:srgbClr val="FF0000"/>
                </a:solidFill>
              </a:rPr>
              <a:t>obytného souboru Pod Skalami“. </a:t>
            </a:r>
          </a:p>
          <a:p>
            <a:r>
              <a:rPr lang="cs-CZ" sz="2000" b="1" dirty="0">
                <a:solidFill>
                  <a:srgbClr val="FF0000"/>
                </a:solidFill>
              </a:rPr>
              <a:t> V první části být v roli zadavatele, v tomto případě Města Neratovice a vypracovat konkrétní zadávací dokumentaci pro podání nabídek uchazečů ve smyslu zákona č. 134/2016 Sb., o zadávání veřejných zakázek, ve znění pozdějších předpisů na zástavbovou studie zadaného území včetně požadovaných příloh. Zadávací řízení na služby je zadáno formou otevřeného řízení v nadlimitním režimu.</a:t>
            </a:r>
          </a:p>
          <a:p>
            <a:r>
              <a:rPr lang="cs-CZ" sz="2000" b="1" dirty="0">
                <a:solidFill>
                  <a:srgbClr val="FF0000"/>
                </a:solidFill>
              </a:rPr>
              <a:t>V další fázi být v roli uchazeče, v tomto případě byla zvolena právnická osoba, a vypracovat konkrétní nabídku.</a:t>
            </a:r>
          </a:p>
          <a:p>
            <a:r>
              <a:rPr lang="cs-CZ" sz="2000" b="1" dirty="0">
                <a:solidFill>
                  <a:srgbClr val="FF0000"/>
                </a:solidFill>
              </a:rPr>
              <a:t>V závěrečné fázi, která je nedílnou přílohou této práce, být v roli uchazeče, jehož nabídka byla vyhodnocena jako nejvýhodnější podle výsledku hodnocení nabídek a byla s uchazečem uzavřena smlouva o dílo na vypracování dokumentace pro stavbu s názvem „Zástavbová studie obytný soubor  Pod Skalami“.</a:t>
            </a:r>
          </a:p>
          <a:p>
            <a:r>
              <a:rPr lang="cs-CZ" sz="2000" b="1" dirty="0">
                <a:solidFill>
                  <a:srgbClr val="FF0000"/>
                </a:solidFill>
              </a:rPr>
              <a:t>Studie by mohla posloužit pro potřeby města, při využití území.</a:t>
            </a:r>
          </a:p>
          <a:p>
            <a:endParaRPr lang="cs-CZ" sz="2000" dirty="0"/>
          </a:p>
          <a:p>
            <a:pPr marL="0" indent="0">
              <a:buNone/>
            </a:pPr>
            <a:endParaRPr lang="cs-CZ" sz="2000" b="1" dirty="0" smtClean="0">
              <a:solidFill>
                <a:srgbClr val="FF0000"/>
              </a:solidFill>
            </a:endParaRPr>
          </a:p>
        </p:txBody>
      </p:sp>
      <p:sp>
        <p:nvSpPr>
          <p:cNvPr id="4" name="Zástupný symbol pro číslo snímku 3"/>
          <p:cNvSpPr>
            <a:spLocks noGrp="1"/>
          </p:cNvSpPr>
          <p:nvPr>
            <p:ph type="sldNum" sz="quarter" idx="12"/>
          </p:nvPr>
        </p:nvSpPr>
        <p:spPr>
          <a:xfrm>
            <a:off x="8864520" y="6193367"/>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spTree>
    <p:extLst>
      <p:ext uri="{BB962C8B-B14F-4D97-AF65-F5344CB8AC3E}">
        <p14:creationId xmlns:p14="http://schemas.microsoft.com/office/powerpoint/2010/main" val="3912690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636814"/>
            <a:ext cx="10515600" cy="6221186"/>
          </a:xfrm>
        </p:spPr>
        <p:txBody>
          <a:bodyPr>
            <a:normAutofit lnSpcReduction="10000"/>
          </a:bodyPr>
          <a:lstStyle/>
          <a:p>
            <a:pPr marL="0" indent="0" algn="ctr">
              <a:buNone/>
            </a:pPr>
            <a:r>
              <a:rPr lang="cs-CZ" sz="4000" b="1" dirty="0" smtClean="0">
                <a:solidFill>
                  <a:srgbClr val="FF0000"/>
                </a:solidFill>
              </a:rPr>
              <a:t>Doplňující dotazy</a:t>
            </a:r>
            <a:endParaRPr lang="cs-CZ" sz="4000" b="1" dirty="0">
              <a:solidFill>
                <a:srgbClr val="FF0000"/>
              </a:solidFill>
            </a:endParaRPr>
          </a:p>
          <a:p>
            <a:pPr marL="0" indent="0">
              <a:buNone/>
            </a:pPr>
            <a:endParaRPr lang="cs-CZ" sz="2000" dirty="0" smtClean="0"/>
          </a:p>
          <a:p>
            <a:r>
              <a:rPr lang="cs-CZ" sz="2000" dirty="0" smtClean="0"/>
              <a:t>1</a:t>
            </a:r>
            <a:r>
              <a:rPr lang="cs-CZ" sz="2000" dirty="0"/>
              <a:t>. </a:t>
            </a:r>
            <a:r>
              <a:rPr lang="cs-CZ" sz="2000" dirty="0" smtClean="0"/>
              <a:t>Proč jste v architektonické situaci nepoužil běžně užívané barevné znázornění funkcí </a:t>
            </a:r>
          </a:p>
          <a:p>
            <a:pPr marL="0" indent="0">
              <a:buNone/>
            </a:pPr>
            <a:r>
              <a:rPr lang="cs-CZ" sz="2000" dirty="0"/>
              <a:t> </a:t>
            </a:r>
            <a:r>
              <a:rPr lang="cs-CZ" sz="2000" dirty="0" smtClean="0"/>
              <a:t>   objektů pro bydlení a občanské vybavenosti?</a:t>
            </a:r>
          </a:p>
          <a:p>
            <a:endParaRPr lang="cs-CZ" sz="2000" dirty="0" smtClean="0"/>
          </a:p>
          <a:p>
            <a:r>
              <a:rPr lang="cs-CZ" sz="2000" dirty="0" smtClean="0"/>
              <a:t>Popište v čem se liší zákony o veřejných zakázkách (zákon č. 137/2006 Sb. a zákon č. 134/2016 Sb.).</a:t>
            </a:r>
          </a:p>
          <a:p>
            <a:endParaRPr lang="cs-CZ" sz="2000" dirty="0" smtClean="0"/>
          </a:p>
          <a:p>
            <a:r>
              <a:rPr lang="cs-CZ" sz="2000" dirty="0" smtClean="0"/>
              <a:t>Jaká se používají hodnotící kritéria pro hodnocení nabídek, na základě čeho se u nás nejčastěji vybírá dodavatel / zhotovitel (např. staveb nebo projektových prací) a jaké to má hlavní úskalí?</a:t>
            </a:r>
          </a:p>
          <a:p>
            <a:endParaRPr lang="cs-CZ" sz="2000" dirty="0" smtClean="0"/>
          </a:p>
          <a:p>
            <a:r>
              <a:rPr lang="cs-CZ" sz="2000" dirty="0" smtClean="0"/>
              <a:t>Co je to ekonomická výhodnost?</a:t>
            </a:r>
          </a:p>
          <a:p>
            <a:endParaRPr lang="cs-CZ" sz="2000" dirty="0" smtClean="0"/>
          </a:p>
          <a:p>
            <a:r>
              <a:rPr lang="cs-CZ" sz="2000" dirty="0" smtClean="0"/>
              <a:t>Jaké jsou výhody a nevýhody výběru zhotovitele projektových prací formou architektonické soutěže (např. oproti výběru na základě nejnižší nabídkové ceny)? Je podle Vás vhodnější provádět výběr zhotovitelů projekčních prací formou architektonické soutěže nebo klasickým výběrovým řízením (např. na základě nejnižší nabídkové ceny), popř. v jakých situacích je vhodnější ten </a:t>
            </a:r>
          </a:p>
          <a:p>
            <a:pPr marL="0" indent="0">
              <a:buNone/>
            </a:pPr>
            <a:r>
              <a:rPr lang="cs-CZ" sz="2000" dirty="0"/>
              <a:t> </a:t>
            </a:r>
            <a:r>
              <a:rPr lang="cs-CZ" sz="2000" dirty="0" smtClean="0"/>
              <a:t>   či onen způsob výběru?</a:t>
            </a:r>
          </a:p>
          <a:p>
            <a:endParaRPr lang="cs-CZ" sz="2000" dirty="0"/>
          </a:p>
          <a:p>
            <a:endParaRPr lang="cs-CZ" sz="2000" dirty="0"/>
          </a:p>
          <a:p>
            <a:pPr marL="0" indent="0">
              <a:buNone/>
            </a:pPr>
            <a:endParaRPr lang="cs-CZ" sz="2000" b="1" dirty="0" smtClean="0">
              <a:solidFill>
                <a:srgbClr val="FF0000"/>
              </a:solidFill>
            </a:endParaRPr>
          </a:p>
        </p:txBody>
      </p:sp>
      <p:sp>
        <p:nvSpPr>
          <p:cNvPr id="4" name="Zástupný symbol pro číslo snímku 3"/>
          <p:cNvSpPr>
            <a:spLocks noGrp="1"/>
          </p:cNvSpPr>
          <p:nvPr>
            <p:ph type="sldNum" sz="quarter" idx="12"/>
          </p:nvPr>
        </p:nvSpPr>
        <p:spPr>
          <a:xfrm>
            <a:off x="8864520" y="6176433"/>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spTree>
    <p:extLst>
      <p:ext uri="{BB962C8B-B14F-4D97-AF65-F5344CB8AC3E}">
        <p14:creationId xmlns:p14="http://schemas.microsoft.com/office/powerpoint/2010/main" val="37411183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636814"/>
            <a:ext cx="10515600" cy="6221186"/>
          </a:xfrm>
        </p:spPr>
        <p:txBody>
          <a:bodyPr>
            <a:normAutofit/>
          </a:bodyPr>
          <a:lstStyle/>
          <a:p>
            <a:pPr marL="0" indent="0" algn="ctr">
              <a:buNone/>
            </a:pPr>
            <a:endParaRPr lang="cs-CZ" sz="4300" b="1" dirty="0" smtClean="0">
              <a:solidFill>
                <a:srgbClr val="FF0000"/>
              </a:solidFill>
            </a:endParaRPr>
          </a:p>
          <a:p>
            <a:pPr marL="0" indent="0" algn="ctr">
              <a:buNone/>
            </a:pPr>
            <a:endParaRPr lang="cs-CZ" sz="4300" b="1" dirty="0">
              <a:solidFill>
                <a:srgbClr val="FF0000"/>
              </a:solidFill>
            </a:endParaRPr>
          </a:p>
          <a:p>
            <a:pPr marL="0" indent="0" algn="ctr">
              <a:buNone/>
            </a:pPr>
            <a:endParaRPr lang="cs-CZ" sz="4300" b="1" dirty="0" smtClean="0">
              <a:solidFill>
                <a:srgbClr val="FF0000"/>
              </a:solidFill>
            </a:endParaRPr>
          </a:p>
          <a:p>
            <a:pPr marL="0" indent="0" algn="ctr">
              <a:buNone/>
            </a:pPr>
            <a:r>
              <a:rPr lang="cs-CZ" sz="4000" b="1" dirty="0" smtClean="0">
                <a:solidFill>
                  <a:srgbClr val="FF0000"/>
                </a:solidFill>
              </a:rPr>
              <a:t>Děkuji za pozornost</a:t>
            </a:r>
            <a:endParaRPr lang="cs-CZ" sz="4000" b="1" dirty="0">
              <a:solidFill>
                <a:srgbClr val="FF0000"/>
              </a:solidFill>
            </a:endParaRPr>
          </a:p>
          <a:p>
            <a:pPr marL="0" indent="0">
              <a:buNone/>
            </a:pPr>
            <a:endParaRPr lang="cs-CZ" sz="2000" dirty="0" smtClean="0"/>
          </a:p>
          <a:p>
            <a:pPr marL="0" indent="0">
              <a:buNone/>
            </a:pPr>
            <a:endParaRPr lang="cs-CZ" sz="2000" dirty="0"/>
          </a:p>
          <a:p>
            <a:pPr marL="0" indent="0">
              <a:buNone/>
            </a:pPr>
            <a:endParaRPr lang="cs-CZ" sz="2000" b="1" dirty="0" smtClean="0">
              <a:solidFill>
                <a:srgbClr val="FF0000"/>
              </a:solidFill>
            </a:endParaRPr>
          </a:p>
        </p:txBody>
      </p:sp>
      <p:sp>
        <p:nvSpPr>
          <p:cNvPr id="4" name="Zástupný symbol pro číslo snímku 3"/>
          <p:cNvSpPr>
            <a:spLocks noGrp="1"/>
          </p:cNvSpPr>
          <p:nvPr>
            <p:ph type="sldNum" sz="quarter" idx="12"/>
          </p:nvPr>
        </p:nvSpPr>
        <p:spPr>
          <a:xfrm>
            <a:off x="8864520" y="6184901"/>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spTree>
    <p:extLst>
      <p:ext uri="{BB962C8B-B14F-4D97-AF65-F5344CB8AC3E}">
        <p14:creationId xmlns:p14="http://schemas.microsoft.com/office/powerpoint/2010/main" val="1846273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876300"/>
            <a:ext cx="10515600" cy="5981700"/>
          </a:xfrm>
        </p:spPr>
        <p:txBody>
          <a:bodyPr>
            <a:normAutofit/>
          </a:bodyPr>
          <a:lstStyle/>
          <a:p>
            <a:pPr marL="0" indent="0" algn="ctr">
              <a:buNone/>
            </a:pPr>
            <a:endParaRPr lang="cs-CZ" sz="4000" b="1" dirty="0" smtClean="0">
              <a:solidFill>
                <a:srgbClr val="FF0000"/>
              </a:solidFill>
            </a:endParaRPr>
          </a:p>
          <a:p>
            <a:pPr marL="0" indent="0" algn="ctr">
              <a:buNone/>
            </a:pPr>
            <a:r>
              <a:rPr lang="cs-CZ" sz="4000" b="1" dirty="0" smtClean="0">
                <a:solidFill>
                  <a:srgbClr val="FF0000"/>
                </a:solidFill>
              </a:rPr>
              <a:t>Veřejná zakázka</a:t>
            </a:r>
            <a:endParaRPr lang="cs-CZ" sz="4000" b="1" dirty="0">
              <a:solidFill>
                <a:srgbClr val="FF0000"/>
              </a:solidFill>
            </a:endParaRPr>
          </a:p>
          <a:p>
            <a:pPr marL="0" indent="0">
              <a:buNone/>
            </a:pPr>
            <a:endParaRPr lang="cs-CZ" b="1" dirty="0" smtClean="0">
              <a:solidFill>
                <a:srgbClr val="FF0000"/>
              </a:solidFill>
            </a:endParaRPr>
          </a:p>
          <a:p>
            <a:pPr marL="0" indent="0">
              <a:buNone/>
            </a:pPr>
            <a:endParaRPr lang="cs-CZ" b="1" dirty="0">
              <a:solidFill>
                <a:srgbClr val="FF0000"/>
              </a:solidFill>
            </a:endParaRPr>
          </a:p>
          <a:p>
            <a:pPr marL="0" indent="0">
              <a:buNone/>
            </a:pPr>
            <a:endParaRPr lang="cs-CZ" sz="2000" b="1" dirty="0" smtClean="0">
              <a:solidFill>
                <a:srgbClr val="FF0000"/>
              </a:solidFill>
            </a:endParaRPr>
          </a:p>
          <a:p>
            <a:pPr marL="0" indent="0">
              <a:buNone/>
            </a:pPr>
            <a:endParaRPr lang="cs-CZ" sz="2000" b="1" dirty="0" smtClean="0">
              <a:solidFill>
                <a:srgbClr val="FF0000"/>
              </a:solidFill>
            </a:endParaRPr>
          </a:p>
          <a:p>
            <a:pPr marL="0" indent="0">
              <a:buNone/>
            </a:pPr>
            <a:endParaRPr lang="cs-CZ" sz="2000" b="1" dirty="0">
              <a:solidFill>
                <a:srgbClr val="FF0000"/>
              </a:solidFill>
            </a:endParaRPr>
          </a:p>
          <a:p>
            <a:pPr marL="0" indent="0">
              <a:buNone/>
            </a:pPr>
            <a:r>
              <a:rPr lang="cs-CZ" sz="2000" b="1" dirty="0" smtClean="0">
                <a:solidFill>
                  <a:srgbClr val="FF0000"/>
                </a:solidFill>
              </a:rPr>
              <a:t>Co označuje pojem veřejná zakázka.</a:t>
            </a:r>
          </a:p>
          <a:p>
            <a:pPr marL="0" indent="0">
              <a:buNone/>
            </a:pPr>
            <a:r>
              <a:rPr lang="cs-CZ" sz="2000" b="1" dirty="0" smtClean="0">
                <a:solidFill>
                  <a:srgbClr val="FF0000"/>
                </a:solidFill>
              </a:rPr>
              <a:t>Pojem zadavatele, uchazeče, dodavatele a odběratele.</a:t>
            </a:r>
            <a:endParaRPr lang="cs-CZ" sz="3600" dirty="0"/>
          </a:p>
          <a:p>
            <a:pPr marL="0" indent="0">
              <a:buNone/>
            </a:pPr>
            <a:r>
              <a:rPr lang="cs-CZ" sz="2000" b="1" dirty="0" smtClean="0">
                <a:solidFill>
                  <a:srgbClr val="FF0000"/>
                </a:solidFill>
              </a:rPr>
              <a:t>Postup zadávání veřejné zakázky.</a:t>
            </a:r>
          </a:p>
          <a:p>
            <a:pPr marL="0" indent="0">
              <a:buNone/>
            </a:pPr>
            <a:r>
              <a:rPr lang="cs-CZ" sz="2000" b="1" dirty="0" smtClean="0">
                <a:solidFill>
                  <a:srgbClr val="FF0000"/>
                </a:solidFill>
              </a:rPr>
              <a:t>Druhy a podmínky použití zadávacích řízení</a:t>
            </a:r>
          </a:p>
        </p:txBody>
      </p:sp>
      <p:sp>
        <p:nvSpPr>
          <p:cNvPr id="4" name="Zástupný symbol pro číslo snímku 3"/>
          <p:cNvSpPr>
            <a:spLocks noGrp="1"/>
          </p:cNvSpPr>
          <p:nvPr>
            <p:ph type="sldNum" sz="quarter" idx="12"/>
          </p:nvPr>
        </p:nvSpPr>
        <p:spPr>
          <a:xfrm>
            <a:off x="8864520" y="6193367"/>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spTree>
    <p:extLst>
      <p:ext uri="{BB962C8B-B14F-4D97-AF65-F5344CB8AC3E}">
        <p14:creationId xmlns:p14="http://schemas.microsoft.com/office/powerpoint/2010/main" val="132913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876300"/>
            <a:ext cx="10515600" cy="5981700"/>
          </a:xfrm>
        </p:spPr>
        <p:txBody>
          <a:bodyPr>
            <a:normAutofit/>
          </a:bodyPr>
          <a:lstStyle/>
          <a:p>
            <a:pPr marL="0" indent="0" algn="ctr">
              <a:buNone/>
            </a:pPr>
            <a:r>
              <a:rPr lang="cs-CZ" sz="4000" b="1" dirty="0" smtClean="0">
                <a:solidFill>
                  <a:srgbClr val="FF0000"/>
                </a:solidFill>
              </a:rPr>
              <a:t>Druhy </a:t>
            </a:r>
            <a:r>
              <a:rPr lang="cs-CZ" sz="4000" b="1" dirty="0">
                <a:solidFill>
                  <a:srgbClr val="FF0000"/>
                </a:solidFill>
              </a:rPr>
              <a:t>a podmínky použití </a:t>
            </a:r>
            <a:endParaRPr lang="cs-CZ" sz="4000" b="1" dirty="0" smtClean="0">
              <a:solidFill>
                <a:srgbClr val="FF0000"/>
              </a:solidFill>
            </a:endParaRPr>
          </a:p>
          <a:p>
            <a:pPr marL="0" indent="0" algn="ctr">
              <a:buNone/>
            </a:pPr>
            <a:r>
              <a:rPr lang="cs-CZ" sz="4000" b="1" dirty="0" smtClean="0">
                <a:solidFill>
                  <a:srgbClr val="FF0000"/>
                </a:solidFill>
              </a:rPr>
              <a:t>zadávacích </a:t>
            </a:r>
            <a:r>
              <a:rPr lang="cs-CZ" sz="4000" b="1" dirty="0">
                <a:solidFill>
                  <a:srgbClr val="FF0000"/>
                </a:solidFill>
              </a:rPr>
              <a:t>řízení</a:t>
            </a:r>
          </a:p>
          <a:p>
            <a:pPr marL="0" indent="0">
              <a:buNone/>
            </a:pPr>
            <a:endParaRPr lang="cs-CZ" b="1" dirty="0" smtClean="0">
              <a:solidFill>
                <a:srgbClr val="FF0000"/>
              </a:solidFill>
            </a:endParaRPr>
          </a:p>
          <a:p>
            <a:pPr marL="0" indent="0">
              <a:buNone/>
            </a:pPr>
            <a:endParaRPr lang="cs-CZ" b="1" dirty="0" smtClean="0">
              <a:solidFill>
                <a:srgbClr val="FF0000"/>
              </a:solidFill>
            </a:endParaRPr>
          </a:p>
          <a:p>
            <a:pPr marL="0" indent="0">
              <a:buNone/>
            </a:pPr>
            <a:r>
              <a:rPr lang="cs-CZ" sz="2000" b="1" dirty="0" smtClean="0">
                <a:solidFill>
                  <a:srgbClr val="FF0000"/>
                </a:solidFill>
              </a:rPr>
              <a:t>Otevřené řízení.</a:t>
            </a:r>
          </a:p>
          <a:p>
            <a:pPr marL="0" indent="0">
              <a:buNone/>
            </a:pPr>
            <a:r>
              <a:rPr lang="cs-CZ" sz="2000" b="1" dirty="0" smtClean="0">
                <a:solidFill>
                  <a:srgbClr val="FF0000"/>
                </a:solidFill>
              </a:rPr>
              <a:t>Užší řízení.</a:t>
            </a:r>
          </a:p>
          <a:p>
            <a:pPr marL="0" indent="0">
              <a:buNone/>
            </a:pPr>
            <a:r>
              <a:rPr lang="cs-CZ" sz="2000" b="1" dirty="0" smtClean="0">
                <a:solidFill>
                  <a:srgbClr val="FF0000"/>
                </a:solidFill>
              </a:rPr>
              <a:t>Jednací řízení s uveřejněním.</a:t>
            </a:r>
          </a:p>
          <a:p>
            <a:pPr marL="0" indent="0">
              <a:buNone/>
            </a:pPr>
            <a:r>
              <a:rPr lang="cs-CZ" sz="2000" b="1" dirty="0" smtClean="0">
                <a:solidFill>
                  <a:srgbClr val="FF0000"/>
                </a:solidFill>
              </a:rPr>
              <a:t>Jednací řízení bez uveřejnění.</a:t>
            </a:r>
          </a:p>
          <a:p>
            <a:pPr marL="0" indent="0">
              <a:buNone/>
            </a:pPr>
            <a:r>
              <a:rPr lang="cs-CZ" sz="2000" b="1" dirty="0" smtClean="0">
                <a:solidFill>
                  <a:srgbClr val="FF0000"/>
                </a:solidFill>
              </a:rPr>
              <a:t>Soutěžní dialog.</a:t>
            </a:r>
          </a:p>
          <a:p>
            <a:pPr marL="0" indent="0">
              <a:buNone/>
            </a:pPr>
            <a:r>
              <a:rPr lang="cs-CZ" sz="2000" b="1" dirty="0" smtClean="0">
                <a:solidFill>
                  <a:srgbClr val="FF0000"/>
                </a:solidFill>
              </a:rPr>
              <a:t>Zjednodušené podlimitní řízení.</a:t>
            </a:r>
          </a:p>
          <a:p>
            <a:pPr marL="0" indent="0">
              <a:buNone/>
            </a:pPr>
            <a:r>
              <a:rPr lang="cs-CZ" sz="2000" b="1" dirty="0" smtClean="0">
                <a:solidFill>
                  <a:srgbClr val="FF0000"/>
                </a:solidFill>
              </a:rPr>
              <a:t>Dynamický nákupní systém.</a:t>
            </a:r>
          </a:p>
          <a:p>
            <a:pPr marL="0" indent="0">
              <a:buNone/>
            </a:pPr>
            <a:r>
              <a:rPr lang="cs-CZ" sz="2000" b="1" dirty="0" smtClean="0">
                <a:solidFill>
                  <a:srgbClr val="FF0000"/>
                </a:solidFill>
              </a:rPr>
              <a:t>Předběžné oznámení veřejného zadavatele.</a:t>
            </a:r>
          </a:p>
        </p:txBody>
      </p:sp>
      <p:sp>
        <p:nvSpPr>
          <p:cNvPr id="4" name="Zástupný symbol pro číslo snímku 3"/>
          <p:cNvSpPr>
            <a:spLocks noGrp="1"/>
          </p:cNvSpPr>
          <p:nvPr>
            <p:ph type="sldNum" sz="quarter" idx="12"/>
          </p:nvPr>
        </p:nvSpPr>
        <p:spPr>
          <a:xfrm>
            <a:off x="8864520" y="6201834"/>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spTree>
    <p:extLst>
      <p:ext uri="{BB962C8B-B14F-4D97-AF65-F5344CB8AC3E}">
        <p14:creationId xmlns:p14="http://schemas.microsoft.com/office/powerpoint/2010/main" val="1499908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636814"/>
            <a:ext cx="10515600" cy="6221186"/>
          </a:xfrm>
        </p:spPr>
        <p:txBody>
          <a:bodyPr>
            <a:normAutofit fontScale="92500" lnSpcReduction="20000"/>
          </a:bodyPr>
          <a:lstStyle/>
          <a:p>
            <a:pPr marL="0" indent="0" algn="ctr">
              <a:buNone/>
            </a:pPr>
            <a:r>
              <a:rPr lang="cs-CZ" sz="4300" b="1" dirty="0" smtClean="0">
                <a:solidFill>
                  <a:srgbClr val="FF0000"/>
                </a:solidFill>
              </a:rPr>
              <a:t>Zadávací dokumentace</a:t>
            </a:r>
          </a:p>
          <a:p>
            <a:pPr marL="0" indent="0" algn="ctr">
              <a:buNone/>
            </a:pPr>
            <a:r>
              <a:rPr lang="cs-CZ" sz="4300" b="1" dirty="0">
                <a:solidFill>
                  <a:srgbClr val="FF0000"/>
                </a:solidFill>
              </a:rPr>
              <a:t>OTEVŘENÉ ŘÍZENÍ – </a:t>
            </a:r>
            <a:r>
              <a:rPr lang="cs-CZ" sz="4300" b="1" dirty="0" smtClean="0">
                <a:solidFill>
                  <a:srgbClr val="FF0000"/>
                </a:solidFill>
              </a:rPr>
              <a:t>NADLIMITNÍ</a:t>
            </a:r>
            <a:endParaRPr lang="cs-CZ" sz="4300" b="1" dirty="0">
              <a:solidFill>
                <a:srgbClr val="FF0000"/>
              </a:solidFill>
            </a:endParaRPr>
          </a:p>
          <a:p>
            <a:pPr marL="0" indent="0">
              <a:buNone/>
            </a:pPr>
            <a:r>
              <a:rPr lang="cs-CZ" sz="2000" dirty="0" smtClean="0"/>
              <a:t>OBSAH ZADÁVACÍ DOKUMENTACE</a:t>
            </a:r>
          </a:p>
          <a:p>
            <a:r>
              <a:rPr lang="cs-CZ" sz="2000" dirty="0" smtClean="0"/>
              <a:t>1</a:t>
            </a:r>
            <a:r>
              <a:rPr lang="cs-CZ" sz="2000" dirty="0"/>
              <a:t>. INFORMACE O ZADAVATELI</a:t>
            </a:r>
          </a:p>
          <a:p>
            <a:r>
              <a:rPr lang="cs-CZ" sz="2000" dirty="0"/>
              <a:t>2. ÚVODNÍ USTANOVENÍ</a:t>
            </a:r>
          </a:p>
          <a:p>
            <a:r>
              <a:rPr lang="cs-CZ" sz="2000" dirty="0"/>
              <a:t>3. VYMEZENÍ PŘEDMĚTU PLNĚNÍ VEŘEJNÉ ZAKÁZKY</a:t>
            </a:r>
          </a:p>
          <a:p>
            <a:r>
              <a:rPr lang="cs-CZ" sz="2000" dirty="0"/>
              <a:t>4. DOBA A MÍSTO PLNĚNÍ</a:t>
            </a:r>
          </a:p>
          <a:p>
            <a:r>
              <a:rPr lang="cs-CZ" sz="2000" dirty="0"/>
              <a:t>5. KVALIFIKAČNÍ PŘEDPOKLADY</a:t>
            </a:r>
          </a:p>
          <a:p>
            <a:r>
              <a:rPr lang="cs-CZ" sz="2000" dirty="0"/>
              <a:t>6. JISTOTA</a:t>
            </a:r>
          </a:p>
          <a:p>
            <a:r>
              <a:rPr lang="cs-CZ" sz="2000" dirty="0"/>
              <a:t>7. VYSVĚTLENÍ ZD</a:t>
            </a:r>
          </a:p>
          <a:p>
            <a:r>
              <a:rPr lang="cs-CZ" sz="2000" dirty="0"/>
              <a:t>8. ZMĚNY ZD</a:t>
            </a:r>
          </a:p>
          <a:p>
            <a:r>
              <a:rPr lang="cs-CZ" sz="2000" dirty="0"/>
              <a:t>9. OBSAH A PODÁVÁNÍ NABÍDEK A POŽADAVKY NA JEJICH ZPRACOVÁNÍ</a:t>
            </a:r>
          </a:p>
          <a:p>
            <a:r>
              <a:rPr lang="cs-CZ" sz="2000" dirty="0"/>
              <a:t>10. LHŮTA PRO PODÁNÍ NABÍDEK, OTEVÍRÁNÍ OBÁLEK S </a:t>
            </a:r>
            <a:r>
              <a:rPr lang="cs-CZ" sz="2000" dirty="0" smtClean="0"/>
              <a:t>NABÍDKAMI A </a:t>
            </a:r>
            <a:r>
              <a:rPr lang="cs-CZ" sz="2000" dirty="0"/>
              <a:t>ZADÁVACÍ LHŮTA</a:t>
            </a:r>
          </a:p>
          <a:p>
            <a:r>
              <a:rPr lang="cs-CZ" sz="2000" dirty="0"/>
              <a:t>11. POSOUZENÍ SPLNĚNÍ PODMÍNEK V ZADÁVACÍM ŘÍZENÍ</a:t>
            </a:r>
          </a:p>
          <a:p>
            <a:r>
              <a:rPr lang="cs-CZ" sz="2000" dirty="0"/>
              <a:t>12. HODNOCENÍ NABÍDEK</a:t>
            </a:r>
          </a:p>
          <a:p>
            <a:r>
              <a:rPr lang="cs-CZ" sz="2000" dirty="0"/>
              <a:t>13. ROZHODNUTÍ ZADAVATELE O VÝBĚRU NEJVHODNĚJŠÍ NABÍDKY A JEHO OZNÁMENÍ</a:t>
            </a:r>
          </a:p>
          <a:p>
            <a:r>
              <a:rPr lang="cs-CZ" sz="2000" dirty="0"/>
              <a:t>14. UZAVŘENÍ SMLOUVY</a:t>
            </a:r>
          </a:p>
          <a:p>
            <a:r>
              <a:rPr lang="cs-CZ" sz="2000" dirty="0"/>
              <a:t>15. NÁMITKY A DOHLED NAD DODRŽOVÁNÍM </a:t>
            </a:r>
            <a:r>
              <a:rPr lang="cs-CZ" sz="2000" dirty="0" smtClean="0"/>
              <a:t>ZÁKONA</a:t>
            </a:r>
          </a:p>
          <a:p>
            <a:pPr marL="0" indent="0">
              <a:buNone/>
            </a:pPr>
            <a:endParaRPr lang="cs-CZ" sz="2000" b="1" dirty="0" smtClean="0">
              <a:solidFill>
                <a:srgbClr val="FF0000"/>
              </a:solidFill>
            </a:endParaRPr>
          </a:p>
        </p:txBody>
      </p:sp>
      <p:sp>
        <p:nvSpPr>
          <p:cNvPr id="4" name="Zástupný symbol pro číslo snímku 3"/>
          <p:cNvSpPr>
            <a:spLocks noGrp="1"/>
          </p:cNvSpPr>
          <p:nvPr>
            <p:ph type="sldNum" sz="quarter" idx="12"/>
          </p:nvPr>
        </p:nvSpPr>
        <p:spPr>
          <a:xfrm>
            <a:off x="8864520" y="6210301"/>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spTree>
    <p:extLst>
      <p:ext uri="{BB962C8B-B14F-4D97-AF65-F5344CB8AC3E}">
        <p14:creationId xmlns:p14="http://schemas.microsoft.com/office/powerpoint/2010/main" val="35063914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19977" y="489857"/>
            <a:ext cx="10515600" cy="6221186"/>
          </a:xfrm>
        </p:spPr>
        <p:txBody>
          <a:bodyPr>
            <a:normAutofit/>
          </a:bodyPr>
          <a:lstStyle/>
          <a:p>
            <a:pPr marL="0" indent="0" algn="ctr">
              <a:buNone/>
            </a:pPr>
            <a:r>
              <a:rPr lang="cs-CZ" sz="4000" b="1" dirty="0">
                <a:solidFill>
                  <a:srgbClr val="FF0000"/>
                </a:solidFill>
              </a:rPr>
              <a:t>Zadávací dokumentace</a:t>
            </a:r>
          </a:p>
          <a:p>
            <a:pPr marL="0" indent="0" algn="ctr">
              <a:buNone/>
            </a:pPr>
            <a:r>
              <a:rPr lang="cs-CZ" sz="4000" b="1" dirty="0">
                <a:solidFill>
                  <a:srgbClr val="FF0000"/>
                </a:solidFill>
              </a:rPr>
              <a:t>OTEVŘENÉ ŘÍZENÍ – NADLIMITNÍ</a:t>
            </a:r>
          </a:p>
          <a:p>
            <a:pPr marL="0" indent="0">
              <a:buNone/>
            </a:pPr>
            <a:endParaRPr lang="cs-CZ" sz="2000" dirty="0" smtClean="0"/>
          </a:p>
          <a:p>
            <a:pPr marL="0" indent="0">
              <a:buNone/>
            </a:pPr>
            <a:r>
              <a:rPr lang="cs-CZ" sz="2000" dirty="0" smtClean="0"/>
              <a:t>DÁLE OBSAHUJE</a:t>
            </a:r>
          </a:p>
          <a:p>
            <a:r>
              <a:rPr lang="cs-CZ" sz="2000" dirty="0" smtClean="0"/>
              <a:t>POKYNY K VYPLNĚNÍ FORMULÁŘŮ</a:t>
            </a:r>
          </a:p>
          <a:p>
            <a:r>
              <a:rPr lang="cs-CZ" sz="2000" dirty="0" smtClean="0"/>
              <a:t>KRYCÍ LIST NABÍDKY</a:t>
            </a:r>
          </a:p>
          <a:p>
            <a:r>
              <a:rPr lang="cs-CZ" sz="2000" dirty="0" smtClean="0"/>
              <a:t>VZOR ČESTNÉHO PROHLÁŠENÍ</a:t>
            </a:r>
          </a:p>
          <a:p>
            <a:r>
              <a:rPr lang="cs-CZ" sz="2000" dirty="0" smtClean="0"/>
              <a:t>PROHLÁŠENÍ (NAPŘ. SEZNAM VÝZNAMNÝCH SLUŽEB REALIZOVANÝCH DODAVATELEM)</a:t>
            </a:r>
          </a:p>
          <a:p>
            <a:r>
              <a:rPr lang="cs-CZ" sz="2000" dirty="0" smtClean="0"/>
              <a:t>VZOR SMLOUVY O DÍLO</a:t>
            </a:r>
          </a:p>
          <a:p>
            <a:endParaRPr lang="cs-CZ" sz="2000" dirty="0"/>
          </a:p>
          <a:p>
            <a:pPr marL="0" indent="0">
              <a:buNone/>
            </a:pPr>
            <a:endParaRPr lang="cs-CZ" sz="2000" b="1" dirty="0" smtClean="0">
              <a:solidFill>
                <a:srgbClr val="FF0000"/>
              </a:solidFill>
            </a:endParaRPr>
          </a:p>
        </p:txBody>
      </p:sp>
      <p:sp>
        <p:nvSpPr>
          <p:cNvPr id="4" name="Zástupný symbol pro číslo snímku 3"/>
          <p:cNvSpPr>
            <a:spLocks noGrp="1"/>
          </p:cNvSpPr>
          <p:nvPr>
            <p:ph type="sldNum" sz="quarter" idx="12"/>
          </p:nvPr>
        </p:nvSpPr>
        <p:spPr>
          <a:xfrm>
            <a:off x="8864520" y="6201833"/>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spTree>
    <p:extLst>
      <p:ext uri="{BB962C8B-B14F-4D97-AF65-F5344CB8AC3E}">
        <p14:creationId xmlns:p14="http://schemas.microsoft.com/office/powerpoint/2010/main" val="2099893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636814"/>
            <a:ext cx="10515600" cy="6221186"/>
          </a:xfrm>
        </p:spPr>
        <p:txBody>
          <a:bodyPr>
            <a:normAutofit/>
          </a:bodyPr>
          <a:lstStyle/>
          <a:p>
            <a:pPr marL="0" indent="0" algn="ctr">
              <a:buNone/>
            </a:pPr>
            <a:r>
              <a:rPr lang="cs-CZ" sz="4000" b="1" dirty="0" smtClean="0">
                <a:solidFill>
                  <a:srgbClr val="FF0000"/>
                </a:solidFill>
              </a:rPr>
              <a:t>NABÍDKA</a:t>
            </a:r>
            <a:endParaRPr lang="cs-CZ" sz="4000" b="1" dirty="0">
              <a:solidFill>
                <a:srgbClr val="FF0000"/>
              </a:solidFill>
            </a:endParaRPr>
          </a:p>
          <a:p>
            <a:pPr marL="0" indent="0">
              <a:buNone/>
            </a:pPr>
            <a:endParaRPr lang="cs-CZ" sz="2000" dirty="0" smtClean="0"/>
          </a:p>
          <a:p>
            <a:pPr marL="0" indent="0">
              <a:buNone/>
            </a:pPr>
            <a:r>
              <a:rPr lang="cs-CZ" sz="2000" dirty="0" smtClean="0"/>
              <a:t>NABÍDKA MUSÍ OBSAHOVAT ZEJMÉNA TYTO NÁLEŽITOSTI</a:t>
            </a:r>
          </a:p>
          <a:p>
            <a:pPr lvl="0"/>
            <a:r>
              <a:rPr lang="cs-CZ" sz="2000" dirty="0"/>
              <a:t>identifikační údaje uchazeče,</a:t>
            </a:r>
          </a:p>
          <a:p>
            <a:pPr lvl="0"/>
            <a:r>
              <a:rPr lang="cs-CZ" sz="2000" dirty="0"/>
              <a:t>návrh smlouvy podepsaný oprávněnou osobou,</a:t>
            </a:r>
          </a:p>
          <a:p>
            <a:pPr lvl="0"/>
            <a:r>
              <a:rPr lang="cs-CZ" sz="2000" dirty="0"/>
              <a:t>doklady k prokázání splnění kvalifikačních předpokladů,</a:t>
            </a:r>
          </a:p>
          <a:p>
            <a:pPr lvl="0"/>
            <a:r>
              <a:rPr lang="cs-CZ" sz="2000" dirty="0"/>
              <a:t>smlouvu uzavřenou se subdodavatelem, pokud jsou některé kvalifikační předpoklady plněny prostřednictvím subdodavatele,</a:t>
            </a:r>
          </a:p>
          <a:p>
            <a:pPr lvl="0"/>
            <a:r>
              <a:rPr lang="cs-CZ" sz="2000" dirty="0"/>
              <a:t>seznam statutárních orgánů nebo členů statutárních orgánů, kteří v posledních </a:t>
            </a:r>
            <a:r>
              <a:rPr lang="cs-CZ" sz="2000" dirty="0" smtClean="0"/>
              <a:t>3 </a:t>
            </a:r>
            <a:r>
              <a:rPr lang="cs-CZ" sz="2000" dirty="0"/>
              <a:t>letech od konce lhůty pro podání nabídek byli v pracovněprávním, funkčním </a:t>
            </a:r>
            <a:r>
              <a:rPr lang="cs-CZ" sz="2000" dirty="0" smtClean="0"/>
              <a:t> či </a:t>
            </a:r>
            <a:r>
              <a:rPr lang="cs-CZ" sz="2000" dirty="0"/>
              <a:t>obdobném poměru u zadavatele,</a:t>
            </a:r>
          </a:p>
          <a:p>
            <a:pPr lvl="0"/>
            <a:r>
              <a:rPr lang="cs-CZ" sz="2000" dirty="0"/>
              <a:t>má-li dodavatel formu akciové společnosti, seznam vlastníků akcií, jejichž souhrnná jmenovitá hodnota přesahuje 10 % základního kapitálu, vyhotovený ve </a:t>
            </a:r>
            <a:r>
              <a:rPr lang="cs-CZ" sz="2000" dirty="0" smtClean="0"/>
              <a:t>lhůtě pro </a:t>
            </a:r>
            <a:r>
              <a:rPr lang="cs-CZ" sz="2000" dirty="0"/>
              <a:t>podání nabídek,</a:t>
            </a:r>
          </a:p>
          <a:p>
            <a:pPr lvl="0"/>
            <a:r>
              <a:rPr lang="cs-CZ" sz="2000" dirty="0"/>
              <a:t>prohlášení uchazeče o tom, že neuzavřel a neuzavře zakázanou dohodu podle zvláštního právního předpisu v souvislosti se zadávanou veřejnou zakázkou.</a:t>
            </a:r>
          </a:p>
          <a:p>
            <a:endParaRPr lang="cs-CZ" sz="2000" dirty="0"/>
          </a:p>
          <a:p>
            <a:pPr marL="0" indent="0">
              <a:buNone/>
            </a:pPr>
            <a:endParaRPr lang="cs-CZ" sz="2000" b="1" dirty="0" smtClean="0">
              <a:solidFill>
                <a:srgbClr val="FF0000"/>
              </a:solidFill>
            </a:endParaRPr>
          </a:p>
        </p:txBody>
      </p:sp>
      <p:sp>
        <p:nvSpPr>
          <p:cNvPr id="4" name="Zástupný symbol pro číslo snímku 3"/>
          <p:cNvSpPr>
            <a:spLocks noGrp="1"/>
          </p:cNvSpPr>
          <p:nvPr>
            <p:ph type="sldNum" sz="quarter" idx="12"/>
          </p:nvPr>
        </p:nvSpPr>
        <p:spPr>
          <a:xfrm>
            <a:off x="8864520" y="6193366"/>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spTree>
    <p:extLst>
      <p:ext uri="{BB962C8B-B14F-4D97-AF65-F5344CB8AC3E}">
        <p14:creationId xmlns:p14="http://schemas.microsoft.com/office/powerpoint/2010/main" val="15667731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19977" y="492881"/>
            <a:ext cx="10515600" cy="6221186"/>
          </a:xfrm>
        </p:spPr>
        <p:txBody>
          <a:bodyPr>
            <a:normAutofit lnSpcReduction="10000"/>
          </a:bodyPr>
          <a:lstStyle/>
          <a:p>
            <a:pPr marL="0" indent="0" algn="ctr">
              <a:buNone/>
            </a:pPr>
            <a:r>
              <a:rPr lang="cs-CZ" sz="4300" b="1" dirty="0" smtClean="0">
                <a:solidFill>
                  <a:srgbClr val="FF0000"/>
                </a:solidFill>
              </a:rPr>
              <a:t>„</a:t>
            </a:r>
            <a:r>
              <a:rPr lang="cs-CZ" sz="4000" b="1" dirty="0" smtClean="0">
                <a:solidFill>
                  <a:srgbClr val="FF0000"/>
                </a:solidFill>
              </a:rPr>
              <a:t>Zástavbová studie obytného souboru </a:t>
            </a:r>
          </a:p>
          <a:p>
            <a:pPr marL="0" indent="0" algn="ctr">
              <a:buNone/>
            </a:pPr>
            <a:r>
              <a:rPr lang="cs-CZ" sz="4000" b="1" dirty="0" smtClean="0">
                <a:solidFill>
                  <a:srgbClr val="FF0000"/>
                </a:solidFill>
              </a:rPr>
              <a:t>Pod Skalami</a:t>
            </a:r>
            <a:r>
              <a:rPr lang="cs-CZ" sz="4300" b="1" dirty="0" smtClean="0">
                <a:solidFill>
                  <a:srgbClr val="FF0000"/>
                </a:solidFill>
              </a:rPr>
              <a:t>“</a:t>
            </a:r>
            <a:endParaRPr lang="cs-CZ" sz="2000" dirty="0" smtClean="0"/>
          </a:p>
          <a:p>
            <a:r>
              <a:rPr lang="cs-CZ" sz="2000" dirty="0" smtClean="0"/>
              <a:t>„Zástavbová studie obytného souboru Pod Skalami“ řeší zájmové území na okraji města Neratovice.</a:t>
            </a:r>
          </a:p>
          <a:p>
            <a:r>
              <a:rPr lang="cs-CZ" sz="2000" dirty="0"/>
              <a:t>Západní okraj vymezuje koryto Kojetického potoka a kolem plochy zeleně. Na východě lokalitu ohraničuje mez. Přibližně středem navrhované lokality prochází páteřní komunikace definovaná územním plánem, která se v západní části napojuje na ulici Kojetickou. Další napojení obytného komplexu na komunikaci je opět v západní části na ulici Kojetickou. Tato komunikace vede zhruba v jedné polovině od severovýchodního okraje. Součástí obou  komunikací bude řešení přemostění Kojetického potoka. Tyto komunikace jsou na </a:t>
            </a:r>
            <a:r>
              <a:rPr lang="cs-CZ" sz="2000" dirty="0" smtClean="0"/>
              <a:t>východě a </a:t>
            </a:r>
            <a:r>
              <a:rPr lang="cs-CZ" sz="2000" dirty="0"/>
              <a:t>západě ještě propojeny objízdnou komunikací.</a:t>
            </a:r>
          </a:p>
          <a:p>
            <a:r>
              <a:rPr lang="cs-CZ" sz="2000" dirty="0"/>
              <a:t>Tato uliční síť vymezuje čtyři zastavitelné plochy. Pro území navrhujeme nízkopodlažní řádkovou zástavbu o výšce dvou a jednoho ustupujícího podlaží. Mezi domy vznikají uzavřené prostory, z nichž vždy jeden je určen pro sjízdný chodník a vstupní </a:t>
            </a:r>
            <a:r>
              <a:rPr lang="cs-CZ" sz="2000" dirty="0" err="1"/>
              <a:t>předprostory</a:t>
            </a:r>
            <a:r>
              <a:rPr lang="cs-CZ" sz="2000" dirty="0"/>
              <a:t> domů, druhý je zamýšlen jako klidový ozeleněný prostor navazující na obytné místnosti v přízemí.</a:t>
            </a:r>
          </a:p>
          <a:p>
            <a:r>
              <a:rPr lang="cs-CZ" sz="2000" dirty="0"/>
              <a:t>Obytný soubor Pod Skalami bude tvořen nízkopodlažními bytovými domy s </a:t>
            </a:r>
            <a:r>
              <a:rPr lang="cs-CZ" sz="2000" dirty="0" smtClean="0"/>
              <a:t>jednou až </a:t>
            </a:r>
            <a:r>
              <a:rPr lang="cs-CZ" sz="2000" dirty="0"/>
              <a:t>čtyřmi sekcemi. V každé sekci bude šest až devět bytů. V přízemí dvou objektů budou umístěny komerční plochy a v přízemí jednoho objektu bude prostor pro předškolní zařízení. </a:t>
            </a:r>
          </a:p>
          <a:p>
            <a:pPr marL="0" indent="0">
              <a:buNone/>
            </a:pPr>
            <a:endParaRPr lang="cs-CZ" sz="2000" dirty="0" smtClean="0"/>
          </a:p>
          <a:p>
            <a:endParaRPr lang="cs-CZ" sz="2000" dirty="0"/>
          </a:p>
          <a:p>
            <a:pPr marL="0" indent="0">
              <a:buNone/>
            </a:pPr>
            <a:endParaRPr lang="cs-CZ" sz="2000" b="1" dirty="0" smtClean="0">
              <a:solidFill>
                <a:srgbClr val="FF0000"/>
              </a:solidFill>
            </a:endParaRPr>
          </a:p>
        </p:txBody>
      </p:sp>
      <p:sp>
        <p:nvSpPr>
          <p:cNvPr id="4" name="Zástupný symbol pro číslo snímku 3"/>
          <p:cNvSpPr>
            <a:spLocks noGrp="1"/>
          </p:cNvSpPr>
          <p:nvPr>
            <p:ph type="sldNum" sz="quarter" idx="12"/>
          </p:nvPr>
        </p:nvSpPr>
        <p:spPr>
          <a:xfrm>
            <a:off x="8864520" y="6193366"/>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spTree>
    <p:extLst>
      <p:ext uri="{BB962C8B-B14F-4D97-AF65-F5344CB8AC3E}">
        <p14:creationId xmlns:p14="http://schemas.microsoft.com/office/powerpoint/2010/main" val="2942915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19977" y="560614"/>
            <a:ext cx="10515600" cy="6221186"/>
          </a:xfrm>
        </p:spPr>
        <p:txBody>
          <a:bodyPr>
            <a:normAutofit fontScale="92500" lnSpcReduction="20000"/>
          </a:bodyPr>
          <a:lstStyle/>
          <a:p>
            <a:pPr marL="0" indent="0" algn="ctr">
              <a:buNone/>
            </a:pPr>
            <a:r>
              <a:rPr lang="cs-CZ" sz="4300" b="1" dirty="0" smtClean="0">
                <a:solidFill>
                  <a:srgbClr val="FF0000"/>
                </a:solidFill>
              </a:rPr>
              <a:t>„Zástavbová studie obytného souboru </a:t>
            </a:r>
          </a:p>
          <a:p>
            <a:pPr marL="0" indent="0" algn="ctr">
              <a:buNone/>
            </a:pPr>
            <a:r>
              <a:rPr lang="cs-CZ" sz="4300" b="1" dirty="0" smtClean="0">
                <a:solidFill>
                  <a:srgbClr val="FF0000"/>
                </a:solidFill>
              </a:rPr>
              <a:t>Pod Skalami“</a:t>
            </a:r>
            <a:endParaRPr lang="cs-CZ" sz="4300" dirty="0" smtClean="0"/>
          </a:p>
          <a:p>
            <a:r>
              <a:rPr lang="cs-CZ" sz="2000" dirty="0"/>
              <a:t>Hustota zástavby je relativně rovnoměrná ve všech čtyřech funkčních plochách.</a:t>
            </a:r>
          </a:p>
          <a:p>
            <a:r>
              <a:rPr lang="cs-CZ" sz="2000" dirty="0"/>
              <a:t>Dopravní napojení – komunikační osnova obytného souboru bude napojena na stávající komunikační síť v ulici Kojetické. Výhledově se v územním plánu počítá s prodloužením komunikace až do ulice Nade Mlýnem.</a:t>
            </a:r>
          </a:p>
          <a:p>
            <a:r>
              <a:rPr lang="cs-CZ" sz="2000" dirty="0"/>
              <a:t>Kanalizace splašková gravitační – napojení obytného souboru na stávající řad veřejné gravitační kanalizace v ulici Nade Mlýnem.</a:t>
            </a:r>
          </a:p>
          <a:p>
            <a:r>
              <a:rPr lang="cs-CZ" sz="2000" dirty="0"/>
              <a:t>Kanalizace dešťová – dešťové vody z hlavního staveniště jsou likvidovány částečně vsakováním u objektů částečně svedeny do zasakovací vodní plochy v severní části řešeného území. V případě přeplnění vodní plochy je přepad do vodoteče – Kojetického potoka. Dále jsou do vodoteče zaústěny vsakovací pásy, které vedou podél komunikací spojující nově vznikající lokalitu s ulicí Kojetickou.</a:t>
            </a:r>
          </a:p>
          <a:p>
            <a:r>
              <a:rPr lang="cs-CZ" sz="2000" dirty="0"/>
              <a:t>Vodovod – obytný soubor je napojen na stávající vodovodní řad procházející zájmovým územím.</a:t>
            </a:r>
          </a:p>
          <a:p>
            <a:r>
              <a:rPr lang="cs-CZ" sz="2000" dirty="0"/>
              <a:t>Plynovod – napojení obytného souboru na veřejný řad v ulici Nade Mlýnem.</a:t>
            </a:r>
          </a:p>
          <a:p>
            <a:r>
              <a:rPr lang="cs-CZ" sz="2000" dirty="0"/>
              <a:t>Distribuční síť ČEZ – napojení obytného souboru se provede ze stávající TS 12 (U věžáků), ze strany VN se vyvede kabelová smyčka do budoucího obytného areálu, kde se </a:t>
            </a:r>
            <a:r>
              <a:rPr lang="cs-CZ" sz="2000" dirty="0" err="1" smtClean="0"/>
              <a:t>zasmyčkuje</a:t>
            </a:r>
            <a:r>
              <a:rPr lang="cs-CZ" sz="2000" dirty="0"/>
              <a:t> </a:t>
            </a:r>
            <a:r>
              <a:rPr lang="cs-CZ" sz="2000" dirty="0" smtClean="0"/>
              <a:t>do </a:t>
            </a:r>
            <a:r>
              <a:rPr lang="cs-CZ" sz="2000" dirty="0"/>
              <a:t>dvou blokových trafostanic. Záložní napájení se provede kabelovým svodem ze stávající vrchní dvoulinky 22kV. </a:t>
            </a:r>
          </a:p>
          <a:p>
            <a:r>
              <a:rPr lang="cs-CZ" sz="2000" dirty="0"/>
              <a:t>Dále dojde k přeložení trasy vrchního vedení 2x 22kV.</a:t>
            </a:r>
          </a:p>
          <a:p>
            <a:r>
              <a:rPr lang="cs-CZ" sz="2000" dirty="0"/>
              <a:t>Sdělovací vedení – napojení na síť 02 Telefonica v ulici Kojetická – připojení obytného </a:t>
            </a:r>
            <a:r>
              <a:rPr lang="cs-CZ" sz="2000" dirty="0" smtClean="0"/>
              <a:t>souboru </a:t>
            </a:r>
          </a:p>
          <a:p>
            <a:pPr marL="0" indent="0">
              <a:buNone/>
            </a:pPr>
            <a:r>
              <a:rPr lang="cs-CZ" sz="2000" dirty="0" smtClean="0"/>
              <a:t>     kabelem vedeným v prodloužení ulice Kojetická do SR na severním okraji řešené lokality.</a:t>
            </a:r>
          </a:p>
          <a:p>
            <a:pPr marL="0" indent="0">
              <a:buNone/>
            </a:pPr>
            <a:endParaRPr lang="cs-CZ" sz="2000" dirty="0" smtClean="0"/>
          </a:p>
          <a:p>
            <a:endParaRPr lang="cs-CZ" sz="2000" dirty="0"/>
          </a:p>
          <a:p>
            <a:pPr marL="0" indent="0">
              <a:buNone/>
            </a:pPr>
            <a:endParaRPr lang="cs-CZ" sz="2000" b="1" dirty="0" smtClean="0">
              <a:solidFill>
                <a:srgbClr val="FF0000"/>
              </a:solidFill>
            </a:endParaRPr>
          </a:p>
        </p:txBody>
      </p:sp>
      <p:sp>
        <p:nvSpPr>
          <p:cNvPr id="4" name="Zástupný symbol pro číslo snímku 3"/>
          <p:cNvSpPr>
            <a:spLocks noGrp="1"/>
          </p:cNvSpPr>
          <p:nvPr>
            <p:ph type="sldNum" sz="quarter" idx="12"/>
          </p:nvPr>
        </p:nvSpPr>
        <p:spPr>
          <a:xfrm>
            <a:off x="8864520" y="6184900"/>
            <a:ext cx="3156857" cy="407364"/>
          </a:xfrm>
        </p:spPr>
        <p:txBody>
          <a:bodyPr>
            <a:noAutofit/>
          </a:bodyPr>
          <a:lstStyle/>
          <a:p>
            <a:r>
              <a:rPr lang="cs-CZ" sz="2000" dirty="0" smtClean="0"/>
              <a:t> České Budějovice,  </a:t>
            </a:r>
          </a:p>
          <a:p>
            <a:r>
              <a:rPr lang="cs-CZ" sz="2000" dirty="0" smtClean="0"/>
              <a:t>02/2017</a:t>
            </a:r>
            <a:endParaRPr lang="cs-CZ" sz="2000"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777" y="225988"/>
            <a:ext cx="1371600" cy="1676400"/>
          </a:xfrm>
          <a:prstGeom prst="rect">
            <a:avLst/>
          </a:prstGeom>
        </p:spPr>
      </p:pic>
    </p:spTree>
    <p:extLst>
      <p:ext uri="{BB962C8B-B14F-4D97-AF65-F5344CB8AC3E}">
        <p14:creationId xmlns:p14="http://schemas.microsoft.com/office/powerpoint/2010/main" val="3957269161"/>
      </p:ext>
    </p:extLst>
  </p:cSld>
  <p:clrMapOvr>
    <a:masterClrMapping/>
  </p:clrMapOvr>
  <p:timing>
    <p:tnLst>
      <p:par>
        <p:cTn id="1" dur="indefinite" restart="never" nodeType="tmRoot"/>
      </p:par>
    </p:tnLst>
  </p:timing>
</p:sld>
</file>

<file path=ppt/theme/theme1.xml><?xml version="1.0" encoding="utf-8"?>
<a:theme xmlns:a="http://schemas.openxmlformats.org/drawingml/2006/main" name="Došky">
  <a:themeElements>
    <a:clrScheme name="Došky">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á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ošky">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1733</TotalTime>
  <Words>826</Words>
  <Application>Microsoft Office PowerPoint</Application>
  <PresentationFormat>Vlastní</PresentationFormat>
  <Paragraphs>338</Paragraphs>
  <Slides>22</Slides>
  <Notes>22</Notes>
  <HiddenSlides>0</HiddenSlides>
  <MMClips>0</MMClips>
  <ScaleCrop>false</ScaleCrop>
  <HeadingPairs>
    <vt:vector size="4" baseType="variant">
      <vt:variant>
        <vt:lpstr>Motiv</vt:lpstr>
      </vt:variant>
      <vt:variant>
        <vt:i4>1</vt:i4>
      </vt:variant>
      <vt:variant>
        <vt:lpstr>Nadpisy snímků</vt:lpstr>
      </vt:variant>
      <vt:variant>
        <vt:i4>22</vt:i4>
      </vt:variant>
    </vt:vector>
  </HeadingPairs>
  <TitlesOfParts>
    <vt:vector size="23" baseType="lpstr">
      <vt:lpstr>Došky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autor</dc:creator>
  <cp:lastModifiedBy>luk</cp:lastModifiedBy>
  <cp:revision>69</cp:revision>
  <dcterms:created xsi:type="dcterms:W3CDTF">2015-02-01T17:19:55Z</dcterms:created>
  <dcterms:modified xsi:type="dcterms:W3CDTF">2017-02-01T10:20:47Z</dcterms:modified>
</cp:coreProperties>
</file>