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8" r:id="rId2"/>
    <p:sldId id="256" r:id="rId3"/>
    <p:sldId id="257" r:id="rId4"/>
    <p:sldId id="263" r:id="rId5"/>
    <p:sldId id="279" r:id="rId6"/>
    <p:sldId id="283" r:id="rId7"/>
    <p:sldId id="281" r:id="rId8"/>
    <p:sldId id="287" r:id="rId9"/>
    <p:sldId id="280" r:id="rId10"/>
    <p:sldId id="282" r:id="rId11"/>
    <p:sldId id="264" r:id="rId12"/>
    <p:sldId id="265" r:id="rId13"/>
    <p:sldId id="267" r:id="rId14"/>
    <p:sldId id="276" r:id="rId15"/>
    <p:sldId id="286" r:id="rId16"/>
    <p:sldId id="271" r:id="rId17"/>
    <p:sldId id="278" r:id="rId18"/>
    <p:sldId id="277" r:id="rId19"/>
    <p:sldId id="273" r:id="rId20"/>
    <p:sldId id="284" r:id="rId21"/>
    <p:sldId id="258" r:id="rId22"/>
    <p:sldId id="260" r:id="rId23"/>
    <p:sldId id="261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31.1.2017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31.1.2017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31.1.2017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31.1.2017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31.1.2017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31.1.2017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31.1.2017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31.1.2017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31.1.2017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31.1.2017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31.1.2017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31.1.2017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List_aplikace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Vizualizace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2290" name="Picture 2" descr="C:\Users\Michal\Desktop\Diplomka\OB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889"/>
            <a:ext cx="9144000" cy="5143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dnadpis 1"/>
          <p:cNvSpPr txBox="1">
            <a:spLocks/>
          </p:cNvSpPr>
          <p:nvPr/>
        </p:nvSpPr>
        <p:spPr>
          <a:xfrm>
            <a:off x="7956376" y="6453336"/>
            <a:ext cx="864096" cy="28803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cs-CZ" sz="1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Zdroj: vlastní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Zakládání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Základové pasy</a:t>
            </a:r>
            <a:endParaRPr lang="cs-CZ" dirty="0"/>
          </a:p>
        </p:txBody>
      </p:sp>
      <p:graphicFrame>
        <p:nvGraphicFramePr>
          <p:cNvPr id="4" name="Objekt 3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3074" name="Acrobat Document" r:id="rId3" imgW="0" imgH="0" progId="AcroExch.Document.DC">
              <p:embed/>
            </p:oleObj>
          </a:graphicData>
        </a:graphic>
      </p:graphicFrame>
      <p:pic>
        <p:nvPicPr>
          <p:cNvPr id="6" name="Picture 2" descr="C:\Users\Michal\Desktop\9.png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 l="10299" r="43172"/>
          <a:stretch>
            <a:fillRect/>
          </a:stretch>
        </p:blipFill>
        <p:spPr bwMode="auto">
          <a:xfrm>
            <a:off x="3563888" y="1700808"/>
            <a:ext cx="4228970" cy="51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Objekt 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3075" name="Acrobat Document" r:id="rId5" imgW="0" imgH="0" progId="AcroExch.Document.DC">
              <p:embed/>
            </p:oleObj>
          </a:graphicData>
        </a:graphic>
      </p:graphicFrame>
      <p:sp>
        <p:nvSpPr>
          <p:cNvPr id="7" name="Podnadpis 1"/>
          <p:cNvSpPr txBox="1">
            <a:spLocks/>
          </p:cNvSpPr>
          <p:nvPr/>
        </p:nvSpPr>
        <p:spPr>
          <a:xfrm>
            <a:off x="8279904" y="6453336"/>
            <a:ext cx="864096" cy="28803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cs-CZ" sz="1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Zdroj: vlastní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Spojování buněk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 descr="C:\Users\Michal\Desktop\9.png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59204" t="1396" b="23205"/>
          <a:stretch>
            <a:fillRect/>
          </a:stretch>
        </p:blipFill>
        <p:spPr bwMode="auto">
          <a:xfrm>
            <a:off x="0" y="1412776"/>
            <a:ext cx="3707903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C:\Users\Michal\Desktop\1810.JPG"/>
          <p:cNvPicPr>
            <a:picLocks noChangeAspect="1" noChangeArrowheads="1"/>
          </p:cNvPicPr>
          <p:nvPr/>
        </p:nvPicPr>
        <p:blipFill>
          <a:blip r:embed="rId3" cstate="print"/>
          <a:srcRect t="7313" b="17123"/>
          <a:stretch>
            <a:fillRect/>
          </a:stretch>
        </p:blipFill>
        <p:spPr bwMode="auto">
          <a:xfrm>
            <a:off x="3524433" y="1484784"/>
            <a:ext cx="5403543" cy="2376264"/>
          </a:xfrm>
          <a:prstGeom prst="rect">
            <a:avLst/>
          </a:prstGeom>
          <a:noFill/>
        </p:spPr>
      </p:pic>
      <p:pic>
        <p:nvPicPr>
          <p:cNvPr id="6149" name="Picture 5" descr="C:\Users\Michal\Desktop\585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1609" y="3789040"/>
            <a:ext cx="5762391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Podnadpis 1"/>
          <p:cNvSpPr txBox="1">
            <a:spLocks/>
          </p:cNvSpPr>
          <p:nvPr/>
        </p:nvSpPr>
        <p:spPr>
          <a:xfrm>
            <a:off x="107504" y="6381328"/>
            <a:ext cx="864096" cy="28803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cs-CZ" sz="1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Zdroj: vlastní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Detaily konstrukcí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5362" name="Picture 2" descr="C:\Users\Michal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4110246"/>
            <a:ext cx="4536505" cy="2574060"/>
          </a:xfrm>
          <a:prstGeom prst="rect">
            <a:avLst/>
          </a:prstGeom>
          <a:noFill/>
        </p:spPr>
      </p:pic>
      <p:pic>
        <p:nvPicPr>
          <p:cNvPr id="15363" name="Picture 3" descr="C:\Users\Michal\Desktop\2.png"/>
          <p:cNvPicPr>
            <a:picLocks noChangeAspect="1" noChangeArrowheads="1"/>
          </p:cNvPicPr>
          <p:nvPr/>
        </p:nvPicPr>
        <p:blipFill>
          <a:blip r:embed="rId3" cstate="print"/>
          <a:srcRect t="31169" r="20862" b="27477"/>
          <a:stretch>
            <a:fillRect/>
          </a:stretch>
        </p:blipFill>
        <p:spPr bwMode="auto">
          <a:xfrm>
            <a:off x="179511" y="1556792"/>
            <a:ext cx="8742917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Users\Michal\Desktop\2.png"/>
          <p:cNvPicPr>
            <a:picLocks noChangeAspect="1" noChangeArrowheads="1"/>
          </p:cNvPicPr>
          <p:nvPr/>
        </p:nvPicPr>
        <p:blipFill>
          <a:blip r:embed="rId3" cstate="print"/>
          <a:srcRect l="77961" t="47465" r="2124" b="27477"/>
          <a:stretch>
            <a:fillRect/>
          </a:stretch>
        </p:blipFill>
        <p:spPr bwMode="auto">
          <a:xfrm>
            <a:off x="5335236" y="4437112"/>
            <a:ext cx="3125196" cy="2231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odnadpis 1"/>
          <p:cNvSpPr txBox="1">
            <a:spLocks/>
          </p:cNvSpPr>
          <p:nvPr/>
        </p:nvSpPr>
        <p:spPr>
          <a:xfrm>
            <a:off x="8172400" y="6453336"/>
            <a:ext cx="864096" cy="28803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cs-CZ" sz="1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Zdroj: vlastní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Michal\Desktop\748410.png"/>
          <p:cNvPicPr>
            <a:picLocks noChangeAspect="1" noChangeArrowheads="1"/>
          </p:cNvPicPr>
          <p:nvPr/>
        </p:nvPicPr>
        <p:blipFill>
          <a:blip r:embed="rId2" cstate="print"/>
          <a:srcRect l="19527" t="69869" r="61832" b="1219"/>
          <a:stretch>
            <a:fillRect/>
          </a:stretch>
        </p:blipFill>
        <p:spPr bwMode="auto">
          <a:xfrm>
            <a:off x="6804248" y="4365104"/>
            <a:ext cx="2195736" cy="219573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Řešená buňka BF01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cs-CZ" sz="1400" dirty="0"/>
          </a:p>
        </p:txBody>
      </p:sp>
      <p:sp>
        <p:nvSpPr>
          <p:cNvPr id="6" name="Podnadpis 1"/>
          <p:cNvSpPr txBox="1">
            <a:spLocks/>
          </p:cNvSpPr>
          <p:nvPr/>
        </p:nvSpPr>
        <p:spPr>
          <a:xfrm>
            <a:off x="8100392" y="6453336"/>
            <a:ext cx="864096" cy="28803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cs-CZ" sz="1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Zdroj: vlastní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124" name="Picture 4" descr="C:\Users\Michal\Desktop\748410.png"/>
          <p:cNvPicPr>
            <a:picLocks noChangeAspect="1" noChangeArrowheads="1"/>
          </p:cNvPicPr>
          <p:nvPr/>
        </p:nvPicPr>
        <p:blipFill>
          <a:blip r:embed="rId2" cstate="print"/>
          <a:srcRect l="17974" r="19115" b="71089"/>
          <a:stretch>
            <a:fillRect/>
          </a:stretch>
        </p:blipFill>
        <p:spPr bwMode="auto">
          <a:xfrm>
            <a:off x="179511" y="1844824"/>
            <a:ext cx="8505945" cy="2520280"/>
          </a:xfrm>
          <a:prstGeom prst="rect">
            <a:avLst/>
          </a:prstGeom>
          <a:noFill/>
        </p:spPr>
      </p:pic>
      <p:pic>
        <p:nvPicPr>
          <p:cNvPr id="8" name="Picture 4" descr="C:\Users\Michal\Desktop\748410.png"/>
          <p:cNvPicPr>
            <a:picLocks noChangeAspect="1" noChangeArrowheads="1"/>
          </p:cNvPicPr>
          <p:nvPr/>
        </p:nvPicPr>
        <p:blipFill>
          <a:blip r:embed="rId2" cstate="print"/>
          <a:srcRect l="19853" t="36139" r="23148" b="33745"/>
          <a:stretch>
            <a:fillRect/>
          </a:stretch>
        </p:blipFill>
        <p:spPr bwMode="auto">
          <a:xfrm>
            <a:off x="251520" y="4437112"/>
            <a:ext cx="6552728" cy="2232248"/>
          </a:xfrm>
          <a:prstGeom prst="rect">
            <a:avLst/>
          </a:prstGeom>
          <a:noFill/>
        </p:spPr>
      </p:pic>
      <p:pic>
        <p:nvPicPr>
          <p:cNvPr id="10" name="Picture 4" descr="C:\Users\Michal\Desktop\748410.png"/>
          <p:cNvPicPr>
            <a:picLocks noChangeAspect="1" noChangeArrowheads="1"/>
          </p:cNvPicPr>
          <p:nvPr/>
        </p:nvPicPr>
        <p:blipFill>
          <a:blip r:embed="rId2" cstate="print"/>
          <a:srcRect l="43604" t="69869" r="31542" b="1219"/>
          <a:stretch>
            <a:fillRect/>
          </a:stretch>
        </p:blipFill>
        <p:spPr bwMode="auto">
          <a:xfrm>
            <a:off x="6444208" y="116632"/>
            <a:ext cx="2376264" cy="1782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Michal\Desktop\6.png"/>
          <p:cNvPicPr>
            <a:picLocks noChangeAspect="1" noChangeArrowheads="1"/>
          </p:cNvPicPr>
          <p:nvPr/>
        </p:nvPicPr>
        <p:blipFill>
          <a:blip r:embed="rId2" cstate="print"/>
          <a:srcRect l="19179" r="34625"/>
          <a:stretch>
            <a:fillRect/>
          </a:stretch>
        </p:blipFill>
        <p:spPr bwMode="auto">
          <a:xfrm>
            <a:off x="1457908" y="1844824"/>
            <a:ext cx="6228184" cy="5013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Reakce – manipulační prostředky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DE" sz="1400" dirty="0" smtClean="0"/>
              <a:t>5x HALFEN DEHA 6000-5,0-0340 - 50 </a:t>
            </a:r>
            <a:r>
              <a:rPr lang="de-DE" sz="1400" dirty="0" err="1" smtClean="0"/>
              <a:t>kN</a:t>
            </a:r>
            <a:endParaRPr lang="de-DE" sz="1400" dirty="0" smtClean="0"/>
          </a:p>
          <a:p>
            <a:r>
              <a:rPr lang="de-DE" sz="1400" dirty="0" smtClean="0"/>
              <a:t>1x HALFEN DEHA 6000-7,5-0540 - 75 </a:t>
            </a:r>
            <a:r>
              <a:rPr lang="de-DE" sz="1400" dirty="0" err="1" smtClean="0"/>
              <a:t>kN</a:t>
            </a:r>
            <a:endParaRPr lang="cs-CZ" sz="1400" dirty="0"/>
          </a:p>
        </p:txBody>
      </p:sp>
      <p:sp>
        <p:nvSpPr>
          <p:cNvPr id="6" name="Podnadpis 1"/>
          <p:cNvSpPr txBox="1">
            <a:spLocks/>
          </p:cNvSpPr>
          <p:nvPr/>
        </p:nvSpPr>
        <p:spPr>
          <a:xfrm>
            <a:off x="8172400" y="6381328"/>
            <a:ext cx="864096" cy="28803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cs-CZ" sz="1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Zdroj: vlastní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Zatížení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Stálé zatížení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/>
              <a:t>Nahodilé zatížení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9" name="Picture 3" descr="C:\Users\Michal\Desktop\3.png"/>
          <p:cNvPicPr>
            <a:picLocks noChangeAspect="1" noChangeArrowheads="1"/>
          </p:cNvPicPr>
          <p:nvPr/>
        </p:nvPicPr>
        <p:blipFill>
          <a:blip r:embed="rId2" cstate="print"/>
          <a:srcRect l="40501" r="39701"/>
          <a:stretch>
            <a:fillRect/>
          </a:stretch>
        </p:blipFill>
        <p:spPr bwMode="auto">
          <a:xfrm>
            <a:off x="971600" y="2266603"/>
            <a:ext cx="1602022" cy="4402757"/>
          </a:xfrm>
          <a:prstGeom prst="rect">
            <a:avLst/>
          </a:prstGeom>
          <a:noFill/>
        </p:spPr>
      </p:pic>
      <p:pic>
        <p:nvPicPr>
          <p:cNvPr id="4100" name="Picture 4" descr="C:\Users\Michal\Desktop\4.png"/>
          <p:cNvPicPr>
            <a:picLocks noChangeAspect="1" noChangeArrowheads="1"/>
          </p:cNvPicPr>
          <p:nvPr/>
        </p:nvPicPr>
        <p:blipFill>
          <a:blip r:embed="rId3" cstate="print"/>
          <a:srcRect l="40131" r="40071"/>
          <a:stretch>
            <a:fillRect/>
          </a:stretch>
        </p:blipFill>
        <p:spPr bwMode="auto">
          <a:xfrm>
            <a:off x="5004048" y="2276872"/>
            <a:ext cx="1598439" cy="4392488"/>
          </a:xfrm>
          <a:prstGeom prst="rect">
            <a:avLst/>
          </a:prstGeom>
          <a:noFill/>
        </p:spPr>
      </p:pic>
      <p:sp>
        <p:nvSpPr>
          <p:cNvPr id="13" name="Podnadpis 1"/>
          <p:cNvSpPr txBox="1">
            <a:spLocks/>
          </p:cNvSpPr>
          <p:nvPr/>
        </p:nvSpPr>
        <p:spPr>
          <a:xfrm>
            <a:off x="8172400" y="6453336"/>
            <a:ext cx="864096" cy="28803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cs-CZ" sz="1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Zdroj: vlastní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chal\Desktop\5.png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471671" y="2204863"/>
            <a:ext cx="8200658" cy="4653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Reakce – N</a:t>
            </a:r>
            <a:r>
              <a:rPr lang="cs-CZ" sz="2000" dirty="0" smtClean="0"/>
              <a:t>RZ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1400" dirty="0" smtClean="0"/>
              <a:t>2x SUMO 30P - PPM 30 - AL 30 - 267 </a:t>
            </a:r>
            <a:r>
              <a:rPr lang="cs-CZ" sz="1400" dirty="0" err="1" smtClean="0"/>
              <a:t>kN</a:t>
            </a:r>
            <a:endParaRPr lang="cs-CZ" sz="1400" dirty="0" smtClean="0"/>
          </a:p>
          <a:p>
            <a:r>
              <a:rPr lang="pt-BR" sz="1400" dirty="0" smtClean="0"/>
              <a:t>1x SUMO 30H - HPM 30 - AL 30 - 184 kN</a:t>
            </a:r>
          </a:p>
          <a:p>
            <a:r>
              <a:rPr lang="nl-NL" sz="1400" dirty="0" smtClean="0"/>
              <a:t>1x HPKM 30 - HPM 30 - AL 30 - 139 kN</a:t>
            </a:r>
            <a:endParaRPr lang="cs-CZ" sz="1400" dirty="0"/>
          </a:p>
        </p:txBody>
      </p:sp>
      <p:sp>
        <p:nvSpPr>
          <p:cNvPr id="5" name="Podnadpis 1"/>
          <p:cNvSpPr txBox="1">
            <a:spLocks/>
          </p:cNvSpPr>
          <p:nvPr/>
        </p:nvSpPr>
        <p:spPr>
          <a:xfrm>
            <a:off x="8172400" y="6453336"/>
            <a:ext cx="864096" cy="28803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cs-CZ" sz="1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Zdroj: vlastní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Vnitřní síly buňky BF01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3314" name="Picture 2" descr="C:\Users\Michal\Desktop\1000.JPG"/>
          <p:cNvPicPr>
            <a:picLocks noChangeAspect="1" noChangeArrowheads="1"/>
          </p:cNvPicPr>
          <p:nvPr/>
        </p:nvPicPr>
        <p:blipFill>
          <a:blip r:embed="rId2" cstate="print"/>
          <a:srcRect b="10892"/>
          <a:stretch>
            <a:fillRect/>
          </a:stretch>
        </p:blipFill>
        <p:spPr bwMode="auto">
          <a:xfrm>
            <a:off x="107504" y="1556792"/>
            <a:ext cx="2368505" cy="576064"/>
          </a:xfrm>
          <a:prstGeom prst="rect">
            <a:avLst/>
          </a:prstGeom>
          <a:noFill/>
        </p:spPr>
      </p:pic>
      <p:pic>
        <p:nvPicPr>
          <p:cNvPr id="13315" name="Picture 3" descr="C:\Users\Michal\Desktop\1001.JPG"/>
          <p:cNvPicPr>
            <a:picLocks noChangeAspect="1" noChangeArrowheads="1"/>
          </p:cNvPicPr>
          <p:nvPr/>
        </p:nvPicPr>
        <p:blipFill>
          <a:blip r:embed="rId3" cstate="print"/>
          <a:srcRect r="1951"/>
          <a:stretch>
            <a:fillRect/>
          </a:stretch>
        </p:blipFill>
        <p:spPr bwMode="auto">
          <a:xfrm rot="5400000">
            <a:off x="-992003" y="3448385"/>
            <a:ext cx="4392490" cy="2049465"/>
          </a:xfrm>
          <a:prstGeom prst="rect">
            <a:avLst/>
          </a:prstGeom>
          <a:noFill/>
        </p:spPr>
      </p:pic>
      <p:pic>
        <p:nvPicPr>
          <p:cNvPr id="13316" name="Picture 4" descr="C:\Users\Michal\Desktop\2001.JPG"/>
          <p:cNvPicPr>
            <a:picLocks noChangeAspect="1" noChangeArrowheads="1"/>
          </p:cNvPicPr>
          <p:nvPr/>
        </p:nvPicPr>
        <p:blipFill>
          <a:blip r:embed="rId4" cstate="print"/>
          <a:srcRect r="1075"/>
          <a:stretch>
            <a:fillRect/>
          </a:stretch>
        </p:blipFill>
        <p:spPr bwMode="auto">
          <a:xfrm rot="5400000">
            <a:off x="1073350" y="3386737"/>
            <a:ext cx="4477018" cy="2088232"/>
          </a:xfrm>
          <a:prstGeom prst="rect">
            <a:avLst/>
          </a:prstGeom>
          <a:noFill/>
        </p:spPr>
      </p:pic>
      <p:pic>
        <p:nvPicPr>
          <p:cNvPr id="13317" name="Picture 5" descr="C:\Users\Michal\Desktop\2000.JPG"/>
          <p:cNvPicPr>
            <a:picLocks noChangeAspect="1" noChangeArrowheads="1"/>
          </p:cNvPicPr>
          <p:nvPr/>
        </p:nvPicPr>
        <p:blipFill>
          <a:blip r:embed="rId5" cstate="print"/>
          <a:srcRect b="8732"/>
          <a:stretch>
            <a:fillRect/>
          </a:stretch>
        </p:blipFill>
        <p:spPr bwMode="auto">
          <a:xfrm>
            <a:off x="2134015" y="1556792"/>
            <a:ext cx="2036798" cy="648072"/>
          </a:xfrm>
          <a:prstGeom prst="rect">
            <a:avLst/>
          </a:prstGeom>
          <a:noFill/>
        </p:spPr>
      </p:pic>
      <p:pic>
        <p:nvPicPr>
          <p:cNvPr id="13318" name="Picture 6" descr="C:\Users\Michal\Desktop\3001.JPG"/>
          <p:cNvPicPr>
            <a:picLocks noChangeAspect="1" noChangeArrowheads="1"/>
          </p:cNvPicPr>
          <p:nvPr/>
        </p:nvPicPr>
        <p:blipFill>
          <a:blip r:embed="rId6" cstate="print"/>
          <a:srcRect r="1075"/>
          <a:stretch>
            <a:fillRect/>
          </a:stretch>
        </p:blipFill>
        <p:spPr bwMode="auto">
          <a:xfrm rot="5400000">
            <a:off x="3247007" y="3400154"/>
            <a:ext cx="4450186" cy="2088232"/>
          </a:xfrm>
          <a:prstGeom prst="rect">
            <a:avLst/>
          </a:prstGeom>
          <a:noFill/>
        </p:spPr>
      </p:pic>
      <p:pic>
        <p:nvPicPr>
          <p:cNvPr id="13320" name="Picture 8" descr="C:\Users\Michal\Desktop\4001.JPG"/>
          <p:cNvPicPr>
            <a:picLocks noChangeAspect="1" noChangeArrowheads="1"/>
          </p:cNvPicPr>
          <p:nvPr/>
        </p:nvPicPr>
        <p:blipFill>
          <a:blip r:embed="rId7" cstate="print"/>
          <a:srcRect r="830"/>
          <a:stretch>
            <a:fillRect/>
          </a:stretch>
        </p:blipFill>
        <p:spPr bwMode="auto">
          <a:xfrm rot="5400000">
            <a:off x="5662517" y="3346595"/>
            <a:ext cx="4536504" cy="2109026"/>
          </a:xfrm>
          <a:prstGeom prst="rect">
            <a:avLst/>
          </a:prstGeom>
          <a:noFill/>
        </p:spPr>
      </p:pic>
      <p:pic>
        <p:nvPicPr>
          <p:cNvPr id="13321" name="Picture 9" descr="C:\Users\Michal\Desktop\4000.JPG"/>
          <p:cNvPicPr>
            <a:picLocks noChangeAspect="1" noChangeArrowheads="1"/>
          </p:cNvPicPr>
          <p:nvPr/>
        </p:nvPicPr>
        <p:blipFill>
          <a:blip r:embed="rId8" cstate="print"/>
          <a:srcRect r="10330" b="24859"/>
          <a:stretch>
            <a:fillRect/>
          </a:stretch>
        </p:blipFill>
        <p:spPr bwMode="auto">
          <a:xfrm>
            <a:off x="6444208" y="1556792"/>
            <a:ext cx="2376264" cy="548369"/>
          </a:xfrm>
          <a:prstGeom prst="rect">
            <a:avLst/>
          </a:prstGeom>
          <a:noFill/>
        </p:spPr>
      </p:pic>
      <p:pic>
        <p:nvPicPr>
          <p:cNvPr id="13319" name="Picture 7" descr="C:\Users\Michal\Desktop\3000.JPG"/>
          <p:cNvPicPr>
            <a:picLocks noChangeAspect="1" noChangeArrowheads="1"/>
          </p:cNvPicPr>
          <p:nvPr/>
        </p:nvPicPr>
        <p:blipFill>
          <a:blip r:embed="rId9" cstate="print"/>
          <a:srcRect r="7407" b="18090"/>
          <a:stretch>
            <a:fillRect/>
          </a:stretch>
        </p:blipFill>
        <p:spPr bwMode="auto">
          <a:xfrm>
            <a:off x="4211960" y="1608638"/>
            <a:ext cx="2184247" cy="524218"/>
          </a:xfrm>
          <a:prstGeom prst="rect">
            <a:avLst/>
          </a:prstGeom>
          <a:noFill/>
        </p:spPr>
      </p:pic>
      <p:pic>
        <p:nvPicPr>
          <p:cNvPr id="13322" name="Picture 10" descr="C:\Users\Michal\Desktop\48481.JPG"/>
          <p:cNvPicPr>
            <a:picLocks noChangeAspect="1" noChangeArrowheads="1"/>
          </p:cNvPicPr>
          <p:nvPr/>
        </p:nvPicPr>
        <p:blipFill>
          <a:blip r:embed="rId10" cstate="print">
            <a:lum bright="-20000" contrast="40000"/>
          </a:blip>
          <a:stretch>
            <a:fillRect/>
          </a:stretch>
        </p:blipFill>
        <p:spPr bwMode="auto">
          <a:xfrm>
            <a:off x="7884368" y="779530"/>
            <a:ext cx="791716" cy="71021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odnadpis 1"/>
          <p:cNvSpPr txBox="1">
            <a:spLocks/>
          </p:cNvSpPr>
          <p:nvPr/>
        </p:nvSpPr>
        <p:spPr>
          <a:xfrm>
            <a:off x="8279904" y="6453336"/>
            <a:ext cx="864096" cy="28803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cs-CZ" sz="1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Zdroj: vlastní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Posouzení buňky BF01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179512" y="2132856"/>
          <a:ext cx="8747957" cy="4464496"/>
        </p:xfrm>
        <a:graphic>
          <a:graphicData uri="http://schemas.openxmlformats.org/presentationml/2006/ole">
            <p:oleObj spid="_x0000_s2053" name="Worksheet" r:id="rId3" imgW="11925248" imgH="4848394" progId="Excel.Sheet.8">
              <p:embed/>
            </p:oleObj>
          </a:graphicData>
        </a:graphic>
      </p:graphicFrame>
      <p:sp>
        <p:nvSpPr>
          <p:cNvPr id="8" name="Podnadpis 1"/>
          <p:cNvSpPr txBox="1">
            <a:spLocks/>
          </p:cNvSpPr>
          <p:nvPr/>
        </p:nvSpPr>
        <p:spPr>
          <a:xfrm>
            <a:off x="8172400" y="6381328"/>
            <a:ext cx="864096" cy="28803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cs-CZ" sz="1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Zdroj: vlastní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03848" y="5157192"/>
            <a:ext cx="5940152" cy="1700808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 smtClean="0"/>
              <a:t>Autor:</a:t>
            </a:r>
            <a:r>
              <a:rPr lang="cs-CZ" sz="2400" dirty="0" smtClean="0"/>
              <a:t>	Bc. Michal </a:t>
            </a:r>
            <a:r>
              <a:rPr lang="cs-CZ" sz="2400" dirty="0" err="1" smtClean="0"/>
              <a:t>Lávička</a:t>
            </a:r>
            <a:endParaRPr lang="cs-CZ" sz="2400" dirty="0" smtClean="0"/>
          </a:p>
          <a:p>
            <a:pPr algn="l"/>
            <a:r>
              <a:rPr lang="cs-CZ" sz="2400" b="1" dirty="0" smtClean="0"/>
              <a:t>Vedoucí:</a:t>
            </a:r>
            <a:r>
              <a:rPr lang="cs-CZ" sz="2400" dirty="0" smtClean="0"/>
              <a:t>	doc. Dr. Ing. Luboš </a:t>
            </a:r>
            <a:r>
              <a:rPr lang="cs-CZ" sz="2400" dirty="0" err="1" smtClean="0"/>
              <a:t>Podolka</a:t>
            </a:r>
            <a:endParaRPr lang="cs-CZ" sz="2400" dirty="0" smtClean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Použití modulové architektury pro řešení obytné budovy, nebo hotelu</a:t>
            </a:r>
            <a:endParaRPr lang="cs-CZ" b="1" dirty="0"/>
          </a:p>
        </p:txBody>
      </p:sp>
      <p:pic>
        <p:nvPicPr>
          <p:cNvPr id="4" name="Picture 4" descr="http://www.skoly-virtualne.cz/files/Uploads/Articles/Cat18/Article92/Logo3_t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188640"/>
            <a:ext cx="1119019" cy="1128344"/>
          </a:xfrm>
          <a:prstGeom prst="rect">
            <a:avLst/>
          </a:prstGeom>
          <a:noFill/>
        </p:spPr>
      </p:pic>
      <p:sp>
        <p:nvSpPr>
          <p:cNvPr id="5" name="Podnadpis 1"/>
          <p:cNvSpPr txBox="1">
            <a:spLocks/>
          </p:cNvSpPr>
          <p:nvPr/>
        </p:nvSpPr>
        <p:spPr>
          <a:xfrm>
            <a:off x="3923928" y="1196752"/>
            <a:ext cx="864096" cy="28803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cs-CZ" sz="1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Zdroj: vlastní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26" name="Picture 2" descr="C:\Users\Michal\Desktop\Diplomka\OBR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BCAD8"/>
              </a:clrFrom>
              <a:clrTo>
                <a:srgbClr val="CBCAD8">
                  <a:alpha val="0"/>
                </a:srgbClr>
              </a:clrTo>
            </a:clrChange>
          </a:blip>
          <a:srcRect t="15152" b="15146"/>
          <a:stretch>
            <a:fillRect/>
          </a:stretch>
        </p:blipFill>
        <p:spPr bwMode="auto">
          <a:xfrm>
            <a:off x="395536" y="126836"/>
            <a:ext cx="3528392" cy="1383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Michal\Desktop\4884158.png"/>
          <p:cNvPicPr>
            <a:picLocks noChangeAspect="1" noChangeArrowheads="1"/>
          </p:cNvPicPr>
          <p:nvPr/>
        </p:nvPicPr>
        <p:blipFill>
          <a:blip r:embed="rId2" cstate="print"/>
          <a:srcRect l="4428" r="4351"/>
          <a:stretch>
            <a:fillRect/>
          </a:stretch>
        </p:blipFill>
        <p:spPr bwMode="auto">
          <a:xfrm>
            <a:off x="395536" y="1268760"/>
            <a:ext cx="7740352" cy="5470738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Výztuž buňky BF01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Podnadpis 1"/>
          <p:cNvSpPr txBox="1">
            <a:spLocks/>
          </p:cNvSpPr>
          <p:nvPr/>
        </p:nvSpPr>
        <p:spPr>
          <a:xfrm>
            <a:off x="8172400" y="6453336"/>
            <a:ext cx="864096" cy="28803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cs-CZ" sz="1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Zdroj: vlastní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Navrhl jsem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Modulární stavbu</a:t>
            </a:r>
          </a:p>
          <a:p>
            <a:r>
              <a:rPr lang="cs-CZ" dirty="0" smtClean="0"/>
              <a:t>Lze využít pro bytový dům</a:t>
            </a:r>
          </a:p>
          <a:p>
            <a:r>
              <a:rPr lang="cs-CZ" dirty="0" smtClean="0"/>
              <a:t>Za použití betonu</a:t>
            </a:r>
          </a:p>
          <a:p>
            <a:r>
              <a:rPr lang="cs-CZ" dirty="0" smtClean="0"/>
              <a:t>Stavbu lze rozmontovat, nebo doplnit dalším modulem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ichal\Desktop\Diplomka\OBR4.png"/>
          <p:cNvPicPr>
            <a:picLocks noChangeAspect="1" noChangeArrowheads="1"/>
          </p:cNvPicPr>
          <p:nvPr/>
        </p:nvPicPr>
        <p:blipFill>
          <a:blip r:embed="rId2" cstate="print">
            <a:lum bright="30000" contrast="-40000"/>
          </a:blip>
          <a:srcRect l="10300"/>
          <a:stretch>
            <a:fillRect/>
          </a:stretch>
        </p:blipFill>
        <p:spPr bwMode="auto">
          <a:xfrm>
            <a:off x="107504" y="1213988"/>
            <a:ext cx="8939754" cy="5644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Děkuji za pozornost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4" descr="http://www.skoly-virtualne.cz/files/Uploads/Articles/Cat18/Article92/Logo3_t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188640"/>
            <a:ext cx="1119019" cy="1128344"/>
          </a:xfrm>
          <a:prstGeom prst="rect">
            <a:avLst/>
          </a:prstGeom>
          <a:noFill/>
        </p:spPr>
      </p:pic>
      <p:sp>
        <p:nvSpPr>
          <p:cNvPr id="5" name="Podnadpis 1"/>
          <p:cNvSpPr txBox="1">
            <a:spLocks/>
          </p:cNvSpPr>
          <p:nvPr/>
        </p:nvSpPr>
        <p:spPr>
          <a:xfrm>
            <a:off x="8100392" y="6381328"/>
            <a:ext cx="864096" cy="28803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cs-CZ" sz="1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Zdroj: vlastní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 od vedoucího/oponenta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Je v projektu uvažováno i z možností následné demontáže jednotlivých buněk, pokud ne, jakou úpravu by si tento požadavek vyžádal.</a:t>
            </a:r>
          </a:p>
          <a:p>
            <a:endParaRPr lang="cs-CZ" dirty="0" smtClean="0"/>
          </a:p>
          <a:p>
            <a:r>
              <a:rPr lang="cs-CZ" dirty="0" smtClean="0"/>
              <a:t>Jakým způsobem je vyřešeno podepření a uchycení balkonových konstrukcí.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mtClean="0"/>
              <a:t>Cílem práce je vypracovat architektonickou studii objektu nebo rozpracovat pro zadanou studii výkresy v rozsahu projektu pro stavební povolení stavebně konstrukční části, provést statický výpočet nosné konstrukce garantující stabilitu navržené konstrukce, a rozkreslit typická řešení konstrukce z hlediska statického návrhu.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ichal\Desktop\Diplomka\axo bunky rozložené.png"/>
          <p:cNvPicPr>
            <a:picLocks noChangeAspect="1" noChangeArrowheads="1"/>
          </p:cNvPicPr>
          <p:nvPr/>
        </p:nvPicPr>
        <p:blipFill>
          <a:blip r:embed="rId2" cstate="print"/>
          <a:srcRect l="10345" r="7946"/>
          <a:stretch>
            <a:fillRect/>
          </a:stretch>
        </p:blipFill>
        <p:spPr bwMode="auto">
          <a:xfrm>
            <a:off x="3347864" y="2817309"/>
            <a:ext cx="5796136" cy="4040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Konstrukce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978080" cy="4572000"/>
          </a:xfrm>
        </p:spPr>
        <p:txBody>
          <a:bodyPr/>
          <a:lstStyle/>
          <a:p>
            <a:r>
              <a:rPr lang="cs-CZ" dirty="0" smtClean="0"/>
              <a:t>Materiál: </a:t>
            </a:r>
            <a:r>
              <a:rPr lang="cs-CZ" b="1" dirty="0" smtClean="0"/>
              <a:t>BETON</a:t>
            </a:r>
          </a:p>
          <a:p>
            <a:r>
              <a:rPr lang="cs-CZ" dirty="0" smtClean="0"/>
              <a:t>Způsob: </a:t>
            </a:r>
            <a:r>
              <a:rPr lang="cs-CZ" b="1" dirty="0" smtClean="0"/>
              <a:t>PROSTOROVÁ PREFABRIKACE</a:t>
            </a:r>
          </a:p>
          <a:p>
            <a:r>
              <a:rPr lang="cs-CZ" dirty="0" smtClean="0"/>
              <a:t>Základy: </a:t>
            </a:r>
            <a:r>
              <a:rPr lang="cs-CZ" b="1" dirty="0" smtClean="0"/>
              <a:t>ZÁKLADOVÉ PASY</a:t>
            </a:r>
          </a:p>
          <a:p>
            <a:r>
              <a:rPr lang="cs-CZ" dirty="0" smtClean="0"/>
              <a:t>Tloušťka konstrukce: </a:t>
            </a:r>
            <a:r>
              <a:rPr lang="cs-CZ" b="1" dirty="0" smtClean="0"/>
              <a:t>150 mm</a:t>
            </a:r>
          </a:p>
          <a:p>
            <a:endParaRPr lang="cs-CZ" dirty="0"/>
          </a:p>
        </p:txBody>
      </p:sp>
      <p:sp>
        <p:nvSpPr>
          <p:cNvPr id="5" name="Podnadpis 1"/>
          <p:cNvSpPr txBox="1">
            <a:spLocks/>
          </p:cNvSpPr>
          <p:nvPr/>
        </p:nvSpPr>
        <p:spPr>
          <a:xfrm>
            <a:off x="6228184" y="6453336"/>
            <a:ext cx="864096" cy="28803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cs-CZ" sz="1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Zdroj: vlastní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Situace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194" name="Picture 2" descr="C:\Users\Michal\Desktop\848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792" y="1498188"/>
            <a:ext cx="8316416" cy="5359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dnadpis 1"/>
          <p:cNvSpPr txBox="1">
            <a:spLocks/>
          </p:cNvSpPr>
          <p:nvPr/>
        </p:nvSpPr>
        <p:spPr>
          <a:xfrm>
            <a:off x="8100392" y="6381328"/>
            <a:ext cx="864096" cy="28803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cs-CZ" sz="1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Zdroj: vlastní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ichal\Desktop\28743874.pn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l="8148" t="4649" r="17096" b="7044"/>
          <a:stretch>
            <a:fillRect/>
          </a:stretch>
        </p:blipFill>
        <p:spPr bwMode="auto">
          <a:xfrm>
            <a:off x="363777" y="405888"/>
            <a:ext cx="8474991" cy="6452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Půdorys 1.NP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Podnadpis 1"/>
          <p:cNvSpPr txBox="1">
            <a:spLocks/>
          </p:cNvSpPr>
          <p:nvPr/>
        </p:nvSpPr>
        <p:spPr>
          <a:xfrm>
            <a:off x="8279904" y="6453336"/>
            <a:ext cx="864096" cy="28803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cs-CZ" sz="1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Zdroj: vlastní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Michal\Desktop\74980851.png"/>
          <p:cNvPicPr>
            <a:picLocks noChangeAspect="1" noChangeArrowheads="1"/>
          </p:cNvPicPr>
          <p:nvPr/>
        </p:nvPicPr>
        <p:blipFill>
          <a:blip r:embed="rId2" cstate="print"/>
          <a:srcRect l="10913" r="9835"/>
          <a:stretch>
            <a:fillRect/>
          </a:stretch>
        </p:blipFill>
        <p:spPr bwMode="auto">
          <a:xfrm>
            <a:off x="2399070" y="1372980"/>
            <a:ext cx="6565418" cy="529638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Řešený byt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1400" dirty="0" smtClean="0"/>
              <a:t>12 buněk</a:t>
            </a:r>
          </a:p>
          <a:p>
            <a:r>
              <a:rPr lang="cs-CZ" sz="1400" dirty="0" smtClean="0"/>
              <a:t>85,87 m2</a:t>
            </a:r>
          </a:p>
          <a:p>
            <a:endParaRPr lang="cs-CZ" dirty="0"/>
          </a:p>
        </p:txBody>
      </p:sp>
      <p:sp>
        <p:nvSpPr>
          <p:cNvPr id="5" name="Podnadpis 1"/>
          <p:cNvSpPr txBox="1">
            <a:spLocks/>
          </p:cNvSpPr>
          <p:nvPr/>
        </p:nvSpPr>
        <p:spPr>
          <a:xfrm>
            <a:off x="179512" y="6381328"/>
            <a:ext cx="864096" cy="28803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cs-CZ" sz="1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Zdroj: vlastní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Složení bytu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Podnadpis 1"/>
          <p:cNvSpPr txBox="1">
            <a:spLocks/>
          </p:cNvSpPr>
          <p:nvPr/>
        </p:nvSpPr>
        <p:spPr>
          <a:xfrm>
            <a:off x="6372200" y="6453336"/>
            <a:ext cx="864096" cy="28803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cs-CZ" sz="1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Zdroj: vlastní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1746" name="Picture 2" descr="C:\Users\Michal\Desktop\8485.png"/>
          <p:cNvPicPr>
            <a:picLocks noChangeAspect="1" noChangeArrowheads="1"/>
          </p:cNvPicPr>
          <p:nvPr/>
        </p:nvPicPr>
        <p:blipFill>
          <a:blip r:embed="rId2" cstate="print"/>
          <a:srcRect l="10266" t="985" r="9076" b="3385"/>
          <a:stretch>
            <a:fillRect/>
          </a:stretch>
        </p:blipFill>
        <p:spPr bwMode="auto">
          <a:xfrm>
            <a:off x="611560" y="1412776"/>
            <a:ext cx="7920880" cy="5328592"/>
          </a:xfrm>
          <a:prstGeom prst="rect">
            <a:avLst/>
          </a:prstGeom>
          <a:noFill/>
        </p:spPr>
      </p:pic>
      <p:sp>
        <p:nvSpPr>
          <p:cNvPr id="7" name="Podnadpis 1"/>
          <p:cNvSpPr txBox="1">
            <a:spLocks/>
          </p:cNvSpPr>
          <p:nvPr/>
        </p:nvSpPr>
        <p:spPr>
          <a:xfrm>
            <a:off x="8100392" y="6381328"/>
            <a:ext cx="864096" cy="28803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cs-CZ" sz="1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Zdroj: vlastní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ichal\Desktop\8678678687.png"/>
          <p:cNvPicPr>
            <a:picLocks noChangeAspect="1" noChangeArrowheads="1"/>
          </p:cNvPicPr>
          <p:nvPr/>
        </p:nvPicPr>
        <p:blipFill>
          <a:blip r:embed="rId2" cstate="print"/>
          <a:srcRect t="17176" b="33345"/>
          <a:stretch>
            <a:fillRect/>
          </a:stretch>
        </p:blipFill>
        <p:spPr bwMode="auto">
          <a:xfrm>
            <a:off x="-28471" y="3933056"/>
            <a:ext cx="9172471" cy="2924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C:\Users\Michal\Desktop\678668.png"/>
          <p:cNvPicPr>
            <a:picLocks noChangeAspect="1" noChangeArrowheads="1"/>
          </p:cNvPicPr>
          <p:nvPr/>
        </p:nvPicPr>
        <p:blipFill>
          <a:blip r:embed="rId3" cstate="print"/>
          <a:srcRect l="3846" t="17189" r="6785" b="33564"/>
          <a:stretch>
            <a:fillRect/>
          </a:stretch>
        </p:blipFill>
        <p:spPr bwMode="auto">
          <a:xfrm>
            <a:off x="0" y="1268760"/>
            <a:ext cx="7308304" cy="2595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Pohledy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						Severní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							</a:t>
            </a:r>
          </a:p>
          <a:p>
            <a:pPr>
              <a:buNone/>
            </a:pPr>
            <a:r>
              <a:rPr lang="cs-CZ" dirty="0" smtClean="0"/>
              <a:t>							    Východní</a:t>
            </a:r>
            <a:endParaRPr lang="cs-CZ" dirty="0"/>
          </a:p>
        </p:txBody>
      </p:sp>
      <p:sp>
        <p:nvSpPr>
          <p:cNvPr id="6" name="Podnadpis 1"/>
          <p:cNvSpPr txBox="1">
            <a:spLocks/>
          </p:cNvSpPr>
          <p:nvPr/>
        </p:nvSpPr>
        <p:spPr>
          <a:xfrm>
            <a:off x="8100392" y="3717032"/>
            <a:ext cx="864096" cy="28803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cs-CZ" sz="1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Zdroj: vlastní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7287</TotalTime>
  <Words>288</Words>
  <Application>Microsoft Office PowerPoint</Application>
  <PresentationFormat>Předvádění na obrazovce (4:3)</PresentationFormat>
  <Paragraphs>73</Paragraphs>
  <Slides>23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23</vt:i4>
      </vt:variant>
    </vt:vector>
  </HeadingPairs>
  <TitlesOfParts>
    <vt:vector size="26" baseType="lpstr">
      <vt:lpstr>Jmění</vt:lpstr>
      <vt:lpstr>Acrobat Document</vt:lpstr>
      <vt:lpstr>Worksheet</vt:lpstr>
      <vt:lpstr>Snímek 1</vt:lpstr>
      <vt:lpstr>Použití modulové architektury pro řešení obytné budovy, nebo hotelu</vt:lpstr>
      <vt:lpstr>Cíl práce</vt:lpstr>
      <vt:lpstr>Konstrukce</vt:lpstr>
      <vt:lpstr>Situace</vt:lpstr>
      <vt:lpstr>Půdorys 1.NP</vt:lpstr>
      <vt:lpstr>Řešený byt</vt:lpstr>
      <vt:lpstr>Složení bytu</vt:lpstr>
      <vt:lpstr>Pohledy</vt:lpstr>
      <vt:lpstr>Vizualizace</vt:lpstr>
      <vt:lpstr>Zakládání</vt:lpstr>
      <vt:lpstr>Spojování buněk</vt:lpstr>
      <vt:lpstr>Detaily konstrukcí</vt:lpstr>
      <vt:lpstr>Řešená buňka BF01</vt:lpstr>
      <vt:lpstr>Reakce – manipulační prostředky</vt:lpstr>
      <vt:lpstr>Zatížení</vt:lpstr>
      <vt:lpstr>Reakce – NRZ</vt:lpstr>
      <vt:lpstr>Vnitřní síly buňky BF01</vt:lpstr>
      <vt:lpstr>Posouzení buňky BF01</vt:lpstr>
      <vt:lpstr>Výztuž buňky BF01</vt:lpstr>
      <vt:lpstr>Navrhl jsem</vt:lpstr>
      <vt:lpstr>Děkuji za pozornost</vt:lpstr>
      <vt:lpstr>Otázky od vedoucího/oponenta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Michal</dc:creator>
  <cp:lastModifiedBy>Michal</cp:lastModifiedBy>
  <cp:revision>250</cp:revision>
  <dcterms:created xsi:type="dcterms:W3CDTF">2017-01-19T19:26:30Z</dcterms:created>
  <dcterms:modified xsi:type="dcterms:W3CDTF">2017-01-31T15:39:55Z</dcterms:modified>
</cp:coreProperties>
</file>