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99" r:id="rId4"/>
    <p:sldId id="295" r:id="rId5"/>
    <p:sldId id="296" r:id="rId6"/>
    <p:sldId id="289" r:id="rId7"/>
    <p:sldId id="297" r:id="rId8"/>
    <p:sldId id="291" r:id="rId9"/>
    <p:sldId id="298" r:id="rId10"/>
    <p:sldId id="294" r:id="rId11"/>
    <p:sldId id="262" r:id="rId12"/>
    <p:sldId id="292" r:id="rId13"/>
    <p:sldId id="287" r:id="rId14"/>
    <p:sldId id="279" r:id="rId15"/>
    <p:sldId id="282" r:id="rId16"/>
    <p:sldId id="286" r:id="rId17"/>
    <p:sldId id="288" r:id="rId18"/>
    <p:sldId id="283" r:id="rId19"/>
    <p:sldId id="28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167"/>
    <a:srgbClr val="559925"/>
    <a:srgbClr val="558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76868" autoAdjust="0"/>
  </p:normalViewPr>
  <p:slideViewPr>
    <p:cSldViewPr>
      <p:cViewPr varScale="1">
        <p:scale>
          <a:sx n="57" d="100"/>
          <a:sy n="57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9F148-4B9C-4DDC-9A4E-30C7AA5A1069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F35EA-E500-401F-B43D-C3891558D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Dobrý den,</a:t>
            </a:r>
          </a:p>
          <a:p>
            <a:r>
              <a:rPr lang="cs-CZ" dirty="0" smtClean="0"/>
              <a:t>vážený pane předsedo, vážená státní zkušební komise, jsem student</a:t>
            </a:r>
            <a:r>
              <a:rPr lang="cs-CZ" baseline="0" dirty="0" smtClean="0"/>
              <a:t> Vojtěch Heidler. D</a:t>
            </a:r>
            <a:r>
              <a:rPr lang="cs-CZ" dirty="0" smtClean="0"/>
              <a:t>ovolte mi přistoupit k obhajobě diplomové práce a vykonání</a:t>
            </a:r>
          </a:p>
          <a:p>
            <a:r>
              <a:rPr lang="cs-CZ" dirty="0" smtClean="0"/>
              <a:t>státní závěrečné zkoušky.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22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systémy – modulární systémy, vegetační panely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chytré materiály: více</a:t>
            </a:r>
            <a:r>
              <a:rPr lang="cs-CZ" baseline="0" dirty="0" smtClean="0"/>
              <a:t> funkcí najednou, </a:t>
            </a:r>
            <a:r>
              <a:rPr lang="cs-CZ" dirty="0" smtClean="0"/>
              <a:t>substráty, </a:t>
            </a:r>
            <a:r>
              <a:rPr lang="cs-CZ" dirty="0" err="1" smtClean="0"/>
              <a:t>nopovky</a:t>
            </a:r>
            <a:r>
              <a:rPr lang="cs-CZ" dirty="0" smtClean="0"/>
              <a:t>, hydrofilní vata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v ČR není žádá legislativa na rozdíl od Německa, Švýcarska (Kodaň)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nově dotace</a:t>
            </a:r>
            <a:r>
              <a:rPr lang="cs-CZ" baseline="0" dirty="0" smtClean="0"/>
              <a:t> NZÚ – 500 Kč/m2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standardy pro navrhování SZÚZ (Svaz zakládání a údržby zeleně)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náklady cca o 10 % větší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v Německu ozeleněno 10 %, u nás zlomky procent, ale rostou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přechod k doplňujícím otázkám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405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nouzové odvodnění platí pro nové střechy s atikami nebo </a:t>
            </a:r>
            <a:r>
              <a:rPr lang="cs-CZ" dirty="0" err="1" smtClean="0"/>
              <a:t>mezistřešními</a:t>
            </a:r>
            <a:r>
              <a:rPr lang="cs-CZ" dirty="0" smtClean="0"/>
              <a:t> žlaby</a:t>
            </a:r>
            <a:endParaRPr lang="cs-CZ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možnosti: skrze atiku, v</a:t>
            </a:r>
            <a:r>
              <a:rPr lang="cs-CZ" baseline="0" dirty="0" smtClean="0"/>
              <a:t> čele </a:t>
            </a:r>
            <a:r>
              <a:rPr lang="cs-CZ" baseline="0" dirty="0" err="1" smtClean="0"/>
              <a:t>mezistřešních</a:t>
            </a:r>
            <a:r>
              <a:rPr lang="cs-CZ" baseline="0" dirty="0" smtClean="0"/>
              <a:t> žlabů, zvýšenými vtoky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odvodnění minimálně 2 vtoky nebo 1</a:t>
            </a:r>
            <a:r>
              <a:rPr lang="cs-CZ" baseline="0" dirty="0" smtClean="0"/>
              <a:t> + bezpečnostní přepad</a:t>
            </a: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87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27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tloušťka – logicky: čím</a:t>
            </a:r>
            <a:r>
              <a:rPr lang="cs-CZ" baseline="0" dirty="0" smtClean="0"/>
              <a:t> vyšší, tím větší retence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sklon – čím</a:t>
            </a:r>
            <a:r>
              <a:rPr lang="cs-CZ" baseline="0" dirty="0" smtClean="0"/>
              <a:t> menší sklon, tím větší retence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err="1" smtClean="0"/>
              <a:t>hydroakumulační</a:t>
            </a:r>
            <a:r>
              <a:rPr lang="cs-CZ" baseline="0" dirty="0" smtClean="0"/>
              <a:t> vrstva objem zadržené vody</a:t>
            </a:r>
            <a:endParaRPr lang="cs-CZ" dirty="0" smtClean="0"/>
          </a:p>
          <a:p>
            <a:endParaRPr lang="cs-CZ" dirty="0" smtClean="0"/>
          </a:p>
          <a:p>
            <a:r>
              <a:rPr lang="cs-CZ" baseline="0" dirty="0" smtClean="0"/>
              <a:t>vegetační </a:t>
            </a:r>
            <a:r>
              <a:rPr lang="cs-CZ" baseline="0" dirty="0" smtClean="0"/>
              <a:t>střechy – odtok menší o 30 (extenzivní) až 50 % (intenzivní)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8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různé </a:t>
            </a:r>
            <a:r>
              <a:rPr lang="cs-CZ" dirty="0" smtClean="0"/>
              <a:t>zdroje pro návrh ČSN × FLL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0,3 </a:t>
            </a:r>
            <a:r>
              <a:rPr lang="cs-CZ" dirty="0" smtClean="0"/>
              <a:t>= 70 % vody zůstane akumulováno v souvrství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POZOR</a:t>
            </a:r>
            <a:r>
              <a:rPr lang="cs-CZ" dirty="0" smtClean="0"/>
              <a:t>! vrstvy musí být realizovány bez prodlení a po celou dobu životnosti → radši</a:t>
            </a:r>
            <a:r>
              <a:rPr lang="cs-CZ" baseline="0" dirty="0" smtClean="0"/>
              <a:t> vyšší součinitel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8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existují i mobilní kotvicí body</a:t>
            </a:r>
            <a:endParaRPr lang="cs-CZ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neslouží pro</a:t>
            </a:r>
            <a:r>
              <a:rPr lang="cs-CZ" baseline="0" dirty="0" smtClean="0"/>
              <a:t> práci v závěsu, pouze omezují pohyb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chyba ve vizualizaci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081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výška </a:t>
            </a:r>
            <a:r>
              <a:rPr lang="cs-CZ" dirty="0" smtClean="0"/>
              <a:t>&gt; 1,5 m nad okolní úrovní, příp.</a:t>
            </a:r>
            <a:r>
              <a:rPr lang="cs-CZ" baseline="0" dirty="0" smtClean="0"/>
              <a:t> </a:t>
            </a:r>
            <a:r>
              <a:rPr lang="cs-CZ" dirty="0" smtClean="0"/>
              <a:t>volná hloubka &gt; 1,5 m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s</a:t>
            </a:r>
            <a:r>
              <a:rPr lang="vi-VN" dirty="0" smtClean="0"/>
              <a:t>třecha musí být přiměřeně plánovanému provozu vybavena zábradlím nebo záchytným systémem pro jištění pracovníků </a:t>
            </a:r>
            <a:r>
              <a:rPr lang="cs-CZ" dirty="0" smtClean="0"/>
              <a:t>+ pomůcek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řešit </a:t>
            </a:r>
            <a:r>
              <a:rPr lang="cs-CZ" dirty="0" smtClean="0"/>
              <a:t>u volných okrajů střešních ploch, u šachet a světlíků, na plochách o velkém sklonu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081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případné </a:t>
            </a:r>
            <a:r>
              <a:rPr lang="cs-CZ" dirty="0" smtClean="0"/>
              <a:t>další otázky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5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ekologicky</a:t>
            </a:r>
            <a:r>
              <a:rPr lang="cs-CZ" baseline="0" dirty="0" smtClean="0"/>
              <a:t> smýšlející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baseline="0" dirty="0" smtClean="0"/>
              <a:t>vegetační střechy jsou na vzestupu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baseline="0" dirty="0" smtClean="0"/>
              <a:t>využití v mé pracovní činnosti - výzkum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hlavní </a:t>
            </a:r>
            <a:r>
              <a:rPr lang="cs-CZ" dirty="0" smtClean="0"/>
              <a:t>objem práce je v </a:t>
            </a:r>
            <a:r>
              <a:rPr lang="cs-CZ" baseline="0" dirty="0" smtClean="0"/>
              <a:t>rešerši (historie, vývoj) a v řešení vrstev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zahrnuty jsou i šikmé střechy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materiálové řešení vrstev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různé systémy řešení nejenom standardní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pro vegetační střechy neexistuje samostatná </a:t>
            </a:r>
            <a:r>
              <a:rPr lang="cs-CZ" baseline="0" dirty="0" smtClean="0"/>
              <a:t>norma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zajímavost v názvosloví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lze se setkat s různými termíny</a:t>
            </a:r>
            <a:endParaRPr lang="cs-CZ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dle mého názoru je nejlepší</a:t>
            </a:r>
            <a:r>
              <a:rPr lang="cs-CZ" baseline="0" dirty="0" smtClean="0"/>
              <a:t> termín vegetační střecha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- zelená střecha je překladová mýlka z německého </a:t>
            </a:r>
            <a:r>
              <a:rPr lang="cs-CZ" dirty="0" err="1" smtClean="0"/>
              <a:t>Gründach</a:t>
            </a:r>
            <a:r>
              <a:rPr lang="cs-CZ" dirty="0" smtClean="0"/>
              <a:t> (</a:t>
            </a:r>
            <a:r>
              <a:rPr lang="cs-CZ" dirty="0" err="1" smtClean="0"/>
              <a:t>grün</a:t>
            </a:r>
            <a:r>
              <a:rPr lang="cs-CZ" dirty="0" smtClean="0"/>
              <a:t> = zeleň, ne barva)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- střešní zahrada může být i zeleň v květináči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- střešní</a:t>
            </a:r>
            <a:r>
              <a:rPr lang="cs-CZ" baseline="0" dirty="0" smtClean="0"/>
              <a:t> zeleň jakákoliv rostlina na střeše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převažují výhody nad nevýhodami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největší nevýhodou jsou náklady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vegetační střecha = střešní plášť + vegetační souvrství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střešní</a:t>
            </a:r>
            <a:r>
              <a:rPr lang="cs-CZ" baseline="0" dirty="0" smtClean="0"/>
              <a:t> plášť = nosná, spádová, </a:t>
            </a:r>
            <a:r>
              <a:rPr lang="cs-CZ" baseline="0" dirty="0" err="1" smtClean="0"/>
              <a:t>parotěsnicí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vzduchotěsnicí</a:t>
            </a:r>
            <a:r>
              <a:rPr lang="cs-CZ" baseline="0" dirty="0" smtClean="0"/>
              <a:t>, tepelněizolační, hydroizolační</a:t>
            </a:r>
            <a:endParaRPr lang="cs-CZ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smtClean="0"/>
              <a:t>velký</a:t>
            </a:r>
            <a:r>
              <a:rPr lang="cs-CZ" baseline="0" dirty="0" smtClean="0"/>
              <a:t> důraz na kvalitu hydroizolační fólie (prorůstání kořenů, je zakrytá)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u šikmých střech není nutná drenážní vrstva, ale je nutná stabilizační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hodně</a:t>
            </a:r>
            <a:r>
              <a:rPr lang="cs-CZ" baseline="0" dirty="0" smtClean="0"/>
              <a:t> skloňováno v posledních letech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výstavbou se zlepšuje i okolí stavby</a:t>
            </a:r>
            <a:endParaRPr lang="cs-CZ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udržitelnost (plusové body)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zadržení vody na pozemku</a:t>
            </a:r>
            <a:r>
              <a:rPr lang="cs-CZ" baseline="0" dirty="0" smtClean="0"/>
              <a:t> a její využití → snížení spotřeby pitné vody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dodatečné ozelenění, i na šikmé až fasády, pozor na únosnost, s rozumem…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hodně</a:t>
            </a:r>
            <a:r>
              <a:rPr lang="cs-CZ" baseline="0" dirty="0" smtClean="0"/>
              <a:t> skloňováno v posledních letech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výstavbou se zlepšuje i okolí stavby</a:t>
            </a:r>
            <a:endParaRPr lang="cs-CZ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udržitelnost (plusové body)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dirty="0" smtClean="0"/>
              <a:t>zadržení vody na pozemku</a:t>
            </a:r>
            <a:r>
              <a:rPr lang="cs-CZ" baseline="0" dirty="0" smtClean="0"/>
              <a:t> a její využití → snížení spotřeby pitné vody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baseline="0" dirty="0" smtClean="0"/>
              <a:t>dodatečné ozelenění, i na šikmé až fasády, pozor na únosnost, s rozumem…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F35EA-E500-401F-B43D-C3891558DD9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8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D447DF-0218-4E29-82CA-F77BEDAD3F41}" type="datetimeFigureOut">
              <a:rPr lang="cs-CZ" smtClean="0"/>
              <a:t>1.2.2017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FB8A3F-668F-47B9-9CF6-004F90488194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640960" cy="2232248"/>
          </a:xfrm>
        </p:spPr>
        <p:txBody>
          <a:bodyPr anchor="ctr">
            <a:normAutofit/>
          </a:bodyPr>
          <a:lstStyle/>
          <a:p>
            <a:pPr algn="ctr"/>
            <a:r>
              <a:rPr lang="cs-CZ" sz="6000" b="1" dirty="0" smtClean="0"/>
              <a:t>Vegetační střechy</a:t>
            </a:r>
            <a:endParaRPr lang="cs-CZ" sz="6000" dirty="0"/>
          </a:p>
        </p:txBody>
      </p:sp>
      <p:sp>
        <p:nvSpPr>
          <p:cNvPr id="4" name="Obdélník 3"/>
          <p:cNvSpPr/>
          <p:nvPr/>
        </p:nvSpPr>
        <p:spPr>
          <a:xfrm>
            <a:off x="1724327" y="332655"/>
            <a:ext cx="56861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000" dirty="0" smtClean="0">
                <a:cs typeface="Arial" pitchFamily="34" charset="0"/>
              </a:rPr>
              <a:t>VYSOKÁ ŠKOLA TECHNICKÁ A EKONOMICKÁ</a:t>
            </a:r>
          </a:p>
          <a:p>
            <a:pPr algn="r"/>
            <a:r>
              <a:rPr lang="cs-CZ" sz="2000" dirty="0" smtClean="0">
                <a:cs typeface="Arial" pitchFamily="34" charset="0"/>
              </a:rPr>
              <a:t>V ČESKÝCH BUDĚJOVICÍCH</a:t>
            </a:r>
          </a:p>
          <a:p>
            <a:pPr algn="r"/>
            <a:r>
              <a:rPr lang="cs-CZ" sz="2000" dirty="0" smtClean="0">
                <a:cs typeface="Arial" pitchFamily="34" charset="0"/>
              </a:rPr>
              <a:t>Ústav technicko-technologický</a:t>
            </a:r>
            <a:endParaRPr lang="cs-CZ" sz="2000" dirty="0"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40286"/>
            <a:ext cx="1371600" cy="16764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5273913"/>
            <a:ext cx="87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rgbClr val="99F167"/>
                </a:solidFill>
                <a:cs typeface="Arial" pitchFamily="34" charset="0"/>
              </a:rPr>
              <a:t>Autor práce: Bc. Vojtěch Heidler </a:t>
            </a:r>
          </a:p>
          <a:p>
            <a:r>
              <a:rPr lang="cs-CZ" sz="2000" dirty="0" smtClean="0">
                <a:cs typeface="Arial" pitchFamily="34" charset="0"/>
              </a:rPr>
              <a:t>Vedoucí práce: Ing. Jan Plachý, Ph.D.</a:t>
            </a:r>
          </a:p>
          <a:p>
            <a:r>
              <a:rPr lang="cs-CZ" sz="2000" dirty="0" smtClean="0">
                <a:cs typeface="Arial" pitchFamily="34" charset="0"/>
              </a:rPr>
              <a:t>Oponent práce: Ing. Blanka Petrášková</a:t>
            </a:r>
          </a:p>
          <a:p>
            <a:pPr algn="r"/>
            <a:r>
              <a:rPr lang="cs-CZ" sz="2000" dirty="0" smtClean="0">
                <a:cs typeface="Arial" pitchFamily="34" charset="0"/>
              </a:rPr>
              <a:t>České Budějovice, 7.2.2017</a:t>
            </a:r>
            <a:endParaRPr lang="cs-CZ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Trendy do budoucnosti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Systémové řešení &amp; chytré materiály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Legislativa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Snížení nákladů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026" name="Picture 2" descr="https://www.ansgroupglobal.com/sites/default/files/styles/ans_standard_medium/public/fields/paragraphs/images/InstaGrufe%20module%20opaque.png?itok=NEP4FN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36096" y="63720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/>
              <a:t>ANS </a:t>
            </a:r>
            <a:r>
              <a:rPr lang="cs-CZ" dirty="0" err="1"/>
              <a:t>GrufeKit</a:t>
            </a:r>
            <a:r>
              <a:rPr lang="cs-CZ" dirty="0"/>
              <a:t> [</a:t>
            </a:r>
            <a:r>
              <a:rPr lang="cs-CZ" dirty="0" smtClean="0"/>
              <a:t>online]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3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Závěr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Hlavní přínos - komplexní rešerše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Vývoj a trendy  střech do </a:t>
            </a:r>
            <a:r>
              <a:rPr lang="cs-CZ" dirty="0" smtClean="0"/>
              <a:t>budoucna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Větší rozšíření - legislativa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Cíl práce </a:t>
            </a:r>
            <a:r>
              <a:rPr lang="cs-CZ" dirty="0" smtClean="0"/>
              <a:t>splněn</a:t>
            </a:r>
          </a:p>
          <a:p>
            <a:pPr marL="64008" indent="0">
              <a:spcAft>
                <a:spcPts val="2000"/>
              </a:spcAft>
              <a:buNone/>
            </a:pPr>
            <a:endParaRPr lang="cs-CZ" dirty="0" smtClean="0"/>
          </a:p>
          <a:p>
            <a:pPr marL="64008" indent="0" algn="ctr">
              <a:spcAft>
                <a:spcPts val="2000"/>
              </a:spcAft>
              <a:buNone/>
            </a:pPr>
            <a:r>
              <a:rPr lang="cs-CZ" b="1" dirty="0" smtClean="0">
                <a:solidFill>
                  <a:srgbClr val="99F167"/>
                </a:solidFill>
              </a:rPr>
              <a:t>Vegetační střechy má smysl stavět.</a:t>
            </a:r>
          </a:p>
        </p:txBody>
      </p:sp>
    </p:spTree>
    <p:extLst>
      <p:ext uri="{BB962C8B-B14F-4D97-AF65-F5344CB8AC3E}">
        <p14:creationId xmlns:p14="http://schemas.microsoft.com/office/powerpoint/2010/main" val="38111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2232248"/>
          </a:xfrm>
        </p:spPr>
        <p:txBody>
          <a:bodyPr anchor="ctr">
            <a:normAutofit/>
          </a:bodyPr>
          <a:lstStyle/>
          <a:p>
            <a:pPr algn="ctr"/>
            <a:r>
              <a:rPr lang="cs-CZ" sz="6000" b="1" dirty="0" smtClean="0"/>
              <a:t>Doplňující otázky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1507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pPr marL="578358" indent="-514350">
              <a:spcAft>
                <a:spcPts val="2000"/>
              </a:spcAft>
              <a:buFont typeface="+mj-lt"/>
              <a:buAutoNum type="arabicPeriod"/>
            </a:pPr>
            <a:r>
              <a:rPr lang="cs-CZ" sz="3000" b="1" dirty="0"/>
              <a:t>Popište řešení pojistných přepadů na vegetačních střechách.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Povinnost navrhovat nouzové odvodnění (ČSN 75 6760 : 2014</a:t>
            </a:r>
            <a:r>
              <a:rPr lang="cs-CZ" dirty="0" smtClean="0"/>
              <a:t>)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O</a:t>
            </a:r>
            <a:r>
              <a:rPr lang="cs-CZ" dirty="0" smtClean="0"/>
              <a:t>dvod vždy mimo objekt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Ochranná mřížka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O</a:t>
            </a:r>
            <a:r>
              <a:rPr lang="cs-CZ" dirty="0" smtClean="0"/>
              <a:t>dvodu nesmí bránit překážky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M</a:t>
            </a:r>
            <a:r>
              <a:rPr lang="cs-CZ" dirty="0" smtClean="0"/>
              <a:t>ožnost kontroly </a:t>
            </a:r>
            <a:r>
              <a:rPr lang="cs-CZ" dirty="0"/>
              <a:t>(šachta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2" descr="C:\Documents and Settings\Vojtěch Heidler\Dokumenty\Downloads\Pojistný přepa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2" y="3902196"/>
            <a:ext cx="2201044" cy="26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Zdroj: TOPWET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pPr marL="578358" indent="-514350">
              <a:spcAft>
                <a:spcPts val="2000"/>
              </a:spcAft>
              <a:buFont typeface="+mj-lt"/>
              <a:buAutoNum type="arabicPeriod"/>
            </a:pPr>
            <a:r>
              <a:rPr lang="cs-CZ" sz="3000" b="1" dirty="0"/>
              <a:t>Popište řešení pojistných přepadů na vegetačních střechách.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3" y="1341287"/>
            <a:ext cx="7262585" cy="5400081"/>
          </a:xfrm>
          <a:ln w="28575">
            <a:solidFill>
              <a:srgbClr val="99F167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699792" y="6309320"/>
            <a:ext cx="5472608" cy="369332"/>
          </a:xfrm>
          <a:prstGeom prst="rect">
            <a:avLst/>
          </a:prstGeom>
          <a:solidFill>
            <a:srgbClr val="558F25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Zdroj: TOPWET s.r.o. – Vzorové skladby a detaily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pPr marL="578358" indent="-514350">
              <a:spcAft>
                <a:spcPts val="2000"/>
              </a:spcAft>
              <a:buFont typeface="+mj-lt"/>
              <a:buAutoNum type="arabicPeriod" startAt="2"/>
            </a:pPr>
            <a:r>
              <a:rPr lang="cs-CZ" sz="3000" b="1" dirty="0"/>
              <a:t>Jak je možné zvýšit retenční schopnost vegetační střechy?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Tloušťkou vegetačního souvrství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Druhem rostlin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Sklonem střechy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Výškou hydroakumulační vrstvy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endParaRPr lang="cs-CZ" dirty="0"/>
          </a:p>
          <a:p>
            <a:pPr marL="64008" indent="0">
              <a:buNone/>
            </a:pPr>
            <a:r>
              <a:rPr lang="cs-CZ" b="1" dirty="0" smtClean="0"/>
              <a:t>Součinitel odtoku C</a:t>
            </a:r>
          </a:p>
          <a:p>
            <a:pPr marL="64008" indent="0">
              <a:spcAft>
                <a:spcPts val="2000"/>
              </a:spcAft>
              <a:buNone/>
            </a:pPr>
            <a:r>
              <a:rPr lang="cs-CZ" dirty="0" smtClean="0">
                <a:solidFill>
                  <a:srgbClr val="99F167"/>
                </a:solidFill>
              </a:rPr>
              <a:t>= kolik vody odteče ze střechy v %</a:t>
            </a:r>
          </a:p>
        </p:txBody>
      </p:sp>
    </p:spTree>
    <p:extLst>
      <p:ext uri="{BB962C8B-B14F-4D97-AF65-F5344CB8AC3E}">
        <p14:creationId xmlns:p14="http://schemas.microsoft.com/office/powerpoint/2010/main" val="23862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pPr marL="578358" indent="-514350">
              <a:spcAft>
                <a:spcPts val="2000"/>
              </a:spcAft>
              <a:buFont typeface="+mj-lt"/>
              <a:buAutoNum type="arabicPeriod" startAt="2"/>
            </a:pPr>
            <a:r>
              <a:rPr lang="cs-CZ" sz="3000" b="1" dirty="0"/>
              <a:t>Jak je možné zvýšit retenční schopnost vegetační střechy?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1304"/>
            <a:ext cx="8229600" cy="2089704"/>
          </a:xfrm>
        </p:spPr>
        <p:txBody>
          <a:bodyPr>
            <a:normAutofit fontScale="92500" lnSpcReduction="10000"/>
          </a:bodyPr>
          <a:lstStyle/>
          <a:p>
            <a:pPr marL="64008" indent="0">
              <a:spcAft>
                <a:spcPts val="1200"/>
              </a:spcAft>
              <a:buNone/>
            </a:pPr>
            <a:r>
              <a:rPr lang="cs-CZ" b="1" dirty="0" smtClean="0"/>
              <a:t>Součinitel odtoku C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ůzné doporučené hodnoty</a:t>
            </a:r>
          </a:p>
          <a:p>
            <a:pPr marL="64008" indent="0">
              <a:spcAft>
                <a:spcPts val="2000"/>
              </a:spcAft>
              <a:buNone/>
            </a:pPr>
            <a:r>
              <a:rPr lang="cs-CZ" b="1" dirty="0" smtClean="0">
                <a:solidFill>
                  <a:srgbClr val="99F167"/>
                </a:solidFill>
              </a:rPr>
              <a:t>		ČSN 					FLL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endParaRPr lang="cs-CZ" dirty="0" smtClean="0"/>
          </a:p>
          <a:p>
            <a:pPr marL="64008" indent="0">
              <a:spcAft>
                <a:spcPts val="2000"/>
              </a:spcAft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39006"/>
              </p:ext>
            </p:extLst>
          </p:nvPr>
        </p:nvGraphicFramePr>
        <p:xfrm>
          <a:off x="251520" y="3284984"/>
          <a:ext cx="5355909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6518"/>
                <a:gridCol w="898843"/>
                <a:gridCol w="1005205"/>
                <a:gridCol w="83534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Vegetační</a:t>
                      </a:r>
                      <a:r>
                        <a:rPr lang="cs-CZ" baseline="0" dirty="0" smtClean="0"/>
                        <a:t> střechy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 1  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5 %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 5 %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tloušťka &lt;</a:t>
                      </a:r>
                      <a:r>
                        <a:rPr lang="pt-BR" dirty="0" smtClean="0"/>
                        <a:t> 100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tloušťka 100 - 250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tloušťka &gt; 250 mm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Zdroj: ČSN 75 6760 Vnitřní kanalizace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52481"/>
              </p:ext>
            </p:extLst>
          </p:nvPr>
        </p:nvGraphicFramePr>
        <p:xfrm>
          <a:off x="5761547" y="3259792"/>
          <a:ext cx="3202941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41805"/>
                <a:gridCol w="730568"/>
                <a:gridCol w="73056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Tloušťka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5 °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&gt; 5 °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&gt; 500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250 – 500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150 – 250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100 – 150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60 – 100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40 – 60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 – 40 mm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cs-CZ" sz="1600" dirty="0" smtClean="0"/>
                        <a:t>Zdroj: FLL norma</a:t>
                      </a:r>
                      <a:endParaRPr lang="cs-CZ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pPr marL="578358" indent="-514350">
              <a:spcAft>
                <a:spcPts val="2000"/>
              </a:spcAft>
              <a:buFont typeface="+mj-lt"/>
              <a:buAutoNum type="arabicPeriod" startAt="3"/>
            </a:pPr>
            <a:r>
              <a:rPr lang="cs-CZ" sz="3000" b="1" dirty="0"/>
              <a:t>Jaké existují bezpečnostní systémy na plochých vegetačních střechách?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Záchytné systémy</a:t>
            </a:r>
          </a:p>
          <a:p>
            <a:pPr marL="64008" indent="0" algn="ctr">
              <a:spcAft>
                <a:spcPts val="2000"/>
              </a:spcAft>
              <a:buNone/>
            </a:pPr>
            <a:r>
              <a:rPr lang="cs-CZ" dirty="0" smtClean="0"/>
              <a:t>= nerezové kotvící body + lano + jezdec + montážní lano + postoj</a:t>
            </a:r>
          </a:p>
        </p:txBody>
      </p:sp>
      <p:pic>
        <p:nvPicPr>
          <p:cNvPr id="4099" name="Picture 3" descr="C:\Documents and Settings\Vojtěch Heidler\Dokumenty\Downloads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5083993" cy="3143433"/>
          </a:xfrm>
          <a:prstGeom prst="rect">
            <a:avLst/>
          </a:prstGeom>
          <a:noFill/>
          <a:ln w="28575">
            <a:solidFill>
              <a:srgbClr val="99F1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Optigrün - </a:t>
            </a:r>
            <a:r>
              <a:rPr lang="cs-CZ" dirty="0" err="1" smtClean="0"/>
              <a:t>Optisafe</a:t>
            </a:r>
            <a:r>
              <a:rPr lang="cs-CZ" dirty="0" smtClean="0"/>
              <a:t>, TOPSAFE [online]</a:t>
            </a:r>
            <a:endParaRPr lang="cs-CZ" dirty="0"/>
          </a:p>
        </p:txBody>
      </p:sp>
      <p:pic>
        <p:nvPicPr>
          <p:cNvPr id="4101" name="Picture 5" descr="C:\Documents and Settings\Vojtěch Heidler\Dokumenty\Downloads\TOPS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85" y="3068960"/>
            <a:ext cx="3210555" cy="3142800"/>
          </a:xfrm>
          <a:prstGeom prst="rect">
            <a:avLst/>
          </a:prstGeom>
          <a:noFill/>
          <a:ln w="28575">
            <a:solidFill>
              <a:srgbClr val="99F1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pPr marL="578358" indent="-514350">
              <a:spcAft>
                <a:spcPts val="2000"/>
              </a:spcAft>
              <a:buFont typeface="+mj-lt"/>
              <a:buAutoNum type="arabicPeriod" startAt="3"/>
            </a:pPr>
            <a:r>
              <a:rPr lang="cs-CZ" sz="3000" b="1" dirty="0"/>
              <a:t>Jaké existují bezpečnostní systémy na plochých vegetačních střechách?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Zábradlí </a:t>
            </a:r>
          </a:p>
          <a:p>
            <a:pPr marL="64008" indent="0">
              <a:spcAft>
                <a:spcPts val="2000"/>
              </a:spcAft>
              <a:buNone/>
            </a:pPr>
            <a:r>
              <a:rPr lang="cs-CZ" dirty="0" smtClean="0"/>
              <a:t>	intenzivní, pochozí střechy</a:t>
            </a:r>
          </a:p>
        </p:txBody>
      </p:sp>
      <p:pic>
        <p:nvPicPr>
          <p:cNvPr id="5" name="Picture 2" descr="C:\Documents and Settings\Vojtěch Heidler\Dokumenty\Downloads\csm_10_7cd6d5eb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1" y="2688305"/>
            <a:ext cx="5447485" cy="3621016"/>
          </a:xfrm>
          <a:prstGeom prst="rect">
            <a:avLst/>
          </a:prstGeom>
          <a:noFill/>
          <a:ln w="28575">
            <a:solidFill>
              <a:srgbClr val="99F1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Optigrün – </a:t>
            </a:r>
            <a:r>
              <a:rPr lang="cs-CZ" dirty="0" err="1" smtClean="0"/>
              <a:t>Optisafe</a:t>
            </a:r>
            <a:r>
              <a:rPr lang="cs-CZ" dirty="0" smtClean="0"/>
              <a:t>, TOPSAFE [online]</a:t>
            </a:r>
            <a:endParaRPr lang="cs-CZ" dirty="0"/>
          </a:p>
        </p:txBody>
      </p:sp>
      <p:pic>
        <p:nvPicPr>
          <p:cNvPr id="3075" name="Picture 3" descr="C:\Documents and Settings\Vojtěch Heidler\Dokumenty\Downloads\1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71" y="3212976"/>
            <a:ext cx="3055725" cy="30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2232248"/>
          </a:xfrm>
        </p:spPr>
        <p:txBody>
          <a:bodyPr anchor="ctr">
            <a:normAutofit/>
          </a:bodyPr>
          <a:lstStyle/>
          <a:p>
            <a:pPr algn="ctr"/>
            <a:r>
              <a:rPr lang="cs-CZ" sz="6000" b="1" dirty="0" smtClean="0"/>
              <a:t>Děkuji 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833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Motivace pro výběr práce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Vztah k životnímu prostředí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Současná problematika</a:t>
            </a:r>
            <a:endParaRPr lang="cs-CZ" dirty="0" smtClean="0"/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Využitelnost v praxi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Cíl práce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Zpracování podrobné rešerše problematiky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Řešení </a:t>
            </a:r>
            <a:r>
              <a:rPr lang="cs-CZ" dirty="0" smtClean="0"/>
              <a:t>jednotlivých vrstev</a:t>
            </a:r>
            <a:endParaRPr lang="cs-CZ" dirty="0"/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Zaměření na poslední trendy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Výhledy do budoucnosti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6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Názvosloví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Zelená střecha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Vegetační střecha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Střešní zahrada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Ozeleněná střecha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Střešní zeleň</a:t>
            </a:r>
            <a:endParaRPr lang="cs-CZ" dirty="0"/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272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Správné názvosloví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Zelená střecha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99F167"/>
                </a:solidFill>
              </a:rPr>
              <a:t>Vegetační střecha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Střešní zahrada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99F167"/>
                </a:solidFill>
              </a:rPr>
              <a:t>Ozeleněná střecha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Střešní zeleň</a:t>
            </a:r>
          </a:p>
          <a:p>
            <a:pPr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66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8356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Retence vody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Vlhčení ovzduší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+ O</a:t>
            </a:r>
            <a:r>
              <a:rPr lang="cs-CZ" sz="2800" baseline="-25000" dirty="0" smtClean="0"/>
              <a:t>2</a:t>
            </a:r>
            <a:r>
              <a:rPr lang="cs-CZ" dirty="0" smtClean="0"/>
              <a:t>, - CO</a:t>
            </a:r>
            <a:r>
              <a:rPr lang="cs-CZ" baseline="-25000" dirty="0" smtClean="0"/>
              <a:t>2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Čištění vzduchu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Akustika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Regulace teploty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Ochrana střechy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Vzhled, vůně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Využití prostoru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8356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Údržba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Náklady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Znečištění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Zatížení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Alergie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3384376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Výhody</a:t>
            </a:r>
            <a:endParaRPr lang="cs-CZ" sz="36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076056" y="260648"/>
            <a:ext cx="3384376" cy="107327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Nevýhody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836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Skladba vegetačního souvrství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egetace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Substrát (vegetační vrstva)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Stabilizační vrstva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Filtrační vrstva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err="1" smtClean="0"/>
              <a:t>Hydroakumulační</a:t>
            </a:r>
            <a:r>
              <a:rPr lang="cs-CZ" dirty="0" smtClean="0"/>
              <a:t> vrstva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Drenážní vrstva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Ochranná vrstva</a:t>
            </a:r>
          </a:p>
        </p:txBody>
      </p:sp>
      <p:pic>
        <p:nvPicPr>
          <p:cNvPr id="5122" name="Picture 2" descr="D:\Škola\VŠTE\Magisterské studium\3. semestr\N_DIP\Podklady\Obrázky\Schéma extenzivní plochá stře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746"/>
            <a:ext cx="3280817" cy="5142574"/>
          </a:xfrm>
          <a:prstGeom prst="rect">
            <a:avLst/>
          </a:prstGeom>
          <a:noFill/>
          <a:ln w="28575">
            <a:solidFill>
              <a:srgbClr val="99F1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Zdroj: DEK - Vegetační střechy, 2009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24128" y="1124744"/>
            <a:ext cx="3276000" cy="2520000"/>
          </a:xfrm>
          <a:prstGeom prst="rect">
            <a:avLst/>
          </a:prstGeom>
          <a:noFill/>
          <a:ln w="76200">
            <a:solidFill>
              <a:srgbClr val="559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724128" y="3645024"/>
            <a:ext cx="3276000" cy="26642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156176" y="1259468"/>
            <a:ext cx="2520280" cy="369332"/>
          </a:xfrm>
          <a:prstGeom prst="rect">
            <a:avLst/>
          </a:prstGeom>
          <a:solidFill>
            <a:srgbClr val="559925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Vegetační souvrství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0232" y="5795972"/>
            <a:ext cx="15121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Střešní plášť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80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Trendy do budoucnosti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Ekologie, udržitelnost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Využití vody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Větší rozšíření</a:t>
            </a:r>
          </a:p>
        </p:txBody>
      </p:sp>
      <p:pic>
        <p:nvPicPr>
          <p:cNvPr id="5" name="Picture 2" descr="https://www.thenatureofcities.com/TNOC/wp-content/uploads/2015/08/City-of-Chic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91" y="2924944"/>
            <a:ext cx="5232397" cy="33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32091" y="6372036"/>
            <a:ext cx="523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http://www.thenatureofcities.com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4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Trendy do budoucnosti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Ekologie, udržitelnost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Využití vody</a:t>
            </a:r>
          </a:p>
          <a:p>
            <a:pPr>
              <a:spcAft>
                <a:spcPts val="2000"/>
              </a:spcAft>
              <a:buFont typeface="Wingdings" pitchFamily="2" charset="2"/>
              <a:buChar char="Ø"/>
            </a:pPr>
            <a:r>
              <a:rPr lang="cs-CZ" dirty="0" smtClean="0"/>
              <a:t>Větší rozšíření</a:t>
            </a:r>
          </a:p>
        </p:txBody>
      </p:sp>
      <p:pic>
        <p:nvPicPr>
          <p:cNvPr id="5" name="Picture 2" descr="https://www.thenatureofcities.com/TNOC/wp-content/uploads/2015/08/City-of-Chic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91" y="2924944"/>
            <a:ext cx="5232397" cy="33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32091" y="6372036"/>
            <a:ext cx="523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http://www.thenatureofcities.com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1028</Words>
  <Application>Microsoft Office PowerPoint</Application>
  <PresentationFormat>Předvádění na obrazovce (4:3)</PresentationFormat>
  <Paragraphs>230</Paragraphs>
  <Slides>19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Talent</vt:lpstr>
      <vt:lpstr>Vegetační střechy</vt:lpstr>
      <vt:lpstr>Motivace pro výběr práce</vt:lpstr>
      <vt:lpstr>Cíl práce</vt:lpstr>
      <vt:lpstr>Názvosloví</vt:lpstr>
      <vt:lpstr>Správné názvosloví</vt:lpstr>
      <vt:lpstr>Výhody</vt:lpstr>
      <vt:lpstr>Skladba vegetačního souvrství</vt:lpstr>
      <vt:lpstr>Trendy do budoucnosti</vt:lpstr>
      <vt:lpstr>Trendy do budoucnosti</vt:lpstr>
      <vt:lpstr>Trendy do budoucnosti</vt:lpstr>
      <vt:lpstr>Závěr</vt:lpstr>
      <vt:lpstr>Doplňující otázky</vt:lpstr>
      <vt:lpstr>Popište řešení pojistných přepadů na vegetačních střechách.</vt:lpstr>
      <vt:lpstr>Popište řešení pojistných přepadů na vegetačních střechách.</vt:lpstr>
      <vt:lpstr>Jak je možné zvýšit retenční schopnost vegetační střechy?</vt:lpstr>
      <vt:lpstr>Jak je možné zvýšit retenční schopnost vegetační střechy?</vt:lpstr>
      <vt:lpstr>Jaké existují bezpečnostní systémy na plochých vegetačních střechách?</vt:lpstr>
      <vt:lpstr>Jaké existují bezpečnostní systémy na plochých vegetačních střechách?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využití plochy "brownfield" v centrum Suchdola nad Lužnicí</dc:title>
  <dc:creator>Vojtěch Heidler</dc:creator>
  <cp:lastModifiedBy>Vojtěch Heidler</cp:lastModifiedBy>
  <cp:revision>105</cp:revision>
  <dcterms:created xsi:type="dcterms:W3CDTF">2014-01-22T20:58:58Z</dcterms:created>
  <dcterms:modified xsi:type="dcterms:W3CDTF">2017-02-01T18:58:01Z</dcterms:modified>
</cp:coreProperties>
</file>