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8" r:id="rId4"/>
    <p:sldId id="259" r:id="rId5"/>
    <p:sldId id="277" r:id="rId6"/>
    <p:sldId id="260" r:id="rId7"/>
    <p:sldId id="273" r:id="rId8"/>
    <p:sldId id="274" r:id="rId9"/>
    <p:sldId id="261" r:id="rId10"/>
    <p:sldId id="262" r:id="rId11"/>
    <p:sldId id="272" r:id="rId12"/>
    <p:sldId id="266" r:id="rId13"/>
    <p:sldId id="267" r:id="rId14"/>
    <p:sldId id="265" r:id="rId15"/>
    <p:sldId id="275" r:id="rId16"/>
    <p:sldId id="276" r:id="rId17"/>
    <p:sldId id="269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82F847-4D53-43D6-A654-9E3EF4EA7A8B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BA656C-D03F-4026-B69C-CD037779002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0234" y="2708920"/>
            <a:ext cx="8458200" cy="1665530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effectLst/>
              </a:rPr>
              <a:t>Došková krytina na šikmé střeše z pohledu tradice a dneška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83768" y="476672"/>
            <a:ext cx="8892480" cy="1199704"/>
          </a:xfrm>
        </p:spPr>
        <p:txBody>
          <a:bodyPr>
            <a:normAutofit/>
          </a:bodyPr>
          <a:lstStyle/>
          <a:p>
            <a:pPr algn="l"/>
            <a:r>
              <a:rPr lang="cs-CZ" sz="2200" dirty="0" smtClean="0"/>
              <a:t>Vysoká škola technická a ekonomická </a:t>
            </a:r>
          </a:p>
          <a:p>
            <a:pPr algn="l"/>
            <a:r>
              <a:rPr lang="cs-CZ" sz="2200" dirty="0" smtClean="0"/>
              <a:t>v Českých Budějovicích</a:t>
            </a:r>
            <a:endParaRPr lang="cs-CZ" sz="22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22853" y="5663705"/>
            <a:ext cx="889248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cs-CZ" sz="2200" dirty="0" smtClean="0">
                <a:solidFill>
                  <a:schemeClr val="bg1"/>
                </a:solidFill>
              </a:rPr>
              <a:t>Autor diplomové práce:           Bc. Jiří Fučík</a:t>
            </a:r>
          </a:p>
          <a:p>
            <a:pPr algn="l"/>
            <a:r>
              <a:rPr lang="cs-CZ" sz="2200" dirty="0" smtClean="0">
                <a:solidFill>
                  <a:schemeClr val="bg1"/>
                </a:solidFill>
              </a:rPr>
              <a:t>Vedoucí diplomové práce:       Ing. Jan Plachý, Ph.D.</a:t>
            </a:r>
          </a:p>
          <a:p>
            <a:pPr algn="l"/>
            <a:r>
              <a:rPr lang="cs-CZ" sz="2200" dirty="0" smtClean="0">
                <a:solidFill>
                  <a:schemeClr val="bg1"/>
                </a:solidFill>
              </a:rPr>
              <a:t>Oponent </a:t>
            </a:r>
            <a:r>
              <a:rPr lang="cs-CZ" sz="2200" dirty="0">
                <a:solidFill>
                  <a:schemeClr val="bg1"/>
                </a:solidFill>
              </a:rPr>
              <a:t>diplomové práce:      Ing. </a:t>
            </a:r>
            <a:r>
              <a:rPr lang="cs-CZ" sz="2200" dirty="0" smtClean="0">
                <a:solidFill>
                  <a:schemeClr val="bg1"/>
                </a:solidFill>
              </a:rPr>
              <a:t>Daniela </a:t>
            </a:r>
            <a:r>
              <a:rPr lang="cs-CZ" sz="2200" dirty="0" err="1" smtClean="0">
                <a:solidFill>
                  <a:schemeClr val="bg1"/>
                </a:solidFill>
              </a:rPr>
              <a:t>Štroufová</a:t>
            </a:r>
            <a:endParaRPr lang="cs-CZ" sz="2200" dirty="0">
              <a:solidFill>
                <a:schemeClr val="bg1"/>
              </a:solidFill>
            </a:endParaRPr>
          </a:p>
          <a:p>
            <a:pPr algn="l"/>
            <a:endParaRPr lang="cs-CZ" sz="2200" dirty="0" smtClean="0">
              <a:solidFill>
                <a:schemeClr val="bg1"/>
              </a:solidFill>
            </a:endParaRPr>
          </a:p>
          <a:p>
            <a:pPr algn="ctr"/>
            <a:endParaRPr lang="cs-CZ" sz="2200" dirty="0"/>
          </a:p>
        </p:txBody>
      </p:sp>
      <p:pic>
        <p:nvPicPr>
          <p:cNvPr id="1026" name="Picture 2" descr="Výsledek obrázku pro logo vš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0" y="476671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495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 smtClean="0"/>
              <a:t>Technické parametry</a:t>
            </a:r>
            <a:endParaRPr lang="cs-CZ" sz="3700" dirty="0"/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sz="1800" dirty="0" smtClean="0"/>
              <a:t>Velmi dobré tepelně-technické vlastnosti</a:t>
            </a:r>
          </a:p>
          <a:p>
            <a:pPr marL="109728" indent="0">
              <a:lnSpc>
                <a:spcPct val="200000"/>
              </a:lnSpc>
              <a:buNone/>
            </a:pPr>
            <a:r>
              <a:rPr lang="cs-CZ" sz="1800" dirty="0"/>
              <a:t> </a:t>
            </a:r>
            <a:r>
              <a:rPr lang="cs-CZ" sz="1800" dirty="0" smtClean="0"/>
              <a:t> rákos: </a:t>
            </a:r>
            <a:r>
              <a:rPr lang="cs-CZ" sz="1800" dirty="0"/>
              <a:t>λ=0,042 – 0,073[W/</a:t>
            </a:r>
            <a:r>
              <a:rPr lang="cs-CZ" sz="1800" dirty="0" err="1"/>
              <a:t>m.K</a:t>
            </a:r>
            <a:r>
              <a:rPr lang="cs-CZ" sz="1800" dirty="0" smtClean="0"/>
              <a:t>], µ=2-5 ; sláma: </a:t>
            </a:r>
            <a:r>
              <a:rPr lang="cs-CZ" sz="1800" dirty="0"/>
              <a:t>λ=</a:t>
            </a:r>
            <a:r>
              <a:rPr lang="cs-CZ" sz="1800" dirty="0" smtClean="0"/>
              <a:t>0,050 </a:t>
            </a:r>
            <a:r>
              <a:rPr lang="cs-CZ" sz="1800" dirty="0"/>
              <a:t>[W/</a:t>
            </a:r>
            <a:r>
              <a:rPr lang="cs-CZ" sz="1800" dirty="0" err="1"/>
              <a:t>m.K</a:t>
            </a:r>
            <a:r>
              <a:rPr lang="cs-CZ" sz="1800" dirty="0" smtClean="0"/>
              <a:t>], µ=2</a:t>
            </a:r>
          </a:p>
          <a:p>
            <a:pPr>
              <a:lnSpc>
                <a:spcPct val="200000"/>
              </a:lnSpc>
            </a:pPr>
            <a:r>
              <a:rPr lang="cs-CZ" sz="1800" dirty="0" smtClean="0"/>
              <a:t>Minimální </a:t>
            </a:r>
            <a:r>
              <a:rPr lang="cs-CZ" sz="1800" dirty="0"/>
              <a:t>tloušťka vrstvy: 250 mm</a:t>
            </a:r>
          </a:p>
          <a:p>
            <a:pPr>
              <a:lnSpc>
                <a:spcPct val="200000"/>
              </a:lnSpc>
            </a:pPr>
            <a:r>
              <a:rPr lang="cs-CZ" sz="1800" dirty="0" smtClean="0"/>
              <a:t>Minimální sklon: 35°</a:t>
            </a:r>
          </a:p>
          <a:p>
            <a:pPr>
              <a:lnSpc>
                <a:spcPct val="200000"/>
              </a:lnSpc>
            </a:pPr>
            <a:r>
              <a:rPr lang="cs-CZ" sz="1800" dirty="0" smtClean="0"/>
              <a:t>Základní pravidla pro pokrývání</a:t>
            </a:r>
          </a:p>
          <a:p>
            <a:pPr>
              <a:lnSpc>
                <a:spcPct val="200000"/>
              </a:lnSpc>
            </a:pPr>
            <a:r>
              <a:rPr lang="cs-CZ" sz="1800" dirty="0" smtClean="0"/>
              <a:t>Konstrukční řešení</a:t>
            </a:r>
          </a:p>
          <a:p>
            <a:endParaRPr lang="cs-CZ" sz="1800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5687616" y="6215261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</a:t>
            </a:r>
            <a:r>
              <a:rPr lang="cs-CZ" sz="1500" dirty="0" err="1" smtClean="0"/>
              <a:t>Riet</a:t>
            </a:r>
            <a:r>
              <a:rPr lang="cs-CZ" sz="1500" dirty="0" smtClean="0"/>
              <a:t>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1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4525963"/>
          </a:xfrm>
        </p:spPr>
        <p:txBody>
          <a:bodyPr/>
          <a:lstStyle/>
          <a:p>
            <a:r>
              <a:rPr lang="cs-CZ" sz="2500" dirty="0" smtClean="0"/>
              <a:t>Absence řešení objektů s doškovou krytinou v ČSN</a:t>
            </a:r>
          </a:p>
          <a:p>
            <a:pPr marL="109728" indent="0">
              <a:buNone/>
            </a:pPr>
            <a:endParaRPr lang="cs-CZ" sz="2500" dirty="0" smtClean="0"/>
          </a:p>
          <a:p>
            <a:r>
              <a:rPr lang="cs-CZ" sz="2500" dirty="0" smtClean="0"/>
              <a:t>Absence podkladů pro výběr krytiny</a:t>
            </a:r>
          </a:p>
          <a:p>
            <a:endParaRPr lang="cs-CZ" sz="2500" dirty="0"/>
          </a:p>
          <a:p>
            <a:r>
              <a:rPr lang="cs-CZ" sz="2500" dirty="0" smtClean="0"/>
              <a:t>Absolutní závislost na dodavatele krytiny</a:t>
            </a:r>
          </a:p>
          <a:p>
            <a:endParaRPr lang="cs-CZ" sz="2500" dirty="0"/>
          </a:p>
          <a:p>
            <a:r>
              <a:rPr lang="cs-CZ" sz="2500" dirty="0" smtClean="0"/>
              <a:t>Předávání zkušeností z generace na generaci</a:t>
            </a:r>
          </a:p>
          <a:p>
            <a:endParaRPr lang="cs-CZ" sz="2500" dirty="0"/>
          </a:p>
          <a:p>
            <a:r>
              <a:rPr lang="cs-CZ" sz="2500" dirty="0" smtClean="0"/>
              <a:t>Normy ze zahraničí (maďarské, německé, holandské)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b="0" dirty="0" smtClean="0"/>
              <a:t>Analýza problému</a:t>
            </a:r>
            <a:endParaRPr lang="cs-CZ" sz="3700" b="0" dirty="0"/>
          </a:p>
        </p:txBody>
      </p:sp>
    </p:spTree>
    <p:extLst>
      <p:ext uri="{BB962C8B-B14F-4D97-AF65-F5344CB8AC3E}">
        <p14:creationId xmlns:p14="http://schemas.microsoft.com/office/powerpoint/2010/main" val="9599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1143000"/>
          </a:xfrm>
        </p:spPr>
        <p:txBody>
          <a:bodyPr>
            <a:noAutofit/>
          </a:bodyPr>
          <a:lstStyle/>
          <a:p>
            <a:r>
              <a:rPr lang="cs-CZ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na </a:t>
            </a:r>
            <a:r>
              <a:rPr lang="cs-CZ" sz="3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rákosových šikmých </a:t>
            </a:r>
            <a:r>
              <a:rPr lang="cs-CZ" sz="3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střechách</a:t>
            </a:r>
            <a:endParaRPr lang="cs-CZ" sz="3000" dirty="0"/>
          </a:p>
        </p:txBody>
      </p:sp>
      <p:pic>
        <p:nvPicPr>
          <p:cNvPr id="5" name="Obrázek 4" descr="C:\Users\Julius\Desktop\FOTO\fotky došky moje\P1010093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2322"/>
            <a:ext cx="547260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Julius\Desktop\VĚCI NA DIPLOMKU\FOTO\fotky došky moje\P10100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5338"/>
            <a:ext cx="3210560" cy="24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C:\Users\Julius\Desktop\VĚCI NA DIPLOMKU\FOTO\fotky došky moje\P10100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10" y="3894528"/>
            <a:ext cx="3519170" cy="2640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3"/>
          <p:cNvSpPr txBox="1">
            <a:spLocks/>
          </p:cNvSpPr>
          <p:nvPr/>
        </p:nvSpPr>
        <p:spPr>
          <a:xfrm>
            <a:off x="1619672" y="5145271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(vlastní,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3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8"/>
          <a:stretch/>
        </p:blipFill>
        <p:spPr bwMode="auto">
          <a:xfrm>
            <a:off x="4107189" y="2984497"/>
            <a:ext cx="4653508" cy="382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Julius\Desktop\skladb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631"/>
            <a:ext cx="4283968" cy="39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8" y="1412776"/>
            <a:ext cx="9144000" cy="4525963"/>
          </a:xfrm>
        </p:spPr>
        <p:txBody>
          <a:bodyPr/>
          <a:lstStyle/>
          <a:p>
            <a:r>
              <a:rPr lang="cs-CZ" dirty="0" smtClean="0"/>
              <a:t>Poměr cena X životnost a údržba X dispozice</a:t>
            </a:r>
          </a:p>
          <a:p>
            <a:r>
              <a:rPr lang="cs-CZ" dirty="0" smtClean="0"/>
              <a:t>Schéma rozhodovacího procesu pro výběr krytiny</a:t>
            </a:r>
          </a:p>
          <a:p>
            <a:pPr marL="109728" indent="0">
              <a:buNone/>
            </a:pPr>
            <a:endParaRPr lang="cs-CZ" dirty="0" smtClean="0"/>
          </a:p>
          <a:p>
            <a:pPr marL="109728" indent="0">
              <a:buNone/>
            </a:pPr>
            <a:r>
              <a:rPr lang="cs-CZ" sz="2500" dirty="0"/>
              <a:t>s</a:t>
            </a:r>
            <a:r>
              <a:rPr lang="cs-CZ" sz="2500" dirty="0" smtClean="0"/>
              <a:t>kladba pro rekonstrukci:           skladba </a:t>
            </a:r>
            <a:r>
              <a:rPr lang="cs-CZ" sz="2500" dirty="0"/>
              <a:t>pro </a:t>
            </a:r>
            <a:r>
              <a:rPr lang="cs-CZ" sz="2500" dirty="0" smtClean="0"/>
              <a:t>novostavbu:</a:t>
            </a:r>
            <a:endParaRPr lang="cs-CZ" sz="25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Typizovaná došková střecha</a:t>
            </a:r>
            <a:endParaRPr lang="cs-CZ" sz="3200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27984" y="6300278"/>
            <a:ext cx="2232248" cy="5093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cs-CZ" sz="1500" dirty="0" smtClean="0"/>
              <a:t>U= </a:t>
            </a:r>
            <a:r>
              <a:rPr lang="cs-CZ" sz="1500" b="1" dirty="0" smtClean="0"/>
              <a:t>0,219 W/m</a:t>
            </a:r>
            <a:r>
              <a:rPr lang="cs-CZ" sz="1500" b="1" baseline="30000" dirty="0" smtClean="0"/>
              <a:t>2</a:t>
            </a:r>
            <a:r>
              <a:rPr lang="cs-CZ" sz="1500" b="1" dirty="0" smtClean="0"/>
              <a:t>.K</a:t>
            </a:r>
            <a:endParaRPr lang="cs-CZ" sz="15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0" y="6302772"/>
            <a:ext cx="2232248" cy="5093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cs-CZ" sz="1500" dirty="0"/>
              <a:t>U= </a:t>
            </a:r>
            <a:r>
              <a:rPr lang="cs-CZ" sz="1500" b="1" dirty="0"/>
              <a:t>0,172 W/m</a:t>
            </a:r>
            <a:r>
              <a:rPr lang="cs-CZ" sz="1500" b="1" baseline="30000" dirty="0"/>
              <a:t>2</a:t>
            </a:r>
            <a:r>
              <a:rPr lang="cs-CZ" sz="1500" b="1" dirty="0"/>
              <a:t>.K</a:t>
            </a:r>
            <a:endParaRPr lang="cs-CZ" sz="1500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6948264" y="6335954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(vlastní,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4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73316"/>
            <a:ext cx="8496944" cy="4215924"/>
          </a:xfrm>
        </p:spPr>
        <p:txBody>
          <a:bodyPr>
            <a:normAutofit fontScale="92500"/>
          </a:bodyPr>
          <a:lstStyle/>
          <a:p>
            <a:r>
              <a:rPr lang="cs-CZ" sz="2500" dirty="0" smtClean="0"/>
              <a:t>Od vedoucího:</a:t>
            </a:r>
          </a:p>
          <a:p>
            <a:pPr marL="109728" indent="0">
              <a:buNone/>
            </a:pPr>
            <a:r>
              <a:rPr lang="cs-CZ" sz="2500" dirty="0" smtClean="0"/>
              <a:t>1. </a:t>
            </a:r>
            <a:r>
              <a:rPr lang="cs-CZ" sz="2500" dirty="0"/>
              <a:t>Pokud by jste sám použil na svém objektu doškovou krytinu, jaký druh doškové krytiny by jste zvolil – ze slámy nebo z rákosu?</a:t>
            </a:r>
          </a:p>
          <a:p>
            <a:pPr marL="109728" indent="0">
              <a:buNone/>
            </a:pPr>
            <a:r>
              <a:rPr lang="cs-CZ" sz="2500" dirty="0" smtClean="0"/>
              <a:t>2. Vysvětlete. Na str. 12 píšete o stavebním řádu pro venkov z roku 1933 (</a:t>
            </a:r>
            <a:r>
              <a:rPr lang="cs-CZ" sz="2500" dirty="0" err="1"/>
              <a:t>J</a:t>
            </a:r>
            <a:r>
              <a:rPr lang="cs-CZ" sz="2500" dirty="0" err="1" smtClean="0"/>
              <a:t>anotka</a:t>
            </a:r>
            <a:r>
              <a:rPr lang="cs-CZ" sz="2500" dirty="0" smtClean="0"/>
              <a:t>, Linhart, 1987). Na str. 21 píšete „ V roce 1858 byl vydán zákon, dle kterého bylo zakázáno pokrývat novostavby slámou a to hlavně na vsi.“ (</a:t>
            </a:r>
            <a:r>
              <a:rPr lang="cs-CZ" sz="2500" dirty="0"/>
              <a:t>V</a:t>
            </a:r>
            <a:r>
              <a:rPr lang="cs-CZ" sz="2500" dirty="0" smtClean="0"/>
              <a:t>olf, 1932). Nejedná se o jeden a týž zákon?</a:t>
            </a:r>
          </a:p>
          <a:p>
            <a:pPr marL="109728" indent="0">
              <a:buNone/>
            </a:pPr>
            <a:r>
              <a:rPr lang="cs-CZ" sz="2500" dirty="0" smtClean="0"/>
              <a:t>3. </a:t>
            </a:r>
            <a:r>
              <a:rPr lang="cs-CZ" sz="2500" dirty="0"/>
              <a:t>Naznačte řešení v místě střešních oken a prostupů krytinou (mimo komín, který je uveden v práci).</a:t>
            </a:r>
            <a:endParaRPr lang="cs-CZ" sz="2500" i="1" dirty="0"/>
          </a:p>
          <a:p>
            <a:pPr marL="109728" indent="0">
              <a:buNone/>
            </a:pPr>
            <a:endParaRPr lang="cs-CZ" sz="25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0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60" y="3356992"/>
            <a:ext cx="527374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 bwMode="auto">
          <a:xfrm>
            <a:off x="-1" y="0"/>
            <a:ext cx="4288333" cy="3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Julius\Desktop\stresni ok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236"/>
            <a:ext cx="4373971" cy="380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ulius\Desktop\tvarov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220229" cy="253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3"/>
          <p:cNvSpPr txBox="1">
            <a:spLocks/>
          </p:cNvSpPr>
          <p:nvPr/>
        </p:nvSpPr>
        <p:spPr>
          <a:xfrm>
            <a:off x="7020272" y="6334671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</a:t>
            </a:r>
            <a:r>
              <a:rPr lang="cs-CZ" sz="1500" dirty="0" err="1" smtClean="0"/>
              <a:t>Riet</a:t>
            </a:r>
            <a:r>
              <a:rPr lang="cs-CZ" sz="1500" dirty="0" smtClean="0"/>
              <a:t>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6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/>
              <a:t>Od </a:t>
            </a:r>
            <a:r>
              <a:rPr lang="cs-CZ" sz="2500" dirty="0" smtClean="0"/>
              <a:t>oponenta:</a:t>
            </a:r>
            <a:endParaRPr lang="cs-CZ" sz="2500" dirty="0"/>
          </a:p>
          <a:p>
            <a:pPr marL="109728" indent="0">
              <a:buNone/>
            </a:pPr>
            <a:r>
              <a:rPr lang="cs-CZ" sz="2500" dirty="0" smtClean="0"/>
              <a:t>1. </a:t>
            </a:r>
            <a:r>
              <a:rPr lang="cs-CZ" sz="2500" dirty="0"/>
              <a:t>Jaké aspekty podle Vás nejvíce brání většímu rozšíření používání doškové krytiny v současnosti?</a:t>
            </a:r>
          </a:p>
          <a:p>
            <a:pPr marL="109728" indent="0">
              <a:buNone/>
            </a:pPr>
            <a:r>
              <a:rPr lang="cs-CZ" sz="2500" dirty="0" smtClean="0"/>
              <a:t>2. </a:t>
            </a:r>
            <a:r>
              <a:rPr lang="cs-CZ" sz="2500" dirty="0" smtClean="0"/>
              <a:t>Popište stručně technologii pokládky rákosové střešní krytiny</a:t>
            </a:r>
            <a:r>
              <a:rPr lang="cs-CZ" sz="2500" dirty="0" smtClean="0"/>
              <a:t>.</a:t>
            </a:r>
            <a:endParaRPr lang="cs-CZ" sz="2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</a:t>
            </a:r>
            <a:endParaRPr lang="cs-CZ" dirty="0"/>
          </a:p>
        </p:txBody>
      </p:sp>
      <p:pic>
        <p:nvPicPr>
          <p:cNvPr id="4" name="Obrázek 3" descr="C:\Users\Julius\Desktop\postup-pokladk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4499992" y="3269675"/>
            <a:ext cx="4427984" cy="314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3"/>
          <p:cNvSpPr txBox="1">
            <a:spLocks/>
          </p:cNvSpPr>
          <p:nvPr/>
        </p:nvSpPr>
        <p:spPr>
          <a:xfrm>
            <a:off x="5940152" y="6427569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(Sýkora,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8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práce byl splněn. </a:t>
            </a:r>
          </a:p>
          <a:p>
            <a:endParaRPr lang="cs-CZ" dirty="0"/>
          </a:p>
          <a:p>
            <a:r>
              <a:rPr lang="cs-CZ" dirty="0" smtClean="0"/>
              <a:t>ČSN 731901 – 2 Navrhování střech část 2: Střechy se skládanou krytinou</a:t>
            </a:r>
          </a:p>
          <a:p>
            <a:pPr marL="109728" indent="0">
              <a:buNone/>
            </a:pPr>
            <a:endParaRPr lang="cs-CZ" dirty="0" smtClean="0"/>
          </a:p>
          <a:p>
            <a:r>
              <a:rPr lang="cs-CZ" dirty="0" smtClean="0"/>
              <a:t>Další použití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6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128" y="5198910"/>
            <a:ext cx="4186808" cy="1642187"/>
          </a:xfrm>
        </p:spPr>
        <p:txBody>
          <a:bodyPr/>
          <a:lstStyle/>
          <a:p>
            <a:pPr marL="109728" indent="0">
              <a:buNone/>
            </a:pPr>
            <a:r>
              <a:rPr lang="cs-CZ" dirty="0" smtClean="0"/>
              <a:t>Bc. Jiří Fučík</a:t>
            </a:r>
          </a:p>
          <a:p>
            <a:pPr marL="109728" indent="0">
              <a:buNone/>
            </a:pPr>
            <a:r>
              <a:rPr lang="cs-CZ" dirty="0" smtClean="0"/>
              <a:t>České Budějovice</a:t>
            </a:r>
          </a:p>
          <a:p>
            <a:pPr marL="109728" indent="0">
              <a:buNone/>
            </a:pPr>
            <a:r>
              <a:rPr lang="cs-CZ" dirty="0" smtClean="0"/>
              <a:t>2017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7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Došková krytina z pohledu do historie</a:t>
            </a:r>
          </a:p>
          <a:p>
            <a:r>
              <a:rPr lang="cs-CZ" dirty="0" smtClean="0"/>
              <a:t>Došková krytina v současnosti</a:t>
            </a:r>
          </a:p>
          <a:p>
            <a:r>
              <a:rPr lang="cs-CZ" dirty="0" smtClean="0"/>
              <a:t>Technické parametry</a:t>
            </a:r>
          </a:p>
          <a:p>
            <a:r>
              <a:rPr lang="cs-CZ" dirty="0" smtClean="0"/>
              <a:t>Analýza problému</a:t>
            </a:r>
          </a:p>
          <a:p>
            <a:r>
              <a:rPr lang="cs-CZ" dirty="0" smtClean="0"/>
              <a:t>Porovnání na konkrétních stavbách</a:t>
            </a:r>
          </a:p>
          <a:p>
            <a:r>
              <a:rPr lang="cs-CZ" dirty="0" smtClean="0"/>
              <a:t>Typizovaná střecha pro doškovou krytinu</a:t>
            </a:r>
          </a:p>
          <a:p>
            <a:r>
              <a:rPr lang="cs-CZ" dirty="0" smtClean="0"/>
              <a:t>Závěr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2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300" dirty="0"/>
              <a:t>P</a:t>
            </a:r>
            <a:r>
              <a:rPr lang="cs-CZ" sz="2300" dirty="0" smtClean="0"/>
              <a:t>opsat historický vývoj krytiny</a:t>
            </a:r>
          </a:p>
          <a:p>
            <a:pPr marL="109728" indent="0" algn="just">
              <a:buNone/>
            </a:pPr>
            <a:endParaRPr lang="cs-CZ" sz="2300" dirty="0" smtClean="0"/>
          </a:p>
          <a:p>
            <a:pPr algn="just"/>
            <a:r>
              <a:rPr lang="cs-CZ" sz="2300" dirty="0"/>
              <a:t>P</a:t>
            </a:r>
            <a:r>
              <a:rPr lang="cs-CZ" sz="2300" dirty="0" smtClean="0"/>
              <a:t>orovnat přednosti a nedostatky </a:t>
            </a:r>
          </a:p>
          <a:p>
            <a:pPr marL="109728" indent="0" algn="just">
              <a:buNone/>
            </a:pPr>
            <a:endParaRPr lang="cs-CZ" sz="2300" dirty="0" smtClean="0"/>
          </a:p>
          <a:p>
            <a:pPr algn="just"/>
            <a:r>
              <a:rPr lang="cs-CZ" sz="2300" dirty="0" smtClean="0"/>
              <a:t>Vypracovat schéma rozhodovacího procesu při výběru krytiny pro šikmou střechu </a:t>
            </a:r>
          </a:p>
          <a:p>
            <a:pPr marL="109728" indent="0" algn="just">
              <a:buNone/>
            </a:pPr>
            <a:endParaRPr lang="cs-CZ" sz="2300" dirty="0" smtClean="0"/>
          </a:p>
          <a:p>
            <a:pPr algn="just"/>
            <a:r>
              <a:rPr lang="cs-CZ" sz="2300" dirty="0" smtClean="0"/>
              <a:t>Navrhnout typizovanou střechu s doškovou krytinou</a:t>
            </a:r>
          </a:p>
          <a:p>
            <a:pPr marL="109728" indent="0"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9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84" y="332656"/>
            <a:ext cx="9001000" cy="1143000"/>
          </a:xfrm>
        </p:spPr>
        <p:txBody>
          <a:bodyPr>
            <a:noAutofit/>
          </a:bodyPr>
          <a:lstStyle/>
          <a:p>
            <a:r>
              <a:rPr lang="cs-CZ" sz="3700" dirty="0"/>
              <a:t>Došková krytina z pohledu do historie</a:t>
            </a:r>
            <a:endParaRPr lang="cs-CZ" sz="37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500" dirty="0" smtClean="0"/>
              <a:t>Došky ze slámy a rákosu</a:t>
            </a:r>
          </a:p>
          <a:p>
            <a:pPr>
              <a:lnSpc>
                <a:spcPct val="150000"/>
              </a:lnSpc>
            </a:pPr>
            <a:r>
              <a:rPr lang="cs-CZ" sz="2500" dirty="0" smtClean="0"/>
              <a:t>Geografické rozložení</a:t>
            </a:r>
          </a:p>
          <a:p>
            <a:pPr>
              <a:lnSpc>
                <a:spcPct val="150000"/>
              </a:lnSpc>
            </a:pPr>
            <a:r>
              <a:rPr lang="cs-CZ" sz="2500" dirty="0"/>
              <a:t>Řešení hřebene</a:t>
            </a:r>
          </a:p>
          <a:p>
            <a:pPr>
              <a:lnSpc>
                <a:spcPct val="150000"/>
              </a:lnSpc>
            </a:pPr>
            <a:r>
              <a:rPr lang="cs-CZ" sz="2500" dirty="0" smtClean="0"/>
              <a:t>Krytina </a:t>
            </a:r>
            <a:r>
              <a:rPr lang="cs-CZ" sz="2500" dirty="0" smtClean="0"/>
              <a:t>hladká a stupňovitá</a:t>
            </a:r>
            <a:endParaRPr lang="cs-CZ" sz="2500" dirty="0" smtClean="0"/>
          </a:p>
          <a:p>
            <a:pPr>
              <a:lnSpc>
                <a:spcPct val="150000"/>
              </a:lnSpc>
            </a:pPr>
            <a:r>
              <a:rPr lang="cs-CZ" sz="2500" dirty="0" smtClean="0"/>
              <a:t>Stavby s doškovou krytinou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5868144" y="6093296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</a:t>
            </a:r>
            <a:r>
              <a:rPr lang="cs-CZ" sz="1500" dirty="0" err="1" smtClean="0"/>
              <a:t>Schunck</a:t>
            </a:r>
            <a:r>
              <a:rPr lang="cs-CZ" sz="1500" dirty="0" smtClean="0"/>
              <a:t>, 2003)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Julius\Desktop\podk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606024" cy="254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25" y="3501008"/>
            <a:ext cx="2088232" cy="24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Došková krytina z pohledu do historie</a:t>
            </a:r>
          </a:p>
        </p:txBody>
      </p:sp>
      <p:pic>
        <p:nvPicPr>
          <p:cNvPr id="4" name="Obrázek 3" descr="C:\Users\Zippinka\Desktop\mencl zastav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" y="1196752"/>
            <a:ext cx="9144000" cy="5661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obsah 3"/>
          <p:cNvSpPr txBox="1">
            <a:spLocks/>
          </p:cNvSpPr>
          <p:nvPr/>
        </p:nvSpPr>
        <p:spPr>
          <a:xfrm>
            <a:off x="6804248" y="6251202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>
                <a:solidFill>
                  <a:schemeClr val="bg1"/>
                </a:solidFill>
              </a:rPr>
              <a:t>Zdroj: (Mencl, 1980)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1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dirty="0" smtClean="0"/>
              <a:t>Protipožární řešení:  GERNETZŮV DOŠEK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cs-CZ" sz="2500" dirty="0" smtClean="0"/>
              <a:t>Poměr: slámy X hlíny X vody X sádry+ zinkový drát</a:t>
            </a:r>
            <a:endParaRPr lang="cs-CZ" sz="25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Došková krytina z pohledu do historie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sklapeci r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93542"/>
            <a:ext cx="374015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72" y="2997821"/>
            <a:ext cx="3312368" cy="293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6084168" y="6251202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(F.X.D, 1911)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412776"/>
            <a:ext cx="874846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500" dirty="0" smtClean="0"/>
              <a:t>Slaměný došek: skanzeny, přístřešky, altány</a:t>
            </a:r>
          </a:p>
          <a:p>
            <a:pPr>
              <a:lnSpc>
                <a:spcPct val="150000"/>
              </a:lnSpc>
            </a:pPr>
            <a:r>
              <a:rPr lang="cs-CZ" sz="2500" dirty="0" smtClean="0"/>
              <a:t>Rákosový došek: zoologické pavilony, rodinné domy</a:t>
            </a:r>
          </a:p>
          <a:p>
            <a:pPr>
              <a:lnSpc>
                <a:spcPct val="150000"/>
              </a:lnSpc>
            </a:pPr>
            <a:r>
              <a:rPr lang="cs-CZ" sz="2500" dirty="0" smtClean="0"/>
              <a:t>Pokrývačské firmy</a:t>
            </a:r>
          </a:p>
          <a:p>
            <a:pPr>
              <a:lnSpc>
                <a:spcPct val="150000"/>
              </a:lnSpc>
            </a:pPr>
            <a:r>
              <a:rPr lang="cs-CZ" sz="2500" dirty="0" smtClean="0"/>
              <a:t>Materiál z Maďarska</a:t>
            </a:r>
            <a:endParaRPr lang="cs-CZ" sz="2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/>
              <a:t>Došková krytina </a:t>
            </a:r>
            <a:r>
              <a:rPr lang="cs-CZ" sz="3700" dirty="0" smtClean="0"/>
              <a:t>v současnosti</a:t>
            </a:r>
            <a:endParaRPr lang="cs-CZ" sz="37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hiss-reet.de/fileadmin/user_upload/reetdach/themenbild_reetdach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3785"/>
          <a:stretch/>
        </p:blipFill>
        <p:spPr bwMode="auto">
          <a:xfrm>
            <a:off x="-1" y="4476750"/>
            <a:ext cx="914400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3"/>
          <p:cNvSpPr txBox="1">
            <a:spLocks/>
          </p:cNvSpPr>
          <p:nvPr/>
        </p:nvSpPr>
        <p:spPr>
          <a:xfrm>
            <a:off x="6228184" y="6381327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(Otáhal, 2011)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4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00" dirty="0" smtClean="0"/>
              <a:t>Protipožární řešení:</a:t>
            </a:r>
          </a:p>
          <a:p>
            <a:pPr marL="109728" indent="0">
              <a:buNone/>
            </a:pPr>
            <a:endParaRPr lang="cs-CZ" sz="23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cs-CZ" sz="2300" dirty="0" smtClean="0"/>
              <a:t>1. chemický nástřik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cs-CZ" sz="2300" dirty="0" smtClean="0"/>
              <a:t>2. protipožární obklad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cs-CZ" sz="2300" dirty="0" smtClean="0"/>
              <a:t>3. systém </a:t>
            </a:r>
            <a:r>
              <a:rPr lang="cs-CZ" sz="2300" dirty="0" err="1" smtClean="0"/>
              <a:t>Sepatec</a:t>
            </a:r>
            <a:endParaRPr lang="cs-CZ" sz="2300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cs-CZ" sz="2300" dirty="0" smtClean="0"/>
              <a:t>4. </a:t>
            </a:r>
            <a:r>
              <a:rPr lang="cs-CZ" sz="2300" dirty="0"/>
              <a:t>p</a:t>
            </a:r>
            <a:r>
              <a:rPr lang="cs-CZ" sz="2300" dirty="0" smtClean="0"/>
              <a:t>ožární detektory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cs-CZ" sz="2300" dirty="0" smtClean="0"/>
              <a:t>5. lapače jisker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/>
              <a:t>Došková krytina </a:t>
            </a:r>
            <a:r>
              <a:rPr lang="cs-CZ" sz="3700" dirty="0" smtClean="0"/>
              <a:t>v současnosti</a:t>
            </a:r>
            <a:endParaRPr lang="cs-CZ" sz="3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http://u12uap5.nixweb03.dandomain.dk/wp-content/uploads/2013/10/sepatec-brandsikring-500x3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45" y="1484784"/>
            <a:ext cx="4773495" cy="3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5481356" y="5354334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/>
              <a:t>Zdroj: (</a:t>
            </a:r>
            <a:r>
              <a:rPr lang="cs-CZ" sz="1500" dirty="0" err="1" smtClean="0"/>
              <a:t>Christensen</a:t>
            </a:r>
            <a:r>
              <a:rPr lang="cs-CZ" sz="1500" dirty="0" smtClean="0"/>
              <a:t>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5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laměný dů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" y="836712"/>
            <a:ext cx="9141346" cy="60212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s-CZ" sz="2400" dirty="0" smtClean="0"/>
          </a:p>
          <a:p>
            <a:pPr marL="109728" indent="0">
              <a:buNone/>
            </a:pPr>
            <a:endParaRPr lang="cs-CZ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700" dirty="0"/>
              <a:t>Došková krytina </a:t>
            </a:r>
            <a:r>
              <a:rPr lang="cs-CZ" sz="3700" dirty="0" smtClean="0"/>
              <a:t>v současnosti</a:t>
            </a:r>
            <a:endParaRPr lang="cs-CZ" sz="37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804248" y="6306320"/>
            <a:ext cx="3456384" cy="12135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cs-CZ" sz="1500" dirty="0" smtClean="0">
                <a:solidFill>
                  <a:schemeClr val="bg1"/>
                </a:solidFill>
              </a:rPr>
              <a:t>Zdroj: (</a:t>
            </a:r>
            <a:r>
              <a:rPr lang="cs-CZ" sz="1500" dirty="0" err="1" smtClean="0">
                <a:solidFill>
                  <a:schemeClr val="bg1"/>
                </a:solidFill>
              </a:rPr>
              <a:t>Čejeni</a:t>
            </a:r>
            <a:r>
              <a:rPr lang="cs-CZ" sz="1500" dirty="0" smtClean="0">
                <a:solidFill>
                  <a:schemeClr val="bg1"/>
                </a:solidFill>
              </a:rPr>
              <a:t>, 2016)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7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2967</TotalTime>
  <Words>575</Words>
  <Application>Microsoft Office PowerPoint</Application>
  <PresentationFormat>Předvádění na obrazovce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Shluk</vt:lpstr>
      <vt:lpstr>Došková krytina na šikmé střeše z pohledu tradice a dneška</vt:lpstr>
      <vt:lpstr>Obsah prezentace</vt:lpstr>
      <vt:lpstr>Cíl práce</vt:lpstr>
      <vt:lpstr>Došková krytina z pohledu do historie</vt:lpstr>
      <vt:lpstr>Došková krytina z pohledu do historie</vt:lpstr>
      <vt:lpstr>Došková krytina z pohledu do historie</vt:lpstr>
      <vt:lpstr>Došková krytina v současnosti</vt:lpstr>
      <vt:lpstr>Došková krytina v současnosti</vt:lpstr>
      <vt:lpstr>Došková krytina v současnosti</vt:lpstr>
      <vt:lpstr>Technické parametry</vt:lpstr>
      <vt:lpstr>Analýza problému</vt:lpstr>
      <vt:lpstr>Problémy na rákosových šikmých střechách</vt:lpstr>
      <vt:lpstr>Typizovaná došková střecha</vt:lpstr>
      <vt:lpstr>Dotazy</vt:lpstr>
      <vt:lpstr>Prezentace aplikace PowerPoint</vt:lpstr>
      <vt:lpstr>Dotazy</vt:lpstr>
      <vt:lpstr>Závěrečné shrnutí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Zippinka</dc:creator>
  <cp:lastModifiedBy>Julius</cp:lastModifiedBy>
  <cp:revision>94</cp:revision>
  <dcterms:created xsi:type="dcterms:W3CDTF">2014-06-04T06:11:43Z</dcterms:created>
  <dcterms:modified xsi:type="dcterms:W3CDTF">2017-02-01T14:38:32Z</dcterms:modified>
</cp:coreProperties>
</file>