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82" r:id="rId3"/>
    <p:sldId id="283" r:id="rId4"/>
    <p:sldId id="284" r:id="rId5"/>
    <p:sldId id="290" r:id="rId6"/>
    <p:sldId id="291" r:id="rId7"/>
    <p:sldId id="292" r:id="rId8"/>
    <p:sldId id="289" r:id="rId9"/>
    <p:sldId id="273" r:id="rId10"/>
    <p:sldId id="286" r:id="rId11"/>
    <p:sldId id="270" r:id="rId12"/>
    <p:sldId id="271" r:id="rId13"/>
    <p:sldId id="272" r:id="rId14"/>
    <p:sldId id="274" r:id="rId15"/>
    <p:sldId id="275" r:id="rId16"/>
    <p:sldId id="288" r:id="rId17"/>
    <p:sldId id="287" r:id="rId18"/>
    <p:sldId id="29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7" y="-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ROČNÍ OBRAT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Tržby za prodej vlastních výrobků a služeb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cat>
            <c:strRef>
              <c:f>List1!$A$2:$A$6</c:f>
              <c:strCache>
                <c:ptCount val="5"/>
                <c:pt idx="0">
                  <c:v>rok 2011</c:v>
                </c:pt>
                <c:pt idx="1">
                  <c:v>rok 2012</c:v>
                </c:pt>
                <c:pt idx="2">
                  <c:v>rok 2013</c:v>
                </c:pt>
                <c:pt idx="3">
                  <c:v>rok 2014</c:v>
                </c:pt>
                <c:pt idx="4">
                  <c:v>rok 2015</c:v>
                </c:pt>
              </c:strCache>
            </c:strRef>
          </c:cat>
          <c:val>
            <c:numRef>
              <c:f>List1!$B$2:$B$6</c:f>
              <c:numCache>
                <c:formatCode>#,##0\ "Kč"</c:formatCode>
                <c:ptCount val="5"/>
                <c:pt idx="0">
                  <c:v>190000</c:v>
                </c:pt>
                <c:pt idx="1">
                  <c:v>4219000</c:v>
                </c:pt>
                <c:pt idx="2">
                  <c:v>18591000</c:v>
                </c:pt>
                <c:pt idx="3">
                  <c:v>21167000</c:v>
                </c:pt>
                <c:pt idx="4">
                  <c:v>26199000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Tržby za prodej zboží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cat>
            <c:strRef>
              <c:f>List1!$A$2:$A$6</c:f>
              <c:strCache>
                <c:ptCount val="5"/>
                <c:pt idx="0">
                  <c:v>rok 2011</c:v>
                </c:pt>
                <c:pt idx="1">
                  <c:v>rok 2012</c:v>
                </c:pt>
                <c:pt idx="2">
                  <c:v>rok 2013</c:v>
                </c:pt>
                <c:pt idx="3">
                  <c:v>rok 2014</c:v>
                </c:pt>
                <c:pt idx="4">
                  <c:v>rok 2015</c:v>
                </c:pt>
              </c:strCache>
            </c:strRef>
          </c:cat>
          <c:val>
            <c:numRef>
              <c:f>List1!$C$2:$C$6</c:f>
              <c:numCache>
                <c:formatCode>#,##0\ "Kč"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1162000</c:v>
                </c:pt>
                <c:pt idx="3">
                  <c:v>941000</c:v>
                </c:pt>
                <c:pt idx="4">
                  <c:v>1150000</c:v>
                </c:pt>
              </c:numCache>
            </c:numRef>
          </c:val>
        </c:ser>
        <c:dLbls/>
        <c:gapWidth val="95"/>
        <c:overlap val="100"/>
        <c:axId val="59872000"/>
        <c:axId val="59873536"/>
      </c:barChart>
      <c:catAx>
        <c:axId val="59872000"/>
        <c:scaling>
          <c:orientation val="minMax"/>
        </c:scaling>
        <c:axPos val="b"/>
        <c:numFmt formatCode="General" sourceLinked="0"/>
        <c:majorTickMark val="none"/>
        <c:tickLblPos val="nextTo"/>
        <c:crossAx val="59873536"/>
        <c:crosses val="autoZero"/>
        <c:auto val="1"/>
        <c:lblAlgn val="ctr"/>
        <c:lblOffset val="100"/>
      </c:catAx>
      <c:valAx>
        <c:axId val="59873536"/>
        <c:scaling>
          <c:orientation val="minMax"/>
        </c:scaling>
        <c:axPos val="l"/>
        <c:majorGridlines/>
        <c:numFmt formatCode="#,##0\ &quot;Kč&quot;" sourceLinked="1"/>
        <c:majorTickMark val="none"/>
        <c:tickLblPos val="nextTo"/>
        <c:crossAx val="598720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spPr>
    <a:effectLst>
      <a:outerShdw blurRad="50800" dist="38100" dir="2700000" algn="tl" rotWithShape="0">
        <a:prstClr val="black">
          <a:alpha val="40000"/>
        </a:prstClr>
      </a:outerShdw>
    </a:effectLst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Horizontální</a:t>
            </a:r>
            <a:r>
              <a:rPr lang="cs-CZ" baseline="0"/>
              <a:t> analýza aktiv</a:t>
            </a:r>
            <a:endParaRPr lang="cs-CZ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2011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Stálá aktiva</c:v>
                </c:pt>
                <c:pt idx="1">
                  <c:v>Oběžná aktiva</c:v>
                </c:pt>
                <c:pt idx="2">
                  <c:v>Časové rozlišení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222</c:v>
                </c:pt>
                <c:pt idx="1">
                  <c:v>247</c:v>
                </c:pt>
                <c:pt idx="2">
                  <c:v>7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2012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Stálá aktiva</c:v>
                </c:pt>
                <c:pt idx="1">
                  <c:v>Oběžná aktiva</c:v>
                </c:pt>
                <c:pt idx="2">
                  <c:v>Časové rozlišení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144</c:v>
                </c:pt>
                <c:pt idx="1">
                  <c:v>938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2013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Stálá aktiva</c:v>
                </c:pt>
                <c:pt idx="1">
                  <c:v>Oběžná aktiva</c:v>
                </c:pt>
                <c:pt idx="2">
                  <c:v>Časové rozlišení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  <c:pt idx="0">
                  <c:v>347</c:v>
                </c:pt>
                <c:pt idx="1">
                  <c:v>4908</c:v>
                </c:pt>
                <c:pt idx="2">
                  <c:v>33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2014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Stálá aktiva</c:v>
                </c:pt>
                <c:pt idx="1">
                  <c:v>Oběžná aktiva</c:v>
                </c:pt>
                <c:pt idx="2">
                  <c:v>Časové rozlišení</c:v>
                </c:pt>
              </c:strCache>
            </c:strRef>
          </c:cat>
          <c:val>
            <c:numRef>
              <c:f>List1!$E$2:$E$4</c:f>
              <c:numCache>
                <c:formatCode>General</c:formatCode>
                <c:ptCount val="3"/>
                <c:pt idx="0">
                  <c:v>891</c:v>
                </c:pt>
                <c:pt idx="1">
                  <c:v>4743</c:v>
                </c:pt>
                <c:pt idx="2">
                  <c:v>51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2015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Stálá aktiva</c:v>
                </c:pt>
                <c:pt idx="1">
                  <c:v>Oběžná aktiva</c:v>
                </c:pt>
                <c:pt idx="2">
                  <c:v>Časové rozlišení</c:v>
                </c:pt>
              </c:strCache>
            </c:strRef>
          </c:cat>
          <c:val>
            <c:numRef>
              <c:f>List1!$F$2:$F$4</c:f>
              <c:numCache>
                <c:formatCode>General</c:formatCode>
                <c:ptCount val="3"/>
                <c:pt idx="0">
                  <c:v>609</c:v>
                </c:pt>
                <c:pt idx="1">
                  <c:v>4179</c:v>
                </c:pt>
                <c:pt idx="2">
                  <c:v>49</c:v>
                </c:pt>
              </c:numCache>
            </c:numRef>
          </c:val>
        </c:ser>
        <c:dLbls>
          <c:showVal val="1"/>
        </c:dLbls>
        <c:overlap val="-25"/>
        <c:axId val="143414784"/>
        <c:axId val="143416320"/>
      </c:barChart>
      <c:catAx>
        <c:axId val="143414784"/>
        <c:scaling>
          <c:orientation val="minMax"/>
        </c:scaling>
        <c:axPos val="b"/>
        <c:numFmt formatCode="General" sourceLinked="0"/>
        <c:majorTickMark val="none"/>
        <c:tickLblPos val="nextTo"/>
        <c:crossAx val="143416320"/>
        <c:crosses val="autoZero"/>
        <c:auto val="1"/>
        <c:lblAlgn val="ctr"/>
        <c:lblOffset val="100"/>
      </c:catAx>
      <c:valAx>
        <c:axId val="14341632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43414784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effectLst>
      <a:outerShdw blurRad="50800" dist="38100" dir="2700000" algn="tl" rotWithShape="0">
        <a:prstClr val="black">
          <a:alpha val="40000"/>
        </a:prstClr>
      </a:outerShdw>
    </a:effectLst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Horizontální</a:t>
            </a:r>
            <a:r>
              <a:rPr lang="cs-CZ" baseline="0"/>
              <a:t> analýza pasiv</a:t>
            </a:r>
            <a:endParaRPr lang="cs-CZ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2011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Vlastní kapitál</c:v>
                </c:pt>
                <c:pt idx="1">
                  <c:v>Cizí zdroje</c:v>
                </c:pt>
                <c:pt idx="2">
                  <c:v>Časové rozlišení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166</c:v>
                </c:pt>
                <c:pt idx="1">
                  <c:v>310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2012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Vlastní kapitál</c:v>
                </c:pt>
                <c:pt idx="1">
                  <c:v>Cizí zdroje</c:v>
                </c:pt>
                <c:pt idx="2">
                  <c:v>Časové rozlišení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260</c:v>
                </c:pt>
                <c:pt idx="1">
                  <c:v>827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2013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Vlastní kapitál</c:v>
                </c:pt>
                <c:pt idx="1">
                  <c:v>Cizí zdroje</c:v>
                </c:pt>
                <c:pt idx="2">
                  <c:v>Časové rozlišení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  <c:pt idx="0">
                  <c:v>809</c:v>
                </c:pt>
                <c:pt idx="1">
                  <c:v>4479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2014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Vlastní kapitál</c:v>
                </c:pt>
                <c:pt idx="1">
                  <c:v>Cizí zdroje</c:v>
                </c:pt>
                <c:pt idx="2">
                  <c:v>Časové rozlišení</c:v>
                </c:pt>
              </c:strCache>
            </c:strRef>
          </c:cat>
          <c:val>
            <c:numRef>
              <c:f>List1!$E$2:$E$4</c:f>
              <c:numCache>
                <c:formatCode>General</c:formatCode>
                <c:ptCount val="3"/>
                <c:pt idx="0">
                  <c:v>1552</c:v>
                </c:pt>
                <c:pt idx="1">
                  <c:v>4133</c:v>
                </c:pt>
                <c:pt idx="2">
                  <c:v>0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2015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Vlastní kapitál</c:v>
                </c:pt>
                <c:pt idx="1">
                  <c:v>Cizí zdroje</c:v>
                </c:pt>
                <c:pt idx="2">
                  <c:v>Časové rozlišení</c:v>
                </c:pt>
              </c:strCache>
            </c:strRef>
          </c:cat>
          <c:val>
            <c:numRef>
              <c:f>List1!$F$2:$F$4</c:f>
              <c:numCache>
                <c:formatCode>General</c:formatCode>
                <c:ptCount val="3"/>
                <c:pt idx="0">
                  <c:v>2383</c:v>
                </c:pt>
                <c:pt idx="1">
                  <c:v>2450</c:v>
                </c:pt>
                <c:pt idx="2">
                  <c:v>4</c:v>
                </c:pt>
              </c:numCache>
            </c:numRef>
          </c:val>
        </c:ser>
        <c:dLbls>
          <c:showVal val="1"/>
        </c:dLbls>
        <c:overlap val="-25"/>
        <c:axId val="143533952"/>
        <c:axId val="143535488"/>
      </c:barChart>
      <c:catAx>
        <c:axId val="143533952"/>
        <c:scaling>
          <c:orientation val="minMax"/>
        </c:scaling>
        <c:axPos val="b"/>
        <c:numFmt formatCode="General" sourceLinked="0"/>
        <c:majorTickMark val="none"/>
        <c:tickLblPos val="nextTo"/>
        <c:crossAx val="143535488"/>
        <c:crosses val="autoZero"/>
        <c:auto val="1"/>
        <c:lblAlgn val="ctr"/>
        <c:lblOffset val="100"/>
      </c:catAx>
      <c:valAx>
        <c:axId val="14353548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43533952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effectLst>
      <a:outerShdw blurRad="50800" dist="38100" dir="2700000" algn="tl" rotWithShape="0">
        <a:prstClr val="black">
          <a:alpha val="40000"/>
        </a:prstClr>
      </a:outerShdw>
    </a:effectLst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10"/>
  <c:chart>
    <c:title>
      <c:tx>
        <c:rich>
          <a:bodyPr/>
          <a:lstStyle/>
          <a:p>
            <a:pPr>
              <a:defRPr/>
            </a:pPr>
            <a:r>
              <a:rPr lang="cs-CZ"/>
              <a:t>Vertikální</a:t>
            </a:r>
            <a:r>
              <a:rPr lang="cs-CZ" baseline="0"/>
              <a:t> analýza aktiv</a:t>
            </a:r>
            <a:endParaRPr lang="cs-CZ"/>
          </a:p>
        </c:rich>
      </c:tx>
      <c:layout/>
    </c:title>
    <c:plotArea>
      <c:layout/>
      <c:barChart>
        <c:barDir val="col"/>
        <c:grouping val="percentStacked"/>
        <c:ser>
          <c:idx val="0"/>
          <c:order val="0"/>
          <c:tx>
            <c:strRef>
              <c:f>List1!$B$1</c:f>
              <c:strCache>
                <c:ptCount val="1"/>
                <c:pt idx="0">
                  <c:v>Stálá aktiva</c:v>
                </c:pt>
              </c:strCache>
            </c:strRef>
          </c:tx>
          <c:cat>
            <c:numRef>
              <c:f>List1!$A$2:$A$6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List1!$B$2:$B$6</c:f>
              <c:numCache>
                <c:formatCode>0.00%</c:formatCode>
                <c:ptCount val="5"/>
                <c:pt idx="0">
                  <c:v>0.46600000000000008</c:v>
                </c:pt>
                <c:pt idx="1">
                  <c:v>0.13200000000000001</c:v>
                </c:pt>
                <c:pt idx="2">
                  <c:v>6.6000000000000003E-2</c:v>
                </c:pt>
                <c:pt idx="3">
                  <c:v>0.15700000000000033</c:v>
                </c:pt>
                <c:pt idx="4">
                  <c:v>0.126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Oběžná aktiva</c:v>
                </c:pt>
              </c:strCache>
            </c:strRef>
          </c:tx>
          <c:spPr>
            <a:solidFill>
              <a:schemeClr val="accent6"/>
            </a:solidFill>
          </c:spPr>
          <c:cat>
            <c:numRef>
              <c:f>List1!$A$2:$A$6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List1!$C$2:$C$6</c:f>
              <c:numCache>
                <c:formatCode>0.00%</c:formatCode>
                <c:ptCount val="5"/>
                <c:pt idx="0">
                  <c:v>0.51900000000000002</c:v>
                </c:pt>
                <c:pt idx="1">
                  <c:v>0.86300000000000121</c:v>
                </c:pt>
                <c:pt idx="2">
                  <c:v>0.92800000000000005</c:v>
                </c:pt>
                <c:pt idx="3">
                  <c:v>0.83400000000000063</c:v>
                </c:pt>
                <c:pt idx="4">
                  <c:v>0.86400000000000121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Časové rozlišení</c:v>
                </c:pt>
              </c:strCache>
            </c:strRef>
          </c:tx>
          <c:cat>
            <c:numRef>
              <c:f>List1!$A$2:$A$6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List1!$D$2:$D$6</c:f>
              <c:numCache>
                <c:formatCode>0.00%</c:formatCode>
                <c:ptCount val="5"/>
                <c:pt idx="0">
                  <c:v>1.4999999999999998E-2</c:v>
                </c:pt>
                <c:pt idx="1">
                  <c:v>5.0000000000000096E-3</c:v>
                </c:pt>
                <c:pt idx="2">
                  <c:v>6.0000000000000105E-3</c:v>
                </c:pt>
                <c:pt idx="3">
                  <c:v>9.0000000000000028E-3</c:v>
                </c:pt>
                <c:pt idx="4" formatCode="0%">
                  <c:v>1.0000000000000005E-2</c:v>
                </c:pt>
              </c:numCache>
            </c:numRef>
          </c:val>
        </c:ser>
        <c:dLbls/>
        <c:gapWidth val="95"/>
        <c:overlap val="100"/>
        <c:axId val="143678080"/>
        <c:axId val="143700352"/>
      </c:barChart>
      <c:catAx>
        <c:axId val="143678080"/>
        <c:scaling>
          <c:orientation val="minMax"/>
        </c:scaling>
        <c:axPos val="b"/>
        <c:numFmt formatCode="General" sourceLinked="1"/>
        <c:majorTickMark val="none"/>
        <c:tickLblPos val="nextTo"/>
        <c:crossAx val="143700352"/>
        <c:crosses val="autoZero"/>
        <c:auto val="1"/>
        <c:lblAlgn val="ctr"/>
        <c:lblOffset val="100"/>
      </c:catAx>
      <c:valAx>
        <c:axId val="14370035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1436780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spPr>
    <a:ln>
      <a:solidFill>
        <a:schemeClr val="tx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10"/>
  <c:chart>
    <c:title>
      <c:tx>
        <c:rich>
          <a:bodyPr/>
          <a:lstStyle/>
          <a:p>
            <a:pPr>
              <a:defRPr/>
            </a:pPr>
            <a:r>
              <a:rPr lang="cs-CZ"/>
              <a:t>Vertikální</a:t>
            </a:r>
            <a:r>
              <a:rPr lang="cs-CZ" baseline="0"/>
              <a:t> analýza pasiv</a:t>
            </a:r>
            <a:endParaRPr lang="cs-CZ"/>
          </a:p>
        </c:rich>
      </c:tx>
      <c:layout/>
    </c:title>
    <c:plotArea>
      <c:layout/>
      <c:barChart>
        <c:barDir val="col"/>
        <c:grouping val="percentStacked"/>
        <c:ser>
          <c:idx val="0"/>
          <c:order val="0"/>
          <c:tx>
            <c:strRef>
              <c:f>List1!$B$1</c:f>
              <c:strCache>
                <c:ptCount val="1"/>
                <c:pt idx="0">
                  <c:v>Cizí zdroje</c:v>
                </c:pt>
              </c:strCache>
            </c:strRef>
          </c:tx>
          <c:cat>
            <c:numRef>
              <c:f>List1!$A$2:$A$6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List1!$B$2:$B$6</c:f>
              <c:numCache>
                <c:formatCode>0.00%</c:formatCode>
                <c:ptCount val="5"/>
                <c:pt idx="0">
                  <c:v>0.65100000000000124</c:v>
                </c:pt>
                <c:pt idx="1">
                  <c:v>0.76100000000000112</c:v>
                </c:pt>
                <c:pt idx="2">
                  <c:v>0.84700000000000064</c:v>
                </c:pt>
                <c:pt idx="3">
                  <c:v>0.72700000000000065</c:v>
                </c:pt>
                <c:pt idx="4">
                  <c:v>0.50700000000000001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Vlastní zdroje</c:v>
                </c:pt>
              </c:strCache>
            </c:strRef>
          </c:tx>
          <c:spPr>
            <a:solidFill>
              <a:schemeClr val="accent6"/>
            </a:solidFill>
          </c:spPr>
          <c:cat>
            <c:numRef>
              <c:f>List1!$A$2:$A$6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List1!$C$2:$C$6</c:f>
              <c:numCache>
                <c:formatCode>0.00%</c:formatCode>
                <c:ptCount val="5"/>
                <c:pt idx="0">
                  <c:v>0.34900000000000031</c:v>
                </c:pt>
                <c:pt idx="1">
                  <c:v>0.23900000000000021</c:v>
                </c:pt>
                <c:pt idx="2">
                  <c:v>0.15300000000000025</c:v>
                </c:pt>
                <c:pt idx="3">
                  <c:v>0.27300000000000002</c:v>
                </c:pt>
                <c:pt idx="4">
                  <c:v>0.49300000000000038</c:v>
                </c:pt>
              </c:numCache>
            </c:numRef>
          </c:val>
        </c:ser>
        <c:dLbls/>
        <c:gapWidth val="95"/>
        <c:overlap val="100"/>
        <c:axId val="143727232"/>
        <c:axId val="143733120"/>
      </c:barChart>
      <c:catAx>
        <c:axId val="143727232"/>
        <c:scaling>
          <c:orientation val="minMax"/>
        </c:scaling>
        <c:axPos val="b"/>
        <c:numFmt formatCode="General" sourceLinked="1"/>
        <c:majorTickMark val="none"/>
        <c:tickLblPos val="nextTo"/>
        <c:crossAx val="143733120"/>
        <c:crosses val="autoZero"/>
        <c:auto val="1"/>
        <c:lblAlgn val="ctr"/>
        <c:lblOffset val="100"/>
      </c:catAx>
      <c:valAx>
        <c:axId val="143733120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1437272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spPr>
    <a:ln>
      <a:solidFill>
        <a:schemeClr val="tx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>
        <c:manualLayout>
          <c:layoutTarget val="inner"/>
          <c:xMode val="edge"/>
          <c:yMode val="edge"/>
          <c:x val="0.35760004586384991"/>
          <c:y val="2.4609668693142621E-2"/>
          <c:w val="0.6243107959514469"/>
          <c:h val="0.70563509739227959"/>
        </c:manualLayout>
      </c:layout>
      <c:lineChart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Tržby za prodej zboží</c:v>
                </c:pt>
              </c:strCache>
            </c:strRef>
          </c:tx>
          <c:cat>
            <c:numRef>
              <c:f>List1!$A$2:$A$6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1162</c:v>
                </c:pt>
                <c:pt idx="3">
                  <c:v>941</c:v>
                </c:pt>
                <c:pt idx="4">
                  <c:v>1150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Tržby za prodej vlastních výrobků a služeb</c:v>
                </c:pt>
              </c:strCache>
            </c:strRef>
          </c:tx>
          <c:spPr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pPr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List1!$A$2:$A$6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  <c:pt idx="0">
                  <c:v>190</c:v>
                </c:pt>
                <c:pt idx="1">
                  <c:v>4219</c:v>
                </c:pt>
                <c:pt idx="2">
                  <c:v>18591</c:v>
                </c:pt>
                <c:pt idx="3">
                  <c:v>21167</c:v>
                </c:pt>
                <c:pt idx="4">
                  <c:v>26199</c:v>
                </c:pt>
              </c:numCache>
            </c:numRef>
          </c:val>
        </c:ser>
        <c:dLbls/>
        <c:marker val="1"/>
        <c:axId val="144080256"/>
        <c:axId val="144082048"/>
      </c:lineChart>
      <c:catAx>
        <c:axId val="144080256"/>
        <c:scaling>
          <c:orientation val="minMax"/>
        </c:scaling>
        <c:axPos val="b"/>
        <c:numFmt formatCode="General" sourceLinked="1"/>
        <c:majorTickMark val="none"/>
        <c:tickLblPos val="nextTo"/>
        <c:crossAx val="144082048"/>
        <c:crosses val="autoZero"/>
        <c:auto val="1"/>
        <c:lblAlgn val="ctr"/>
        <c:lblOffset val="100"/>
      </c:catAx>
      <c:valAx>
        <c:axId val="14408204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44080256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ln>
          <a:solidFill>
            <a:schemeClr val="tx1"/>
          </a:solidFill>
        </a:ln>
      </c:spPr>
    </c:plotArea>
    <c:plotVisOnly val="1"/>
    <c:dispBlanksAs val="gap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ROA - ukazatel rentability celkového vloženého kapitálu</a:t>
            </a:r>
          </a:p>
        </c:rich>
      </c:tx>
      <c:layout/>
    </c:title>
    <c:plotArea>
      <c:layout/>
      <c:lineChart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ROA</c:v>
                </c:pt>
              </c:strCache>
            </c:strRef>
          </c:tx>
          <c:cat>
            <c:numRef>
              <c:f>List1!$A$2:$A$6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List1!$B$2:$B$6</c:f>
              <c:numCache>
                <c:formatCode>0.00%</c:formatCode>
                <c:ptCount val="5"/>
                <c:pt idx="0">
                  <c:v>-7.1400000000000019E-2</c:v>
                </c:pt>
                <c:pt idx="1">
                  <c:v>8.6500000000000007E-2</c:v>
                </c:pt>
                <c:pt idx="2">
                  <c:v>0.1038</c:v>
                </c:pt>
                <c:pt idx="3">
                  <c:v>0.13089999999999999</c:v>
                </c:pt>
                <c:pt idx="4">
                  <c:v>0.17180000000000001</c:v>
                </c:pt>
              </c:numCache>
            </c:numRef>
          </c:val>
        </c:ser>
        <c:dLbls/>
        <c:marker val="1"/>
        <c:axId val="144107776"/>
        <c:axId val="144109568"/>
      </c:lineChart>
      <c:catAx>
        <c:axId val="144107776"/>
        <c:scaling>
          <c:orientation val="minMax"/>
        </c:scaling>
        <c:axPos val="b"/>
        <c:numFmt formatCode="General" sourceLinked="1"/>
        <c:majorTickMark val="none"/>
        <c:tickLblPos val="nextTo"/>
        <c:crossAx val="144109568"/>
        <c:crosses val="autoZero"/>
        <c:auto val="1"/>
        <c:lblAlgn val="ctr"/>
        <c:lblOffset val="100"/>
      </c:catAx>
      <c:valAx>
        <c:axId val="144109568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crossAx val="1441077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31.01.2017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31.01.2017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31.01.2017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31.01.2017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31.01.2017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31.01.2017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31.01.2017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31.01.2017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31.01.2017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5FA2-E21F-451B-8971-3882B87EA80A}" type="datetimeFigureOut">
              <a:rPr lang="cs-CZ" smtClean="0"/>
              <a:pPr/>
              <a:t>31.01.2017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ED75FA2-E21F-451B-8971-3882B87EA80A}" type="datetimeFigureOut">
              <a:rPr lang="cs-CZ" smtClean="0"/>
              <a:pPr/>
              <a:t>31.01.2017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ED75FA2-E21F-451B-8971-3882B87EA80A}" type="datetimeFigureOut">
              <a:rPr lang="cs-CZ" smtClean="0"/>
              <a:pPr/>
              <a:t>31.01.2017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F0AA0C6-86C0-4B40-B7C1-DEC990C0A0A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5949280"/>
            <a:ext cx="8964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VYSOKÁ ŠKOLA TECHNICKÁ A EKONOMICKÁ V ČESKÝCH BUDĚJOVICÍCH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3356992"/>
            <a:ext cx="7560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DIPLOMOVÁ PRÁCE</a:t>
            </a:r>
          </a:p>
          <a:p>
            <a:r>
              <a:rPr lang="cs-CZ" sz="2200" dirty="0" smtClean="0"/>
              <a:t>VEDOUCÍ PRÁCE: Ing. Terezie Vondráčková, </a:t>
            </a:r>
            <a:r>
              <a:rPr lang="cs-CZ" sz="2200" dirty="0" err="1" smtClean="0"/>
              <a:t>Ph.D</a:t>
            </a:r>
            <a:r>
              <a:rPr lang="cs-CZ" sz="2200" dirty="0" smtClean="0"/>
              <a:t>.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7504" y="2204864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VYHODNOCENÍ EKONOMICKÉ VÝKONNOSTI STAVEBNÍ FIRMY</a:t>
            </a:r>
            <a:endParaRPr lang="cs-CZ" sz="3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860032" y="164063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200" dirty="0" smtClean="0"/>
              <a:t>Bc. JIŘÍ DVOŘÁK</a:t>
            </a:r>
            <a:endParaRPr lang="cs-CZ" sz="2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7504" y="116632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ÚNOR 2017</a:t>
            </a:r>
            <a:endParaRPr lang="cs-CZ" sz="22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0252" y="4069565"/>
            <a:ext cx="2052228" cy="207406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/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 smtClean="0"/>
              <a:t>SWOT</a:t>
            </a:r>
            <a:endParaRPr lang="cs-CZ" dirty="0"/>
          </a:p>
          <a:p>
            <a:pPr>
              <a:spcAft>
                <a:spcPts val="600"/>
              </a:spcAft>
            </a:pPr>
            <a:r>
              <a:rPr lang="cs-CZ" dirty="0" smtClean="0"/>
              <a:t>ANALÝZA STAVOVÝCH UKAZATELŮ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ANALÝZA ROZDÍLOVÝCH A TOKOVÝCH UKAZATELŮ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PŘÍMÁ ANALÝZA INTENZIVNÍĆH UKAZATELŮ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517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79512" y="188641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SWOT ANALÝZA SPOLEČNOSTI DV stav s.r.o.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115614" y="908720"/>
          <a:ext cx="7128793" cy="5400599"/>
        </p:xfrm>
        <a:graphic>
          <a:graphicData uri="http://schemas.openxmlformats.org/drawingml/2006/table">
            <a:tbl>
              <a:tblPr/>
              <a:tblGrid>
                <a:gridCol w="826712"/>
                <a:gridCol w="3192714"/>
                <a:gridCol w="3109367"/>
              </a:tblGrid>
              <a:tr h="4975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600">
                        <a:solidFill>
                          <a:srgbClr val="FFFFFF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2568" marR="62568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FFFFFF"/>
                          </a:solidFill>
                          <a:latin typeface="Cambria"/>
                          <a:ea typeface="Calibri"/>
                          <a:cs typeface="Times New Roman"/>
                        </a:rPr>
                        <a:t>+</a:t>
                      </a:r>
                      <a:endParaRPr lang="cs-CZ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2568" marR="6256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FFFFFF"/>
                          </a:solidFill>
                          <a:latin typeface="Cambria"/>
                          <a:ea typeface="Calibri"/>
                          <a:cs typeface="Times New Roman"/>
                        </a:rPr>
                        <a:t>-</a:t>
                      </a:r>
                      <a:endParaRPr lang="cs-CZ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2568" marR="62568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6831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FFFFFF"/>
                          </a:solidFill>
                          <a:latin typeface="Cambria"/>
                          <a:ea typeface="Calibri"/>
                          <a:cs typeface="Times New Roman"/>
                        </a:rPr>
                        <a:t>VNITŘNÍ</a:t>
                      </a:r>
                      <a:endParaRPr lang="cs-CZ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2568" marR="62568" marT="0" marB="0"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s-CZ" sz="1300" b="1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SILNÉ STRÁNKY - S</a:t>
                      </a:r>
                      <a:endParaRPr lang="cs-CZ" sz="11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Specializované technologické zázemí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Kvalita služeb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Flexibilita, rychlost 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Kvalitní referenční stavby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Vlastní zdroje financování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Profesionální a individuální přístup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Pozitivní vnímání jména společnosti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2568" marR="62568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s-CZ" sz="1300" b="1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SLABÉ STRÁNKY - W</a:t>
                      </a:r>
                      <a:endParaRPr lang="cs-CZ" sz="11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Nedostatek vlastních skladových a halových prostor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Závislost na subdodavatelích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Nedostatek kvalifikovaných pracovníků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2568" marR="62568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2198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FFFFFF"/>
                          </a:solidFill>
                          <a:latin typeface="Cambria"/>
                          <a:ea typeface="Calibri"/>
                          <a:cs typeface="Times New Roman"/>
                        </a:rPr>
                        <a:t>VNĚJŠÍ</a:t>
                      </a:r>
                      <a:endParaRPr lang="cs-CZ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2568" marR="62568" marT="0" marB="0"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s-CZ" sz="1300" b="1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PŘÍLEŽITOSTI - O</a:t>
                      </a:r>
                      <a:endParaRPr lang="cs-CZ" sz="11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Veřejné zakázky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Rozšíření nabídky obchodu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Spolupráce s novými dodavateli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Spolupráce s učni, podpora výchovy vlastních zaměstnanců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2568" marR="62568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</a:pPr>
                      <a:r>
                        <a:rPr lang="cs-CZ" sz="1300" b="1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HROZBY - T</a:t>
                      </a:r>
                      <a:endParaRPr lang="cs-CZ" sz="11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Konkurence velkých firem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Legislativní změny</a:t>
                      </a:r>
                      <a:endParaRPr lang="cs-CZ" sz="14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Vstup nové konkurence </a:t>
                      </a:r>
                      <a:r>
                        <a:rPr lang="cs-CZ" sz="1000" dirty="0">
                          <a:solidFill>
                            <a:schemeClr val="bg1"/>
                          </a:solidFill>
                          <a:latin typeface="Cambria"/>
                          <a:ea typeface="Calibri"/>
                          <a:cs typeface="Times New Roman"/>
                        </a:rPr>
                        <a:t>na trh</a:t>
                      </a:r>
                      <a:endParaRPr lang="cs-CZ" sz="1100" dirty="0">
                        <a:solidFill>
                          <a:schemeClr val="bg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2568" marR="62568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79512" y="188641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HORIZONTÁLNÍ ANALÝZA AKTIV A PASIV</a:t>
            </a:r>
          </a:p>
        </p:txBody>
      </p:sp>
      <p:graphicFrame>
        <p:nvGraphicFramePr>
          <p:cNvPr id="6" name="Graf 5"/>
          <p:cNvGraphicFramePr/>
          <p:nvPr/>
        </p:nvGraphicFramePr>
        <p:xfrm>
          <a:off x="251520" y="836712"/>
          <a:ext cx="439248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/>
          <p:nvPr/>
        </p:nvGraphicFramePr>
        <p:xfrm>
          <a:off x="4572000" y="1052736"/>
          <a:ext cx="426226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59024" y="4077072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2013 zaznamenán prudký nárůst výstavby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vlastní kapitál vykazuje stálý nárůst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z důvodu prudkého nárůstu stavební produkce v roce 2013 je zaznamenán velký nárůst cizích zdrojů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188641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VERTIKÁLNÍ ANALÝZA AKTIV A PASIV</a:t>
            </a:r>
          </a:p>
        </p:txBody>
      </p:sp>
      <p:graphicFrame>
        <p:nvGraphicFramePr>
          <p:cNvPr id="5" name="Graf 4"/>
          <p:cNvGraphicFramePr/>
          <p:nvPr/>
        </p:nvGraphicFramePr>
        <p:xfrm>
          <a:off x="0" y="980728"/>
          <a:ext cx="458680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4572000" y="980728"/>
          <a:ext cx="45720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59024" y="4077072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Stavební společnost nemá problémy se splácením faktur ve lhůtě splatnosti – dobrá likvidita společnosti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společnost funguje bez bankovních úvěrů a dlouhodobých závazků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188641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HORIZONTÁLNÍ ANALÝZA VÝKAZU ZISKU A ZTRÁT</a:t>
            </a: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xmlns="" val="1245361313"/>
              </p:ext>
            </p:extLst>
          </p:nvPr>
        </p:nvGraphicFramePr>
        <p:xfrm>
          <a:off x="1043608" y="980728"/>
          <a:ext cx="64807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188641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PŘÍMÁ ANALÝZA INTENZIVNÍCH UKAZATELŮ</a:t>
            </a:r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xmlns="" val="2732566315"/>
              </p:ext>
            </p:extLst>
          </p:nvPr>
        </p:nvGraphicFramePr>
        <p:xfrm>
          <a:off x="611560" y="908720"/>
          <a:ext cx="669674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Stavební společnost DV stav s.r.o. se nachází v dobré </a:t>
            </a:r>
            <a:r>
              <a:rPr lang="cs-CZ" sz="3200" dirty="0" smtClean="0"/>
              <a:t>hospodářské </a:t>
            </a:r>
            <a:r>
              <a:rPr lang="cs-CZ" sz="3200" dirty="0" smtClean="0"/>
              <a:t>situaci</a:t>
            </a:r>
          </a:p>
          <a:p>
            <a:r>
              <a:rPr lang="cs-CZ" sz="3200" dirty="0" smtClean="0"/>
              <a:t>Návrhy opatření pro zlepšení výkonosti firmy</a:t>
            </a:r>
          </a:p>
          <a:p>
            <a:r>
              <a:rPr lang="cs-CZ" sz="3200" dirty="0" smtClean="0"/>
              <a:t>Osobní přínos diplomové práce</a:t>
            </a:r>
            <a:endParaRPr lang="cs-CZ" sz="3200" dirty="0"/>
          </a:p>
          <a:p>
            <a:pPr marL="3657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1574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cíli práce je uvedeno, že finanční analýza bude doplněna tzv. </a:t>
            </a:r>
            <a:r>
              <a:rPr lang="cs-CZ" dirty="0" err="1"/>
              <a:t>Quicktestem</a:t>
            </a:r>
            <a:r>
              <a:rPr lang="cs-CZ" dirty="0"/>
              <a:t>. Můžete vysvětlit, v čem spočívá provedení tohoto testu a je v práci uveden?</a:t>
            </a:r>
            <a:endParaRPr lang="pl-PL" dirty="0" smtClean="0"/>
          </a:p>
          <a:p>
            <a:r>
              <a:rPr lang="pl-PL" dirty="0" smtClean="0"/>
              <a:t>Co </a:t>
            </a:r>
            <a:r>
              <a:rPr lang="pl-PL" dirty="0"/>
              <a:t>patří mezi moderní ukazatele výkonnosti podniku? Jak byste je zapracoval do Vaší DP?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39377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59921" y="2472422"/>
            <a:ext cx="6629400" cy="1826363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34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Motivace a 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cs-CZ" dirty="0" smtClean="0"/>
              <a:t>Potřeba propojení konstrukčních a ekonomických znalostí při podnikání ve stavebnictví</a:t>
            </a:r>
          </a:p>
          <a:p>
            <a:endParaRPr lang="cs-CZ" dirty="0" smtClean="0"/>
          </a:p>
          <a:p>
            <a:r>
              <a:rPr lang="cs-CZ" dirty="0" smtClean="0"/>
              <a:t>Analýza vlastní zkušenosti -&gt; výstupy použité v praxi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653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8112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Cílem práce je provést vyhodnocení finanční výkonnosti stavební firmy a posoudit finanční zdraví firmy. Teoretická část seznámí čtenáře s pojmem finanční zdraví firmy. Bude seznamovat s metodami finančních analýz, budou popsány jednotlivé ukazatele ekonomické výkonnosti stavební firmy. Podkladem pro finanční analýzy budou účetní výkazy, budou popsány možnosti získávání dat pro analýzy. V praktické části bude provedeno vyhodnocení existující stavební firmy a na závěr budou provedena doporučení do budoucnosti. Pomocí analýzy absolutních ukazatelů vycházející z rozvahy a výsledky získáme prvotní pohled na stav hospodářské situace firmy. Analýza tokových a rozdílových ukazatelů bude informovat o likviditě firmy a stavu peněžních prostředků. Prostřednictvím rozboru poměrových ukazatelů bude zobrazen výsledek hospodaření firmy z několika pohledů - zadluženosti, aktivity, rentability a likvidity. Závěrem bude provedeno doplnění finanční analýzy </a:t>
            </a:r>
            <a:r>
              <a:rPr lang="cs-CZ" dirty="0" err="1"/>
              <a:t>Quicktestem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3755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dirty="0"/>
              <a:t>Charakteristika a zvláštnosti stavebního podniku</a:t>
            </a:r>
          </a:p>
          <a:p>
            <a:r>
              <a:rPr lang="cs-CZ" sz="3200" dirty="0"/>
              <a:t>Finanční zdraví a výkonnost stavební </a:t>
            </a:r>
            <a:r>
              <a:rPr lang="cs-CZ" sz="3200" dirty="0" smtClean="0"/>
              <a:t>firmy</a:t>
            </a:r>
          </a:p>
          <a:p>
            <a:r>
              <a:rPr lang="cs-CZ" sz="3200" dirty="0"/>
              <a:t>Finanční analýza a její </a:t>
            </a:r>
            <a:r>
              <a:rPr lang="cs-CZ" sz="3200" dirty="0" smtClean="0"/>
              <a:t>cíle</a:t>
            </a:r>
          </a:p>
          <a:p>
            <a:r>
              <a:rPr lang="cs-CZ" sz="3200" dirty="0"/>
              <a:t>Uživatelé finanční </a:t>
            </a:r>
            <a:r>
              <a:rPr lang="cs-CZ" sz="3200" dirty="0" smtClean="0"/>
              <a:t>analýzy</a:t>
            </a:r>
          </a:p>
          <a:p>
            <a:r>
              <a:rPr lang="cs-CZ" sz="3200" dirty="0"/>
              <a:t>Podkladní data pro zpracování finanční </a:t>
            </a:r>
            <a:r>
              <a:rPr lang="cs-CZ" sz="3200" dirty="0" smtClean="0"/>
              <a:t>analýzy</a:t>
            </a:r>
          </a:p>
          <a:p>
            <a:r>
              <a:rPr lang="cs-CZ" sz="3200" dirty="0"/>
              <a:t>SWOT </a:t>
            </a:r>
            <a:r>
              <a:rPr lang="cs-CZ" sz="3200" dirty="0" smtClean="0"/>
              <a:t>analýza</a:t>
            </a:r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 smtClean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6227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VÝZKUMNÝ PROBLÉM</a:t>
            </a:r>
            <a:br>
              <a:rPr lang="cs-CZ" sz="48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Provedení finanční analýzy stavební firmy a vyhodnocení hospodářské situace.</a:t>
            </a:r>
          </a:p>
          <a:p>
            <a:r>
              <a:rPr lang="cs-CZ" sz="3200" dirty="0" smtClean="0"/>
              <a:t>Po </a:t>
            </a:r>
            <a:r>
              <a:rPr lang="cs-CZ" sz="3200" dirty="0"/>
              <a:t>provedení analýzy – sestavení doporučení do budoucnosti s ohledem na trvale udržitelný rozvoj firmy zabývající se konstrukcemi a rekonstrukcemi staveb.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3465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METODIKA PRÁCE</a:t>
            </a:r>
            <a:br>
              <a:rPr lang="cs-CZ" sz="48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69289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/>
              <a:t>Analýza dokumentů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/>
              <a:t>Pozorování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/>
              <a:t>Komparace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dirty="0"/>
              <a:t>Dedukce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6719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SPOLEČNOST </a:t>
            </a:r>
            <a:r>
              <a:rPr lang="cs-CZ" sz="4800" dirty="0"/>
              <a:t>DV stav s.r.o</a:t>
            </a:r>
            <a:r>
              <a:rPr lang="cs-CZ" sz="4800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3200" dirty="0"/>
              <a:t>Práce v oboru konstrukce a rekonstrukce staveb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3200" dirty="0"/>
              <a:t>Specializace v oboru rekonstrukce vodních elektráren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3200" dirty="0"/>
              <a:t>Specializované bourací a betonářské práce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3200" dirty="0"/>
              <a:t>Práce pro veřejný i soukromý sektor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3200" dirty="0"/>
              <a:t>Společnost založena po roce studia na VŠTE v roce 2011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3200" dirty="0"/>
              <a:t>Komplexní znalosti získané při studiu napomáhají specializaci společnosti a zachování konkurenceschopnosti </a:t>
            </a:r>
            <a:r>
              <a:rPr lang="cs-CZ" sz="3200" dirty="0" smtClean="0"/>
              <a:t>firmy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46284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Roční obrat společnosti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0272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188640"/>
            <a:ext cx="8784976" cy="8140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VNĚJŠÍ ANALÝZA SPOLEČNOSTI DV stav s.r.o.</a:t>
            </a:r>
          </a:p>
          <a:p>
            <a:endParaRPr lang="cs-CZ" sz="24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400" dirty="0" smtClean="0"/>
              <a:t>zaměření na externí ekonomické faktory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cs-CZ" sz="24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400" dirty="0" smtClean="0"/>
              <a:t> ovlivnění legislativou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cs-CZ" sz="24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cs-CZ" sz="2400" dirty="0" smtClean="0"/>
              <a:t> i přes celorepublikový pokles v roce 2013 společnost DV stav zaznamenala velký nárůst tržeb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cs-CZ" sz="2400" dirty="0" smtClean="0"/>
              <a:t> provádění specializovaných prací při rekonstrukci vodní elektrárny Lipno – bourací a betonářské práce při náročných podmínkách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cs-CZ" sz="2400" dirty="0" smtClean="0"/>
              <a:t> specializace v konstrukcích a rekonstrukcích staveb je pozitivním faktorem pro společnost</a:t>
            </a:r>
          </a:p>
          <a:p>
            <a:endParaRPr lang="cs-CZ" sz="2200" dirty="0" smtClean="0"/>
          </a:p>
          <a:p>
            <a:endParaRPr lang="cs-CZ" sz="2200" dirty="0"/>
          </a:p>
          <a:p>
            <a:endParaRPr lang="cs-CZ" sz="2200" dirty="0" smtClean="0"/>
          </a:p>
          <a:p>
            <a:endParaRPr lang="cs-CZ" sz="2200" dirty="0"/>
          </a:p>
          <a:p>
            <a:endParaRPr lang="cs-CZ" sz="2200" dirty="0" smtClean="0"/>
          </a:p>
          <a:p>
            <a:endParaRPr lang="cs-CZ" sz="2200" dirty="0"/>
          </a:p>
          <a:p>
            <a:pPr marL="342900" indent="-342900">
              <a:buFont typeface="Arial" pitchFamily="34" charset="0"/>
              <a:buChar char="•"/>
            </a:pPr>
            <a:endParaRPr lang="cs-CZ" sz="2000" dirty="0" smtClean="0"/>
          </a:p>
          <a:p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chnický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1682</TotalTime>
  <Words>646</Words>
  <Application>Microsoft Office PowerPoint</Application>
  <PresentationFormat>Předvádění na obrazovce (4:3)</PresentationFormat>
  <Paragraphs>111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Technický</vt:lpstr>
      <vt:lpstr>Snímek 1</vt:lpstr>
      <vt:lpstr>Motivace a důvody k řešení daného problému</vt:lpstr>
      <vt:lpstr>Cíl práce</vt:lpstr>
      <vt:lpstr>Obsah</vt:lpstr>
      <vt:lpstr>VÝZKUMNÝ PROBLÉM </vt:lpstr>
      <vt:lpstr>METODIKA PRÁCE </vt:lpstr>
      <vt:lpstr>SPOLEČNOST DV stav s.r.o.</vt:lpstr>
      <vt:lpstr>Roční obrat společnosti</vt:lpstr>
      <vt:lpstr>Snímek 9</vt:lpstr>
      <vt:lpstr>Použité metody</vt:lpstr>
      <vt:lpstr>Snímek 11</vt:lpstr>
      <vt:lpstr>Snímek 12</vt:lpstr>
      <vt:lpstr>Snímek 13</vt:lpstr>
      <vt:lpstr>Snímek 14</vt:lpstr>
      <vt:lpstr>Snímek 15</vt:lpstr>
      <vt:lpstr>Závěrečné shrnutí</vt:lpstr>
      <vt:lpstr>Doplňující otázky</vt:lpstr>
      <vt:lpstr>DĚKUJI ZA POZORNOST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Táňa Bínová</dc:creator>
  <cp:lastModifiedBy>Táňa Bínová</cp:lastModifiedBy>
  <cp:revision>45</cp:revision>
  <dcterms:created xsi:type="dcterms:W3CDTF">2015-01-26T12:09:26Z</dcterms:created>
  <dcterms:modified xsi:type="dcterms:W3CDTF">2017-01-31T22:03:39Z</dcterms:modified>
</cp:coreProperties>
</file>