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6" r:id="rId3"/>
    <p:sldId id="257" r:id="rId4"/>
    <p:sldId id="262" r:id="rId5"/>
    <p:sldId id="267" r:id="rId6"/>
    <p:sldId id="263" r:id="rId7"/>
    <p:sldId id="264" r:id="rId8"/>
    <p:sldId id="259" r:id="rId9"/>
    <p:sldId id="261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C369D-49E2-4769-BEA9-65A633C920CD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18453-8146-4476-A542-0653DEC7E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18453-8146-4476-A542-0653DEC7E63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01.02.2017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3429023"/>
          </a:xfrm>
        </p:spPr>
        <p:txBody>
          <a:bodyPr>
            <a:normAutofit fontScale="90000"/>
          </a:bodyPr>
          <a:lstStyle/>
          <a:p>
            <a:r>
              <a:rPr lang="cs-CZ" sz="2000" b="1" dirty="0" smtClean="0"/>
              <a:t>Vysoká škola technická a ekonomická v Českých Budějovicích</a:t>
            </a:r>
            <a:br>
              <a:rPr lang="cs-CZ" sz="2000" b="1" dirty="0" smtClean="0"/>
            </a:br>
            <a:r>
              <a:rPr lang="cs-CZ" sz="2000" b="1" dirty="0" smtClean="0"/>
              <a:t>Ústav technicko-technologický</a:t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OBHAJOBA DIPLOMOVÉ PRÁCE:</a:t>
            </a:r>
            <a:br>
              <a:rPr lang="cs-CZ" sz="2000" b="1" dirty="0" smtClean="0"/>
            </a:br>
            <a:r>
              <a:rPr lang="cs-CZ" sz="4400" b="1" dirty="0" smtClean="0"/>
              <a:t>Vyhodnocení variantního řešení střešních plášťů budovy s nízkou spotřebou energie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5357826"/>
            <a:ext cx="6429420" cy="928694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/>
              <a:t>Autor diplomové práce: 		Bc. Jiří Hanzlík, </a:t>
            </a:r>
            <a:r>
              <a:rPr lang="cs-CZ" sz="1800" dirty="0" err="1" smtClean="0"/>
              <a:t>DiS</a:t>
            </a:r>
            <a:r>
              <a:rPr lang="cs-CZ" sz="1800" dirty="0" smtClean="0"/>
              <a:t>.</a:t>
            </a:r>
          </a:p>
          <a:p>
            <a:pPr algn="l"/>
            <a:r>
              <a:rPr lang="cs-CZ" sz="1800" dirty="0" smtClean="0"/>
              <a:t>Vedoucí diplomové práce:		Ing. Michal Kraus, PhD.</a:t>
            </a:r>
          </a:p>
          <a:p>
            <a:pPr algn="l"/>
            <a:r>
              <a:rPr lang="cs-CZ" sz="1800" dirty="0" smtClean="0"/>
              <a:t>Oponent diplomové práce:		Ing. Daniela </a:t>
            </a:r>
            <a:r>
              <a:rPr lang="cs-CZ" sz="1800" dirty="0" err="1" smtClean="0"/>
              <a:t>Štroufová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100" dirty="0" smtClean="0"/>
              <a:t>České Budějovice, únor 2017</a:t>
            </a:r>
            <a:endParaRPr lang="cs-CZ" sz="1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3939" cy="1000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11027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Tepelně technické vyhodnocení</a:t>
            </a:r>
            <a:endParaRPr lang="cs-CZ" sz="28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857232"/>
            <a:ext cx="71571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 rot="16200000">
            <a:off x="-422589" y="1876565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7143800" cy="29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 rot="16200000">
            <a:off x="-529746" y="4912679"/>
            <a:ext cx="214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„B“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11027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Časová náročnost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2976" y="1142984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57884" y="1214422"/>
            <a:ext cx="214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„B“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500562" cy="35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70348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11027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Finanční </a:t>
            </a:r>
            <a:r>
              <a:rPr lang="cs-CZ" sz="2800" b="1" dirty="0" smtClean="0"/>
              <a:t>náročnost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571480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57884" y="642918"/>
            <a:ext cx="214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„B“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071546"/>
            <a:ext cx="46326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433557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85804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Environmentální parametry – emise CO</a:t>
            </a:r>
            <a:r>
              <a:rPr lang="cs-CZ" sz="2800" b="1" baseline="-25000" dirty="0" smtClean="0"/>
              <a:t>2</a:t>
            </a:r>
            <a:endParaRPr lang="cs-CZ" sz="2800" b="1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642918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72198" y="3357562"/>
            <a:ext cx="214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„B“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71546"/>
            <a:ext cx="5143536" cy="262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3855" y="3857628"/>
            <a:ext cx="5216817" cy="27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85804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Environmentální parametry – emise SO</a:t>
            </a:r>
            <a:r>
              <a:rPr lang="cs-CZ" sz="2800" b="1" baseline="-25000" dirty="0" smtClean="0"/>
              <a:t>2</a:t>
            </a:r>
            <a:endParaRPr lang="cs-CZ" sz="2800" b="1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642918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72198" y="3357562"/>
            <a:ext cx="214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„B“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562618" cy="268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178" y="4000504"/>
            <a:ext cx="5827008" cy="277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85804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Environmentální parametry – energie</a:t>
            </a:r>
            <a:endParaRPr lang="cs-CZ" sz="2800" b="1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642918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72198" y="3357562"/>
            <a:ext cx="214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„B“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4462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929066"/>
            <a:ext cx="60864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85804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Environmentální parametry</a:t>
            </a:r>
            <a:br>
              <a:rPr lang="cs-CZ" sz="2800" b="1" dirty="0" smtClean="0"/>
            </a:br>
            <a:r>
              <a:rPr lang="cs-CZ" sz="2800" b="1" dirty="0" smtClean="0"/>
              <a:t>podíl recyklovatelného materiálu</a:t>
            </a:r>
            <a:endParaRPr lang="cs-CZ" sz="2800" b="1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642918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72198" y="3357562"/>
            <a:ext cx="214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„B“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55816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71942"/>
            <a:ext cx="5486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6858048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DISKUZE VÝSLEDKŮ</a:t>
            </a:r>
            <a:endParaRPr lang="cs-CZ" sz="2800" b="1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642918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Varianta „A“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187050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2714620"/>
            <a:ext cx="7467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00100" y="642918"/>
            <a:ext cx="7429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Otázky:</a:t>
            </a:r>
            <a:endParaRPr lang="cs-CZ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dirty="0" smtClean="0"/>
              <a:t>Vysvětlete pojem Roční bilance kondenzace a vypařování vodní páry uvnitř konstrukce – pasivní a aktivní bilance.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dirty="0" smtClean="0"/>
              <a:t>Popište hlavní negativní vlivy výskytu tepelných mostů uvnitř konstrukce.</a:t>
            </a:r>
          </a:p>
          <a:p>
            <a:pPr marL="342900" indent="-342900" algn="just">
              <a:buAutoNum type="arabicParenR"/>
            </a:pPr>
            <a:endParaRPr lang="cs-CZ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dirty="0" smtClean="0"/>
              <a:t>Jaké parametry musí obsahovat tepelně-technické posouzení ploché střechy? U varianty B dochází v průběhu roku ke kondenzaci vodní páry. Jaké množství vodní páry v konstrukci zkondenzuje a jaké je povolené množství zkondenzované vodní páry dle ČSN 730540-2:2011?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dirty="0" smtClean="0"/>
              <a:t>V metodice práce na straně 29 je uvedeno: „Pro vyhodnocení finanční náročnosti byla zvolena metoda průzkumu trhu, kde oslovené firmy ocenili výkaz výměr. Nejnižší a nejvyšší cena byla vyškrtnuta a vybrána cena mezi těmito hranicemi. Oslovené firmy </a:t>
            </a:r>
            <a:r>
              <a:rPr lang="cs-CZ" dirty="0" err="1" smtClean="0"/>
              <a:t>naceňovali</a:t>
            </a:r>
            <a:r>
              <a:rPr lang="cs-CZ" dirty="0" smtClean="0"/>
              <a:t> vždy obě varianty.“ Vzhledem k tomu, že kapitola 4.3. Finanční náročnost pouze sumarizuje výsledek provedeného průzkumu trhu, doporučuji, aby autor závěrečné práce upřesnil, jak průzkum trhu probíhal, kolik bylo osloveno firem a také, aby se detailněji zaměřil na dílčí výstupy tohoto průzkumu.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MOTIVACE A DŮVODY K ŘEŠENÍ PROBLEMATIKY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Vlastní zájem o obor </a:t>
            </a:r>
            <a:r>
              <a:rPr lang="cs-CZ" sz="2400" dirty="0" smtClean="0"/>
              <a:t>stavebnictví</a:t>
            </a:r>
          </a:p>
          <a:p>
            <a:endParaRPr lang="cs-CZ" sz="2400" dirty="0" smtClean="0"/>
          </a:p>
          <a:p>
            <a:r>
              <a:rPr lang="cs-CZ" sz="2400" dirty="0" smtClean="0"/>
              <a:t>Tématika plochých střech v různých materiálových provedeních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 smtClean="0"/>
              <a:t>Vyhodnocení variant střešního pláště budovy z hlediska:</a:t>
            </a:r>
          </a:p>
          <a:p>
            <a:pPr lvl="2" algn="just"/>
            <a:r>
              <a:rPr lang="cs-CZ" sz="2000" dirty="0" smtClean="0"/>
              <a:t>tepelně–technických vlastností</a:t>
            </a:r>
          </a:p>
          <a:p>
            <a:pPr lvl="2" algn="just"/>
            <a:r>
              <a:rPr lang="cs-CZ" sz="2000" dirty="0" smtClean="0"/>
              <a:t>environmentálních parametrů</a:t>
            </a:r>
          </a:p>
          <a:p>
            <a:pPr lvl="2" algn="just"/>
            <a:r>
              <a:rPr lang="cs-CZ" sz="2000" dirty="0" smtClean="0"/>
              <a:t>časové náročnosti</a:t>
            </a:r>
          </a:p>
          <a:p>
            <a:pPr lvl="2" algn="just"/>
            <a:r>
              <a:rPr lang="cs-CZ" sz="2000" dirty="0" smtClean="0"/>
              <a:t>finanční náročnosti</a:t>
            </a:r>
          </a:p>
          <a:p>
            <a:pPr lvl="2" algn="just"/>
            <a:endParaRPr lang="cs-CZ" sz="2000" dirty="0" smtClean="0"/>
          </a:p>
          <a:p>
            <a:pPr algn="just"/>
            <a:r>
              <a:rPr lang="cs-CZ" sz="2800" dirty="0" smtClean="0"/>
              <a:t>Projekt pro provedení stavby s variantním řešením provedení střešních plášťů budovy.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Bytový dům – 4 BJ</a:t>
            </a:r>
            <a:endParaRPr lang="cs-CZ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460" y="1214422"/>
            <a:ext cx="8880213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Bytový dům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37379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857760"/>
            <a:ext cx="4714908" cy="15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6000760" y="250030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U = 0,21 W/m</a:t>
            </a:r>
            <a:r>
              <a:rPr lang="cs-CZ" sz="2400" baseline="30000" dirty="0" smtClean="0">
                <a:solidFill>
                  <a:srgbClr val="FF0000"/>
                </a:solidFill>
              </a:rPr>
              <a:t>2</a:t>
            </a:r>
            <a:r>
              <a:rPr lang="cs-CZ" sz="2400" dirty="0" smtClean="0">
                <a:solidFill>
                  <a:srgbClr val="FF0000"/>
                </a:solidFill>
              </a:rPr>
              <a:t>K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132873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Stavební systém LIVETHERM</a:t>
            </a:r>
          </a:p>
          <a:p>
            <a:r>
              <a:rPr lang="cs-CZ" sz="2400" dirty="0" smtClean="0"/>
              <a:t>Výrobce firma BETONOVÉ STAVB – GROUP, s.r.o. Klatovy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Bytový dům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DP posuzuje 2 varianty ploché střechy:</a:t>
            </a:r>
          </a:p>
          <a:p>
            <a:r>
              <a:rPr lang="cs-CZ" dirty="0" smtClean="0"/>
              <a:t>Varianta „A“</a:t>
            </a:r>
          </a:p>
          <a:p>
            <a:r>
              <a:rPr lang="cs-CZ" dirty="0" smtClean="0"/>
              <a:t>Obrácená plochá střecha</a:t>
            </a:r>
          </a:p>
          <a:p>
            <a:endParaRPr lang="cs-CZ" dirty="0" smtClean="0"/>
          </a:p>
          <a:p>
            <a:r>
              <a:rPr lang="cs-CZ" dirty="0" smtClean="0"/>
              <a:t>Varianta „B“</a:t>
            </a:r>
          </a:p>
          <a:p>
            <a:r>
              <a:rPr lang="cs-CZ" dirty="0" smtClean="0"/>
              <a:t>Plochá střecha s klasickým uspořádáním vrstev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Varianta „A“</a:t>
            </a:r>
            <a:br>
              <a:rPr lang="cs-CZ" sz="2800" b="1" dirty="0" smtClean="0"/>
            </a:br>
            <a:r>
              <a:rPr lang="cs-CZ" sz="2800" b="1" dirty="0" smtClean="0"/>
              <a:t>Obrácená plochá střecha</a:t>
            </a:r>
            <a:endParaRPr lang="cs-CZ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9785"/>
            <a:ext cx="8943975" cy="28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Varianta „B“</a:t>
            </a:r>
            <a:br>
              <a:rPr lang="cs-CZ" sz="2800" b="1" dirty="0" smtClean="0"/>
            </a:br>
            <a:r>
              <a:rPr lang="cs-CZ" sz="2800" b="1" dirty="0" smtClean="0"/>
              <a:t>Plochá střecha s klasickým uspořádáním vrstev</a:t>
            </a:r>
            <a:endParaRPr lang="cs-CZ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9001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7063"/>
            <a:ext cx="8450964" cy="66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3646</TotalTime>
  <Words>376</Words>
  <PresentationFormat>Předvádění na obrazovce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Technický</vt:lpstr>
      <vt:lpstr>Vysoká škola technická a ekonomická v Českých Budějovicích Ústav technicko-technologický   OBHAJOBA DIPLOMOVÉ PRÁCE: Vyhodnocení variantního řešení střešních plášťů budovy s nízkou spotřebou energie  </vt:lpstr>
      <vt:lpstr>MOTIVACE A DŮVODY K ŘEŠENÍ PROBLEMATIKY </vt:lpstr>
      <vt:lpstr>Cíl práce:</vt:lpstr>
      <vt:lpstr>Bytový dům – 4 BJ</vt:lpstr>
      <vt:lpstr>Bytový dům</vt:lpstr>
      <vt:lpstr>Bytový dům</vt:lpstr>
      <vt:lpstr>Varianta „A“ Obrácená plochá střecha</vt:lpstr>
      <vt:lpstr>Varianta „B“ Plochá střecha s klasickým uspořádáním vrstev</vt:lpstr>
      <vt:lpstr>Snímek 9</vt:lpstr>
      <vt:lpstr>Tepelně technické vyhodnocení</vt:lpstr>
      <vt:lpstr>Časová náročnost</vt:lpstr>
      <vt:lpstr>Finanční náročnost</vt:lpstr>
      <vt:lpstr>Environmentální parametry – emise CO2</vt:lpstr>
      <vt:lpstr>Environmentální parametry – emise SO2</vt:lpstr>
      <vt:lpstr>Environmentální parametry – energie</vt:lpstr>
      <vt:lpstr>Environmentální parametry podíl recyklovatelného materiálu</vt:lpstr>
      <vt:lpstr>DISKUZE VÝSLEDKŮ</vt:lpstr>
      <vt:lpstr>DĚKUJI ZA POZORNOST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technicko-technologický   Vyhodnocení variantního řešení střešních plášťů budovy s nízkou spotřebou energie</dc:title>
  <dc:creator>Jiří Hanzlík</dc:creator>
  <cp:lastModifiedBy>Jiří Hanzlík</cp:lastModifiedBy>
  <cp:revision>357</cp:revision>
  <dcterms:created xsi:type="dcterms:W3CDTF">2017-01-30T09:53:46Z</dcterms:created>
  <dcterms:modified xsi:type="dcterms:W3CDTF">2017-02-01T22:53:42Z</dcterms:modified>
</cp:coreProperties>
</file>