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309" r:id="rId4"/>
    <p:sldId id="272" r:id="rId5"/>
    <p:sldId id="259" r:id="rId6"/>
    <p:sldId id="260" r:id="rId7"/>
    <p:sldId id="261" r:id="rId8"/>
    <p:sldId id="297" r:id="rId9"/>
    <p:sldId id="295" r:id="rId10"/>
    <p:sldId id="298" r:id="rId11"/>
    <p:sldId id="296" r:id="rId12"/>
    <p:sldId id="299" r:id="rId13"/>
    <p:sldId id="267" r:id="rId14"/>
    <p:sldId id="303" r:id="rId15"/>
    <p:sldId id="305" r:id="rId16"/>
    <p:sldId id="268" r:id="rId17"/>
    <p:sldId id="269" r:id="rId18"/>
    <p:sldId id="307" r:id="rId19"/>
    <p:sldId id="28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35" autoAdjust="0"/>
    <p:restoredTop sz="81704" autoAdjust="0"/>
  </p:normalViewPr>
  <p:slideViewPr>
    <p:cSldViewPr>
      <p:cViewPr varScale="1">
        <p:scale>
          <a:sx n="78" d="100"/>
          <a:sy n="78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00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16FBF-38C2-4072-83A0-ADCAABD02B4B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723A9-10B4-4F91-8B3B-5187001252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0232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D508D-4CDB-43FC-8BDC-0DFBFF0A8304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F491C-D3EB-4BDA-8B0D-9A22E2B196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8683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F491C-D3EB-4BDA-8B0D-9A22E2B196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74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F491C-D3EB-4BDA-8B0D-9A22E2B196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313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F491C-D3EB-4BDA-8B0D-9A22E2B1968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632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F491C-D3EB-4BDA-8B0D-9A22E2B1968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878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F491C-D3EB-4BDA-8B0D-9A22E2B1968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029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F491C-D3EB-4BDA-8B0D-9A22E2B196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677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F491C-D3EB-4BDA-8B0D-9A22E2B1968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514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F491C-D3EB-4BDA-8B0D-9A22E2B196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470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F491C-D3EB-4BDA-8B0D-9A22E2B1968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197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F491C-D3EB-4BDA-8B0D-9A22E2B196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581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F491C-D3EB-4BDA-8B0D-9A22E2B196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373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F491C-D3EB-4BDA-8B0D-9A22E2B196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549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F491C-D3EB-4BDA-8B0D-9A22E2B196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728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F491C-D3EB-4BDA-8B0D-9A22E2B196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90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5286-B635-4ECF-BF18-81FB748F5DD4}" type="datetime1">
              <a:rPr lang="cs-CZ" smtClean="0"/>
              <a:t>1.2.2017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F66-4FB6-4499-9EE4-4F99D89483B9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B213-4DA9-4D99-AB1A-1EE29C88014E}" type="datetime1">
              <a:rPr lang="cs-CZ" smtClean="0"/>
              <a:t>1.2.2017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F66-4FB6-4499-9EE4-4F99D89483B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7691-920E-4E52-9279-B53D3D8F98BB}" type="datetime1">
              <a:rPr lang="cs-CZ" smtClean="0"/>
              <a:t>1.2.2017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F66-4FB6-4499-9EE4-4F99D89483B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42FA-DAFC-45F7-9FAC-D830118308A2}" type="datetime1">
              <a:rPr lang="cs-CZ" smtClean="0"/>
              <a:t>1.2.2017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F66-4FB6-4499-9EE4-4F99D89483B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37BC-A829-48B8-99B7-266F76C5E7F6}" type="datetime1">
              <a:rPr lang="cs-CZ" smtClean="0"/>
              <a:t>1.2.2017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F66-4FB6-4499-9EE4-4F99D89483B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8EBC-8171-472E-9FA4-8025110FA37D}" type="datetime1">
              <a:rPr lang="cs-CZ" smtClean="0"/>
              <a:t>1.2.2017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F66-4FB6-4499-9EE4-4F99D89483B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C664-EA37-44F7-A3C1-6B93550BCD35}" type="datetime1">
              <a:rPr lang="cs-CZ" smtClean="0"/>
              <a:t>1.2.2017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F66-4FB6-4499-9EE4-4F99D89483B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77CF-455D-49D7-B322-40F305DF64A7}" type="datetime1">
              <a:rPr lang="cs-CZ" smtClean="0"/>
              <a:t>1.2.2017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F66-4FB6-4499-9EE4-4F99D89483B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807F-24EC-4B47-B3EA-CCDFEC0BDDA6}" type="datetime1">
              <a:rPr lang="cs-CZ" smtClean="0"/>
              <a:t>1.2.2017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F66-4FB6-4499-9EE4-4F99D89483B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25EE-4640-4B10-8FE5-EAB4761B64CF}" type="datetime1">
              <a:rPr lang="cs-CZ" smtClean="0"/>
              <a:t>1.2.2017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F66-4FB6-4499-9EE4-4F99D89483B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A2E8-DD4D-402D-8004-1ED37966FFA2}" type="datetime1">
              <a:rPr lang="cs-CZ" smtClean="0"/>
              <a:t>1.2.2017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F66-4FB6-4499-9EE4-4F99D89483B9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79857B-8903-46CF-A362-9914C8FD0EBF}" type="datetime1">
              <a:rPr lang="cs-CZ" smtClean="0"/>
              <a:t>1.2.2017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425F66-4FB6-4499-9EE4-4F99D89483B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60032" y="5467044"/>
            <a:ext cx="3817354" cy="882119"/>
          </a:xfrm>
        </p:spPr>
        <p:txBody>
          <a:bodyPr>
            <a:noAutofit/>
          </a:bodyPr>
          <a:lstStyle/>
          <a:p>
            <a:pPr algn="r"/>
            <a:r>
              <a:rPr lang="cs-CZ" sz="2000" b="1" dirty="0" smtClean="0">
                <a:solidFill>
                  <a:srgbClr val="000066"/>
                </a:solidFill>
                <a:latin typeface="+mj-lt"/>
              </a:rPr>
              <a:t>Bc. Petr Tomíček</a:t>
            </a:r>
          </a:p>
          <a:p>
            <a:pPr algn="r"/>
            <a:r>
              <a:rPr lang="cs-CZ" sz="2000" b="1" dirty="0" smtClean="0">
                <a:solidFill>
                  <a:srgbClr val="000066"/>
                </a:solidFill>
                <a:latin typeface="+mj-lt"/>
              </a:rPr>
              <a:t>9.2.2017</a:t>
            </a:r>
            <a:endParaRPr lang="cs-CZ" sz="2000" b="1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07704" y="548680"/>
            <a:ext cx="6048672" cy="1224136"/>
          </a:xfrm>
        </p:spPr>
        <p:txBody>
          <a:bodyPr/>
          <a:lstStyle/>
          <a:p>
            <a:pPr marL="182880" indent="0" algn="ctr">
              <a:buNone/>
            </a:pPr>
            <a:r>
              <a:rPr lang="pl-PL" sz="2400" dirty="0">
                <a:solidFill>
                  <a:srgbClr val="000066"/>
                </a:solidFill>
              </a:rPr>
              <a:t>Vysoká škola technická a </a:t>
            </a:r>
            <a:r>
              <a:rPr lang="pl-PL" sz="2400" dirty="0" smtClean="0">
                <a:solidFill>
                  <a:srgbClr val="000066"/>
                </a:solidFill>
              </a:rPr>
              <a:t>ekonomická</a:t>
            </a:r>
            <a:br>
              <a:rPr lang="pl-PL" sz="2400" dirty="0" smtClean="0">
                <a:solidFill>
                  <a:srgbClr val="000066"/>
                </a:solidFill>
              </a:rPr>
            </a:br>
            <a:r>
              <a:rPr lang="cs-CZ" sz="2000" dirty="0">
                <a:solidFill>
                  <a:srgbClr val="000066"/>
                </a:solidFill>
              </a:rPr>
              <a:t/>
            </a:r>
            <a:br>
              <a:rPr lang="cs-CZ" sz="2000" dirty="0">
                <a:solidFill>
                  <a:srgbClr val="000066"/>
                </a:solidFill>
              </a:rPr>
            </a:br>
            <a:r>
              <a:rPr lang="cs-CZ" sz="2000" dirty="0">
                <a:solidFill>
                  <a:srgbClr val="000066"/>
                </a:solidFill>
              </a:rPr>
              <a:t>Ústav </a:t>
            </a:r>
            <a:r>
              <a:rPr lang="cs-CZ" sz="2000" dirty="0" err="1">
                <a:solidFill>
                  <a:srgbClr val="000066"/>
                </a:solidFill>
              </a:rPr>
              <a:t>technicko-technologický</a:t>
            </a:r>
            <a:r>
              <a:rPr lang="cs-CZ" sz="2000" dirty="0">
                <a:solidFill>
                  <a:srgbClr val="000066"/>
                </a:solidFill>
              </a:rPr>
              <a:t/>
            </a:r>
            <a:br>
              <a:rPr lang="cs-CZ" sz="2000" dirty="0">
                <a:solidFill>
                  <a:srgbClr val="000066"/>
                </a:solidFill>
              </a:rPr>
            </a:br>
            <a:endParaRPr lang="cs-CZ" dirty="0">
              <a:solidFill>
                <a:srgbClr val="000066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71600" y="1916832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000066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cs-CZ" sz="4000" b="1" dirty="0" smtClean="0">
                <a:solidFill>
                  <a:srgbClr val="000066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DIPLOMOVÁ PRÁCE</a:t>
            </a:r>
          </a:p>
          <a:p>
            <a:pPr algn="ctr"/>
            <a:endParaRPr lang="cs-CZ" b="1" dirty="0">
              <a:solidFill>
                <a:srgbClr val="000066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cs-CZ" sz="3600" b="1" u="sng" dirty="0">
                <a:solidFill>
                  <a:srgbClr val="000066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Návrh zpracování odpadních vod </a:t>
            </a:r>
            <a:r>
              <a:rPr lang="cs-CZ" sz="3600" b="1" u="sng" dirty="0" smtClean="0">
                <a:solidFill>
                  <a:srgbClr val="000066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z obce </a:t>
            </a:r>
            <a:r>
              <a:rPr lang="cs-CZ" sz="3600" b="1" u="sng" dirty="0">
                <a:solidFill>
                  <a:srgbClr val="000066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Branišov u Dubného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395536" y="5517232"/>
            <a:ext cx="5544616" cy="882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 smtClean="0">
                <a:solidFill>
                  <a:srgbClr val="000066"/>
                </a:solidFill>
                <a:latin typeface="+mj-lt"/>
              </a:rPr>
              <a:t>Vedoucí </a:t>
            </a:r>
            <a:r>
              <a:rPr lang="cs-CZ" sz="1600" b="1" dirty="0" smtClean="0">
                <a:solidFill>
                  <a:srgbClr val="000066"/>
                </a:solidFill>
                <a:latin typeface="+mj-lt"/>
              </a:rPr>
              <a:t>DP: doc. Ing. Rudolf </a:t>
            </a:r>
            <a:r>
              <a:rPr lang="cs-CZ" sz="1600" b="1" dirty="0" err="1" smtClean="0">
                <a:solidFill>
                  <a:srgbClr val="000066"/>
                </a:solidFill>
                <a:latin typeface="+mj-lt"/>
              </a:rPr>
              <a:t>Kamf</a:t>
            </a:r>
            <a:r>
              <a:rPr lang="cs-CZ" sz="1600" b="1" dirty="0" smtClean="0">
                <a:solidFill>
                  <a:srgbClr val="000066"/>
                </a:solidFill>
                <a:latin typeface="+mj-lt"/>
              </a:rPr>
              <a:t>, Ph.D</a:t>
            </a:r>
            <a:r>
              <a:rPr lang="cs-CZ" sz="1600" b="1" dirty="0" smtClean="0">
                <a:solidFill>
                  <a:srgbClr val="000066"/>
                </a:solidFill>
                <a:latin typeface="+mj-lt"/>
              </a:rPr>
              <a:t>.</a:t>
            </a:r>
          </a:p>
          <a:p>
            <a:r>
              <a:rPr lang="cs-CZ" sz="1600" b="1" dirty="0">
                <a:solidFill>
                  <a:srgbClr val="000066"/>
                </a:solidFill>
                <a:latin typeface="+mj-lt"/>
              </a:rPr>
              <a:t>Oponent DP: Ing. Pavla Lejsková, Ph.D.</a:t>
            </a:r>
            <a:endParaRPr lang="cs-CZ" sz="1600" b="1" dirty="0" smtClean="0">
              <a:solidFill>
                <a:srgbClr val="000066"/>
              </a:solidFill>
              <a:latin typeface="+mj-lt"/>
            </a:endParaRPr>
          </a:p>
          <a:p>
            <a:endParaRPr lang="cs-CZ" sz="2000" b="1" dirty="0">
              <a:solidFill>
                <a:srgbClr val="000066"/>
              </a:solidFill>
              <a:latin typeface="+mj-lt"/>
            </a:endParaRPr>
          </a:p>
        </p:txBody>
      </p:sp>
      <p:pic>
        <p:nvPicPr>
          <p:cNvPr id="7" name="Picture 2" descr="C:\Users\Hovorka\Pictures\Logo_vste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1178564" cy="118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1844824"/>
            <a:ext cx="6400800" cy="4248472"/>
          </a:xfrm>
        </p:spPr>
        <p:txBody>
          <a:bodyPr>
            <a:normAutofit/>
          </a:bodyPr>
          <a:lstStyle/>
          <a:p>
            <a:r>
              <a:rPr lang="cs-CZ" u="sng" dirty="0">
                <a:solidFill>
                  <a:srgbClr val="000066"/>
                </a:solidFill>
              </a:rPr>
              <a:t>Ekonomické zhodnocení:</a:t>
            </a:r>
          </a:p>
          <a:p>
            <a:pPr lvl="1"/>
            <a:r>
              <a:rPr lang="cs-CZ" i="1" dirty="0">
                <a:solidFill>
                  <a:srgbClr val="000066"/>
                </a:solidFill>
              </a:rPr>
              <a:t>Investiční náklady: 35 650 000 Kč</a:t>
            </a:r>
          </a:p>
          <a:p>
            <a:pPr lvl="2"/>
            <a:r>
              <a:rPr lang="cs-CZ" dirty="0">
                <a:solidFill>
                  <a:srgbClr val="000066"/>
                </a:solidFill>
              </a:rPr>
              <a:t>Výstavba nové splaškové kanalizační sítě</a:t>
            </a:r>
          </a:p>
          <a:p>
            <a:pPr lvl="2"/>
            <a:r>
              <a:rPr lang="cs-CZ" dirty="0">
                <a:solidFill>
                  <a:srgbClr val="000066"/>
                </a:solidFill>
              </a:rPr>
              <a:t>Centrální ČOV</a:t>
            </a:r>
            <a:endParaRPr lang="cs-CZ" i="1" dirty="0">
              <a:solidFill>
                <a:srgbClr val="000066"/>
              </a:solidFill>
            </a:endParaRPr>
          </a:p>
          <a:p>
            <a:pPr lvl="1"/>
            <a:r>
              <a:rPr lang="cs-CZ" i="1" dirty="0">
                <a:solidFill>
                  <a:srgbClr val="000066"/>
                </a:solidFill>
              </a:rPr>
              <a:t>Provozní náklady: 309 200 </a:t>
            </a:r>
            <a:r>
              <a:rPr lang="cs-CZ" i="1" dirty="0" smtClean="0">
                <a:solidFill>
                  <a:srgbClr val="000066"/>
                </a:solidFill>
              </a:rPr>
              <a:t>Kč/rok</a:t>
            </a:r>
          </a:p>
          <a:p>
            <a:pPr lvl="2"/>
            <a:r>
              <a:rPr lang="cs-CZ" dirty="0">
                <a:solidFill>
                  <a:srgbClr val="000066"/>
                </a:solidFill>
              </a:rPr>
              <a:t>Chemické rozbory vzorků odpadní vody</a:t>
            </a:r>
          </a:p>
          <a:p>
            <a:pPr lvl="2"/>
            <a:r>
              <a:rPr lang="cs-CZ" dirty="0">
                <a:solidFill>
                  <a:srgbClr val="000066"/>
                </a:solidFill>
              </a:rPr>
              <a:t>Spotřeba el. energie</a:t>
            </a:r>
          </a:p>
          <a:p>
            <a:pPr lvl="2"/>
            <a:r>
              <a:rPr lang="cs-CZ" dirty="0">
                <a:solidFill>
                  <a:srgbClr val="000066"/>
                </a:solidFill>
              </a:rPr>
              <a:t>Náklady na obsluhu</a:t>
            </a:r>
          </a:p>
          <a:p>
            <a:pPr lvl="2"/>
            <a:r>
              <a:rPr lang="cs-CZ" dirty="0">
                <a:solidFill>
                  <a:srgbClr val="000066"/>
                </a:solidFill>
              </a:rPr>
              <a:t>Oprava a údržba</a:t>
            </a:r>
          </a:p>
          <a:p>
            <a:pPr lvl="2"/>
            <a:r>
              <a:rPr lang="cs-CZ" dirty="0">
                <a:solidFill>
                  <a:srgbClr val="000066"/>
                </a:solidFill>
              </a:rPr>
              <a:t>Odvoz a likvidace odpadů</a:t>
            </a:r>
          </a:p>
          <a:p>
            <a:pPr lvl="2"/>
            <a:endParaRPr lang="cs-CZ" i="1" dirty="0">
              <a:solidFill>
                <a:srgbClr val="000066"/>
              </a:solidFill>
            </a:endParaRPr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88640"/>
            <a:ext cx="82809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cs-CZ" dirty="0" smtClean="0">
                <a:solidFill>
                  <a:srgbClr val="000066"/>
                </a:solidFill>
              </a:rPr>
              <a:t>VARIANTA 2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sz="2400" dirty="0">
                <a:solidFill>
                  <a:srgbClr val="000066"/>
                </a:solidFill>
              </a:rPr>
              <a:t>Centrální </a:t>
            </a:r>
            <a:r>
              <a:rPr lang="cs-CZ" sz="2400" dirty="0" smtClean="0">
                <a:solidFill>
                  <a:srgbClr val="000066"/>
                </a:solidFill>
              </a:rPr>
              <a:t>intenzivní mechanicko-biologická </a:t>
            </a:r>
            <a:r>
              <a:rPr lang="cs-CZ" sz="2400" dirty="0">
                <a:solidFill>
                  <a:srgbClr val="000066"/>
                </a:solidFill>
              </a:rPr>
              <a:t>ČOV s oddílnou stokovou soustavou</a:t>
            </a:r>
            <a:r>
              <a:rPr lang="cs-CZ" dirty="0" smtClean="0">
                <a:solidFill>
                  <a:srgbClr val="000066"/>
                </a:solidFill>
              </a:rPr>
              <a:t/>
            </a:r>
            <a:br>
              <a:rPr lang="cs-CZ" dirty="0" smtClean="0">
                <a:solidFill>
                  <a:srgbClr val="000066"/>
                </a:solidFill>
              </a:rPr>
            </a:br>
            <a:endParaRPr lang="cs-CZ" dirty="0">
              <a:solidFill>
                <a:srgbClr val="000066"/>
              </a:solidFill>
            </a:endParaRPr>
          </a:p>
        </p:txBody>
      </p:sp>
      <p:pic>
        <p:nvPicPr>
          <p:cNvPr id="2050" name="Graf 1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7797" b="9520"/>
          <a:stretch/>
        </p:blipFill>
        <p:spPr bwMode="auto">
          <a:xfrm>
            <a:off x="4427984" y="4253349"/>
            <a:ext cx="4452460" cy="24880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F66-4FB6-4499-9EE4-4F99D89483B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1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188640"/>
            <a:ext cx="82809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cs-CZ" dirty="0" smtClean="0">
                <a:solidFill>
                  <a:srgbClr val="000066"/>
                </a:solidFill>
              </a:rPr>
              <a:t>VARIANTA 3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sz="2400" dirty="0">
                <a:solidFill>
                  <a:srgbClr val="000066"/>
                </a:solidFill>
              </a:rPr>
              <a:t>Odvedení splaškových vod z obce Branišov do stokové sítě města České Budějovice</a:t>
            </a:r>
            <a:r>
              <a:rPr lang="cs-CZ" dirty="0" smtClean="0">
                <a:solidFill>
                  <a:srgbClr val="000066"/>
                </a:solidFill>
              </a:rPr>
              <a:t/>
            </a:r>
            <a:br>
              <a:rPr lang="cs-CZ" dirty="0" smtClean="0">
                <a:solidFill>
                  <a:srgbClr val="000066"/>
                </a:solidFill>
              </a:rPr>
            </a:br>
            <a:endParaRPr lang="cs-CZ" dirty="0">
              <a:solidFill>
                <a:srgbClr val="000066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38667" y="1844824"/>
            <a:ext cx="8538674" cy="5301208"/>
          </a:xfrm>
        </p:spPr>
        <p:txBody>
          <a:bodyPr>
            <a:normAutofit/>
          </a:bodyPr>
          <a:lstStyle/>
          <a:p>
            <a:r>
              <a:rPr lang="cs-CZ" u="sng" dirty="0" smtClean="0">
                <a:solidFill>
                  <a:srgbClr val="000066"/>
                </a:solidFill>
              </a:rPr>
              <a:t>Technické řešení:</a:t>
            </a:r>
          </a:p>
          <a:p>
            <a:pPr lvl="1" algn="just"/>
            <a:r>
              <a:rPr lang="cs-CZ" dirty="0" smtClean="0">
                <a:solidFill>
                  <a:srgbClr val="000066"/>
                </a:solidFill>
              </a:rPr>
              <a:t>Zahrnuje </a:t>
            </a:r>
            <a:r>
              <a:rPr lang="cs-CZ" dirty="0">
                <a:solidFill>
                  <a:srgbClr val="000066"/>
                </a:solidFill>
              </a:rPr>
              <a:t>výstavbu nové splaškové kanalizace na celém území </a:t>
            </a:r>
            <a:r>
              <a:rPr lang="cs-CZ" dirty="0" smtClean="0">
                <a:solidFill>
                  <a:srgbClr val="000066"/>
                </a:solidFill>
              </a:rPr>
              <a:t>obce a výstavbu </a:t>
            </a:r>
            <a:r>
              <a:rPr lang="cs-CZ" dirty="0" smtClean="0">
                <a:solidFill>
                  <a:srgbClr val="000066"/>
                </a:solidFill>
              </a:rPr>
              <a:t>výtlačného potrubí </a:t>
            </a:r>
            <a:r>
              <a:rPr lang="cs-CZ" dirty="0" smtClean="0">
                <a:solidFill>
                  <a:srgbClr val="000066"/>
                </a:solidFill>
              </a:rPr>
              <a:t>včetně </a:t>
            </a:r>
            <a:r>
              <a:rPr lang="cs-CZ" dirty="0" smtClean="0">
                <a:solidFill>
                  <a:srgbClr val="000066"/>
                </a:solidFill>
              </a:rPr>
              <a:t>dvou centrálních čerpacích stanic.</a:t>
            </a:r>
          </a:p>
          <a:p>
            <a:pPr lvl="1"/>
            <a:r>
              <a:rPr lang="cs-CZ" dirty="0">
                <a:solidFill>
                  <a:srgbClr val="000066"/>
                </a:solidFill>
              </a:rPr>
              <a:t>Délka nově budovaných kanalizačních stok: 2 </a:t>
            </a:r>
            <a:r>
              <a:rPr lang="cs-CZ" dirty="0" smtClean="0">
                <a:solidFill>
                  <a:srgbClr val="000066"/>
                </a:solidFill>
              </a:rPr>
              <a:t>200 m</a:t>
            </a:r>
          </a:p>
          <a:p>
            <a:pPr lvl="1"/>
            <a:r>
              <a:rPr lang="cs-CZ" dirty="0" smtClean="0">
                <a:solidFill>
                  <a:srgbClr val="000066"/>
                </a:solidFill>
              </a:rPr>
              <a:t>Délka nově budovaného výtlačného potrubí: 2 515 m</a:t>
            </a:r>
            <a:endParaRPr lang="cs-CZ" dirty="0">
              <a:solidFill>
                <a:srgbClr val="000066"/>
              </a:solidFill>
            </a:endParaRPr>
          </a:p>
          <a:p>
            <a:pPr lvl="1"/>
            <a:r>
              <a:rPr lang="cs-CZ" dirty="0" smtClean="0">
                <a:solidFill>
                  <a:srgbClr val="000066"/>
                </a:solidFill>
              </a:rPr>
              <a:t>Současná </a:t>
            </a:r>
            <a:r>
              <a:rPr lang="cs-CZ" dirty="0">
                <a:solidFill>
                  <a:srgbClr val="000066"/>
                </a:solidFill>
              </a:rPr>
              <a:t>jednotná kanalizace bude využita pro odvod srážkových vod z </a:t>
            </a:r>
            <a:r>
              <a:rPr lang="cs-CZ" dirty="0" err="1">
                <a:solidFill>
                  <a:srgbClr val="000066"/>
                </a:solidFill>
              </a:rPr>
              <a:t>intravilánu</a:t>
            </a:r>
            <a:r>
              <a:rPr lang="cs-CZ" dirty="0">
                <a:solidFill>
                  <a:srgbClr val="000066"/>
                </a:solidFill>
              </a:rPr>
              <a:t> obce. </a:t>
            </a:r>
          </a:p>
          <a:p>
            <a:pPr lvl="1"/>
            <a:endParaRPr lang="cs-CZ" u="sng" dirty="0" smtClean="0">
              <a:solidFill>
                <a:srgbClr val="000066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F66-4FB6-4499-9EE4-4F99D89483B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13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0" y="1772816"/>
            <a:ext cx="8748464" cy="4608512"/>
          </a:xfrm>
        </p:spPr>
        <p:txBody>
          <a:bodyPr>
            <a:normAutofit/>
          </a:bodyPr>
          <a:lstStyle/>
          <a:p>
            <a:r>
              <a:rPr lang="cs-CZ" u="sng" dirty="0">
                <a:solidFill>
                  <a:srgbClr val="000066"/>
                </a:solidFill>
              </a:rPr>
              <a:t>Ekonomické zhodnocení:</a:t>
            </a:r>
          </a:p>
          <a:p>
            <a:pPr lvl="1"/>
            <a:r>
              <a:rPr lang="cs-CZ" i="1" dirty="0">
                <a:solidFill>
                  <a:srgbClr val="000066"/>
                </a:solidFill>
              </a:rPr>
              <a:t>Investiční náklady: 39 500 000 Kč</a:t>
            </a:r>
          </a:p>
          <a:p>
            <a:pPr lvl="2"/>
            <a:r>
              <a:rPr lang="cs-CZ" dirty="0">
                <a:solidFill>
                  <a:srgbClr val="000066"/>
                </a:solidFill>
              </a:rPr>
              <a:t>Výstavba nové splaškové kanalizační sítě</a:t>
            </a:r>
          </a:p>
          <a:p>
            <a:pPr lvl="2"/>
            <a:r>
              <a:rPr lang="cs-CZ" dirty="0">
                <a:solidFill>
                  <a:srgbClr val="000066"/>
                </a:solidFill>
              </a:rPr>
              <a:t>Výtlačná kanalizace pro napojení do </a:t>
            </a:r>
            <a:r>
              <a:rPr lang="cs-CZ" dirty="0" smtClean="0">
                <a:solidFill>
                  <a:srgbClr val="000066"/>
                </a:solidFill>
              </a:rPr>
              <a:t>kanalizační </a:t>
            </a:r>
            <a:r>
              <a:rPr lang="cs-CZ" dirty="0">
                <a:solidFill>
                  <a:srgbClr val="000066"/>
                </a:solidFill>
              </a:rPr>
              <a:t>sítě města Č. Budějovice</a:t>
            </a:r>
          </a:p>
          <a:p>
            <a:pPr lvl="2"/>
            <a:r>
              <a:rPr lang="cs-CZ" dirty="0">
                <a:solidFill>
                  <a:srgbClr val="000066"/>
                </a:solidFill>
              </a:rPr>
              <a:t>Č</a:t>
            </a:r>
            <a:r>
              <a:rPr lang="cs-CZ" dirty="0" smtClean="0">
                <a:solidFill>
                  <a:srgbClr val="000066"/>
                </a:solidFill>
              </a:rPr>
              <a:t>erpací </a:t>
            </a:r>
            <a:r>
              <a:rPr lang="cs-CZ" dirty="0">
                <a:solidFill>
                  <a:srgbClr val="000066"/>
                </a:solidFill>
              </a:rPr>
              <a:t>stanice</a:t>
            </a:r>
          </a:p>
          <a:p>
            <a:pPr lvl="1"/>
            <a:r>
              <a:rPr lang="cs-CZ" i="1" dirty="0">
                <a:solidFill>
                  <a:srgbClr val="000066"/>
                </a:solidFill>
              </a:rPr>
              <a:t>Provozní náklady: 475 800 </a:t>
            </a:r>
            <a:r>
              <a:rPr lang="cs-CZ" i="1" dirty="0" smtClean="0">
                <a:solidFill>
                  <a:srgbClr val="000066"/>
                </a:solidFill>
              </a:rPr>
              <a:t>Kč/rok</a:t>
            </a:r>
          </a:p>
          <a:p>
            <a:pPr lvl="2"/>
            <a:r>
              <a:rPr lang="cs-CZ" dirty="0" smtClean="0">
                <a:solidFill>
                  <a:srgbClr val="000066"/>
                </a:solidFill>
              </a:rPr>
              <a:t>Náklady na čištění odpadních vod v ČB</a:t>
            </a:r>
          </a:p>
          <a:p>
            <a:pPr lvl="2"/>
            <a:r>
              <a:rPr lang="cs-CZ" dirty="0" smtClean="0">
                <a:solidFill>
                  <a:srgbClr val="000066"/>
                </a:solidFill>
              </a:rPr>
              <a:t>Spotřeba </a:t>
            </a:r>
            <a:r>
              <a:rPr lang="cs-CZ" dirty="0">
                <a:solidFill>
                  <a:srgbClr val="000066"/>
                </a:solidFill>
              </a:rPr>
              <a:t>el. energie</a:t>
            </a:r>
          </a:p>
          <a:p>
            <a:pPr lvl="2"/>
            <a:r>
              <a:rPr lang="cs-CZ" dirty="0">
                <a:solidFill>
                  <a:srgbClr val="000066"/>
                </a:solidFill>
              </a:rPr>
              <a:t>Náklady na obsluhu</a:t>
            </a:r>
          </a:p>
          <a:p>
            <a:pPr lvl="2"/>
            <a:r>
              <a:rPr lang="cs-CZ" dirty="0">
                <a:solidFill>
                  <a:srgbClr val="000066"/>
                </a:solidFill>
              </a:rPr>
              <a:t>Oprava a </a:t>
            </a:r>
            <a:r>
              <a:rPr lang="cs-CZ" dirty="0" smtClean="0">
                <a:solidFill>
                  <a:srgbClr val="000066"/>
                </a:solidFill>
              </a:rPr>
              <a:t>údržba</a:t>
            </a:r>
          </a:p>
          <a:p>
            <a:pPr lvl="2"/>
            <a:r>
              <a:rPr lang="cs-CZ" dirty="0" smtClean="0">
                <a:solidFill>
                  <a:srgbClr val="000066"/>
                </a:solidFill>
              </a:rPr>
              <a:t>Odvoz a likvidace odpadů</a:t>
            </a:r>
            <a:endParaRPr lang="cs-CZ" dirty="0">
              <a:solidFill>
                <a:srgbClr val="000066"/>
              </a:solidFill>
            </a:endParaRPr>
          </a:p>
          <a:p>
            <a:pPr lvl="2"/>
            <a:endParaRPr lang="cs-CZ" i="1" dirty="0">
              <a:solidFill>
                <a:srgbClr val="000066"/>
              </a:solidFill>
            </a:endParaRPr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88640"/>
            <a:ext cx="82809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cs-CZ" dirty="0" smtClean="0">
                <a:solidFill>
                  <a:srgbClr val="000066"/>
                </a:solidFill>
              </a:rPr>
              <a:t>VARIANTA 3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sz="2400" dirty="0">
                <a:solidFill>
                  <a:srgbClr val="000066"/>
                </a:solidFill>
              </a:rPr>
              <a:t>Odvedení splaškových vod z obce Branišov do stokové sítě města České Budějovice</a:t>
            </a:r>
            <a:r>
              <a:rPr lang="cs-CZ" dirty="0" smtClean="0">
                <a:solidFill>
                  <a:srgbClr val="000066"/>
                </a:solidFill>
              </a:rPr>
              <a:t/>
            </a:r>
            <a:br>
              <a:rPr lang="cs-CZ" dirty="0" smtClean="0">
                <a:solidFill>
                  <a:srgbClr val="000066"/>
                </a:solidFill>
              </a:rPr>
            </a:br>
            <a:endParaRPr lang="cs-CZ" dirty="0">
              <a:solidFill>
                <a:srgbClr val="000066"/>
              </a:solidFill>
            </a:endParaRPr>
          </a:p>
        </p:txBody>
      </p:sp>
      <p:pic>
        <p:nvPicPr>
          <p:cNvPr id="3074" name="Graf 1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9" t="13719" b="12977"/>
          <a:stretch/>
        </p:blipFill>
        <p:spPr bwMode="auto">
          <a:xfrm>
            <a:off x="4681632" y="4481717"/>
            <a:ext cx="4360647" cy="22423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F66-4FB6-4499-9EE4-4F99D89483B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8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solidFill>
                  <a:srgbClr val="000066"/>
                </a:solidFill>
              </a:rPr>
              <a:t>POROVNÁNÍ VARIANT</a:t>
            </a:r>
            <a:endParaRPr lang="cs-CZ" dirty="0">
              <a:solidFill>
                <a:srgbClr val="0000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6400800" cy="3474720"/>
          </a:xfrm>
        </p:spPr>
        <p:txBody>
          <a:bodyPr/>
          <a:lstStyle/>
          <a:p>
            <a:r>
              <a:rPr lang="cs-CZ" u="sng" dirty="0" smtClean="0">
                <a:solidFill>
                  <a:srgbClr val="000066"/>
                </a:solidFill>
              </a:rPr>
              <a:t>Z hlediska proveditelnosti: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76133"/>
              </p:ext>
            </p:extLst>
          </p:nvPr>
        </p:nvGraphicFramePr>
        <p:xfrm>
          <a:off x="755576" y="2204864"/>
          <a:ext cx="7776864" cy="374441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10500"/>
                <a:gridCol w="1677395"/>
                <a:gridCol w="1688969"/>
              </a:tblGrid>
              <a:tr h="8262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Stavební náročnost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Provozní náročnost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74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Varianta 1 - Centrální ČOV (štěrbinová nádrž, 2x biologický rybník) s gravitační jednotnou stokovou soustavou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malá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malá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22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Varianta 2 - Centrální mechanicko-biologická ČOV s oddílnou stokovou soustavou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střední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velká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22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Varianta 3 - Odvedení splaškových vod z obce Branišov do stokové sítě města České Budějovice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střední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velmi malá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F66-4FB6-4499-9EE4-4F99D89483B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9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79512" y="557808"/>
            <a:ext cx="352839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dirty="0" smtClean="0">
                <a:solidFill>
                  <a:srgbClr val="000066"/>
                </a:solidFill>
              </a:rPr>
              <a:t>POROVNÁNÍ VARIANT</a:t>
            </a:r>
            <a:endParaRPr lang="cs-CZ" dirty="0">
              <a:solidFill>
                <a:srgbClr val="000066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79512" y="2132856"/>
            <a:ext cx="36632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u="sng" dirty="0" smtClean="0">
                <a:solidFill>
                  <a:srgbClr val="000066"/>
                </a:solidFill>
              </a:rPr>
              <a:t>Z hlediska ekonomického: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F66-4FB6-4499-9EE4-4F99D89483B9}" type="slidenum">
              <a:rPr lang="cs-CZ" smtClean="0"/>
              <a:t>14</a:t>
            </a:fld>
            <a:endParaRPr lang="cs-CZ"/>
          </a:p>
        </p:txBody>
      </p:sp>
      <p:pic>
        <p:nvPicPr>
          <p:cNvPr id="8" name="Graf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800" y="116632"/>
            <a:ext cx="5229192" cy="31683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521045"/>
              </p:ext>
            </p:extLst>
          </p:nvPr>
        </p:nvGraphicFramePr>
        <p:xfrm>
          <a:off x="161632" y="3429000"/>
          <a:ext cx="6200757" cy="329184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96391"/>
                <a:gridCol w="1154320"/>
                <a:gridCol w="1025023"/>
                <a:gridCol w="1025023"/>
              </a:tblGrid>
              <a:tr h="5203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Investiční náklady</a:t>
                      </a:r>
                      <a:endParaRPr lang="cs-CZ" sz="14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[Kč]</a:t>
                      </a:r>
                      <a:endParaRPr lang="cs-CZ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Provozní nálady</a:t>
                      </a:r>
                      <a:endParaRPr lang="cs-CZ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[Kč/rok]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Provozní nálady</a:t>
                      </a:r>
                      <a:endParaRPr lang="cs-CZ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[Kč/20let]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12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Varianta 1 - Centrální ČOV (štěrbinová nádrž, 2x biologický rybník) s gravitační jednotnou stokovou soustavou</a:t>
                      </a:r>
                      <a:endParaRPr lang="cs-CZ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12 770 000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136 800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2 736 000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3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Varianta 2 - Centrální mechanicko-biologická ČOV s oddílnou stokovou soustavou</a:t>
                      </a:r>
                      <a:endParaRPr lang="cs-CZ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35 650 000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309 200</a:t>
                      </a:r>
                      <a:endParaRPr lang="cs-CZ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6 184 000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3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Varianta 3 - Odvedení splaškových vod z obce Branišov do stokové sítě města České Budějovice</a:t>
                      </a:r>
                      <a:endParaRPr lang="cs-CZ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39 500 000</a:t>
                      </a:r>
                      <a:endParaRPr lang="cs-CZ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475 800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9 516 000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3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47227958"/>
              </p:ext>
            </p:extLst>
          </p:nvPr>
        </p:nvGraphicFramePr>
        <p:xfrm>
          <a:off x="503548" y="1413045"/>
          <a:ext cx="8280920" cy="505688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70936"/>
                <a:gridCol w="1040082"/>
                <a:gridCol w="1039218"/>
                <a:gridCol w="1165342"/>
                <a:gridCol w="1165342"/>
              </a:tblGrid>
              <a:tr h="709452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Porovnání z hlediska proveditelnosti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Porovnání z hlediska ekonomického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8685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Stavební náročnost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Provozní náročnost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Investiční náklady</a:t>
                      </a:r>
                      <a:endParaRPr lang="cs-CZ" sz="16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[Kč]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Provozní náklady</a:t>
                      </a:r>
                      <a:endParaRPr lang="cs-CZ" sz="16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[Kč/rok]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85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Varianta 1 - Centrální ČOV (štěrbinová nádrž, 2x biologický rybník) s gravitační jednotnou stokovou soustavou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malá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malá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12 770 000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136 800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85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Varianta 2 - Centrální mechanicko-biologická ČOV s oddílnou stokovou soustavou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střední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velká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35 650 000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309 200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85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Varianta 3 - Odvedení splaškových vod z obce Branišov do stokové sítě města České Budějovice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střední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velmi malá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39 500 000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475 800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Nadpis 1"/>
          <p:cNvSpPr txBox="1">
            <a:spLocks/>
          </p:cNvSpPr>
          <p:nvPr/>
        </p:nvSpPr>
        <p:spPr>
          <a:xfrm>
            <a:off x="323528" y="260648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dirty="0" smtClean="0">
                <a:solidFill>
                  <a:srgbClr val="000066"/>
                </a:solidFill>
              </a:rPr>
              <a:t>VYHODNOCENÍ</a:t>
            </a:r>
            <a:endParaRPr lang="cs-CZ" dirty="0">
              <a:solidFill>
                <a:srgbClr val="000066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F66-4FB6-4499-9EE4-4F99D89483B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73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8792" cy="864096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solidFill>
                  <a:srgbClr val="000066"/>
                </a:solidFill>
              </a:rPr>
              <a:t>SHRNUTÍ</a:t>
            </a:r>
            <a:endParaRPr lang="cs-CZ" dirty="0">
              <a:solidFill>
                <a:srgbClr val="000066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136904" cy="54006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0066"/>
                </a:solidFill>
              </a:rPr>
              <a:t>Variant </a:t>
            </a:r>
            <a:r>
              <a:rPr lang="cs-CZ" dirty="0">
                <a:solidFill>
                  <a:srgbClr val="000066"/>
                </a:solidFill>
              </a:rPr>
              <a:t>způsobů zneškodňování odpadních vod je v současné době velké </a:t>
            </a:r>
            <a:r>
              <a:rPr lang="cs-CZ" dirty="0" smtClean="0">
                <a:solidFill>
                  <a:srgbClr val="000066"/>
                </a:solidFill>
              </a:rPr>
              <a:t>množství.</a:t>
            </a:r>
            <a:endParaRPr lang="cs-CZ" dirty="0">
              <a:solidFill>
                <a:srgbClr val="000066"/>
              </a:solidFill>
            </a:endParaRPr>
          </a:p>
          <a:p>
            <a:r>
              <a:rPr lang="cs-CZ" dirty="0" smtClean="0">
                <a:solidFill>
                  <a:srgbClr val="000066"/>
                </a:solidFill>
              </a:rPr>
              <a:t>Branišov je malá obec s počtem obyvatel do 500 EO.</a:t>
            </a:r>
          </a:p>
          <a:p>
            <a:r>
              <a:rPr lang="cs-CZ" dirty="0">
                <a:solidFill>
                  <a:srgbClr val="000066"/>
                </a:solidFill>
              </a:rPr>
              <a:t>Navržené varianty čištění odpadních vod obce </a:t>
            </a:r>
            <a:r>
              <a:rPr lang="cs-CZ" dirty="0" smtClean="0">
                <a:solidFill>
                  <a:srgbClr val="000066"/>
                </a:solidFill>
              </a:rPr>
              <a:t>Branišov byly:</a:t>
            </a:r>
            <a:endParaRPr lang="cs-CZ" dirty="0">
              <a:solidFill>
                <a:srgbClr val="000066"/>
              </a:solidFill>
            </a:endParaRPr>
          </a:p>
          <a:p>
            <a:pPr lvl="1"/>
            <a:r>
              <a:rPr lang="cs-CZ" dirty="0">
                <a:solidFill>
                  <a:srgbClr val="000066"/>
                </a:solidFill>
              </a:rPr>
              <a:t>Varianta 1- Centrální </a:t>
            </a:r>
            <a:r>
              <a:rPr lang="cs-CZ" dirty="0" smtClean="0">
                <a:solidFill>
                  <a:srgbClr val="000066"/>
                </a:solidFill>
              </a:rPr>
              <a:t>extenzivní ČOV s </a:t>
            </a:r>
            <a:r>
              <a:rPr lang="cs-CZ" dirty="0">
                <a:solidFill>
                  <a:srgbClr val="000066"/>
                </a:solidFill>
              </a:rPr>
              <a:t>jednotnou stokovou soustavou</a:t>
            </a:r>
          </a:p>
          <a:p>
            <a:pPr lvl="1"/>
            <a:r>
              <a:rPr lang="cs-CZ" dirty="0">
                <a:solidFill>
                  <a:srgbClr val="000066"/>
                </a:solidFill>
              </a:rPr>
              <a:t>Varianta 2- Centrální </a:t>
            </a:r>
            <a:r>
              <a:rPr lang="cs-CZ" dirty="0" smtClean="0">
                <a:solidFill>
                  <a:srgbClr val="000066"/>
                </a:solidFill>
              </a:rPr>
              <a:t>intenzivní ČOV </a:t>
            </a:r>
            <a:r>
              <a:rPr lang="cs-CZ" dirty="0">
                <a:solidFill>
                  <a:srgbClr val="000066"/>
                </a:solidFill>
              </a:rPr>
              <a:t>s oddílnou stokovou soustavou</a:t>
            </a:r>
          </a:p>
          <a:p>
            <a:pPr lvl="1"/>
            <a:r>
              <a:rPr lang="cs-CZ" dirty="0">
                <a:solidFill>
                  <a:srgbClr val="000066"/>
                </a:solidFill>
              </a:rPr>
              <a:t>Varianta 3- Odvedení splaškových vod z obce Branišov do stokové sítě města České Budějovice</a:t>
            </a:r>
          </a:p>
          <a:p>
            <a:r>
              <a:rPr lang="cs-CZ" dirty="0" smtClean="0">
                <a:solidFill>
                  <a:srgbClr val="000066"/>
                </a:solidFill>
              </a:rPr>
              <a:t>Porovnání variant bylo provedeno z hlediska proveditelnosti a z hlediska ekonomického </a:t>
            </a:r>
          </a:p>
          <a:p>
            <a:r>
              <a:rPr lang="cs-CZ" dirty="0" smtClean="0">
                <a:solidFill>
                  <a:srgbClr val="000066"/>
                </a:solidFill>
              </a:rPr>
              <a:t>Nejvíce vhodná varianta pro realizaci v obci Branišov je varianta 1</a:t>
            </a:r>
            <a:endParaRPr lang="cs-CZ" dirty="0">
              <a:solidFill>
                <a:srgbClr val="000066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F66-4FB6-4499-9EE4-4F99D89483B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148478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0066"/>
                </a:solidFill>
              </a:rPr>
              <a:t>DĚKUJI ZA POZORNOST</a:t>
            </a:r>
            <a:endParaRPr lang="cs-CZ" dirty="0">
              <a:solidFill>
                <a:srgbClr val="000066"/>
              </a:solidFill>
            </a:endParaRPr>
          </a:p>
        </p:txBody>
      </p:sp>
      <p:pic>
        <p:nvPicPr>
          <p:cNvPr id="12290" name="Picture 2" descr="IMG_0242 - 2014 - ČOV Pořešín - technologická linka - stabilizační nádrž -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47" y="2780928"/>
            <a:ext cx="4212307" cy="31535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F66-4FB6-4499-9EE4-4F99D89483B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6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07504" y="404664"/>
            <a:ext cx="878497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dirty="0" smtClean="0">
                <a:solidFill>
                  <a:srgbClr val="000066"/>
                </a:solidFill>
              </a:rPr>
              <a:t>DOTAZY OD VEDOUCÍHO </a:t>
            </a:r>
            <a:r>
              <a:rPr lang="cs-CZ" dirty="0" smtClean="0">
                <a:solidFill>
                  <a:srgbClr val="000066"/>
                </a:solidFill>
              </a:rPr>
              <a:t>DP</a:t>
            </a:r>
            <a:endParaRPr lang="cs-CZ" dirty="0">
              <a:solidFill>
                <a:srgbClr val="000066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F66-4FB6-4499-9EE4-4F99D89483B9}" type="slidenum">
              <a:rPr lang="cs-CZ" smtClean="0"/>
              <a:t>18</a:t>
            </a:fld>
            <a:endParaRPr lang="cs-CZ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03548" y="1547664"/>
            <a:ext cx="79928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i="1" dirty="0">
                <a:solidFill>
                  <a:schemeClr val="accent6">
                    <a:lumMod val="50000"/>
                  </a:schemeClr>
                </a:solidFill>
              </a:rPr>
              <a:t>Bude se Váš návrh realizovat</a:t>
            </a:r>
            <a:r>
              <a:rPr lang="pt-BR" i="1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cs-CZ" i="1" dirty="0">
              <a:solidFill>
                <a:schemeClr val="accent6">
                  <a:lumMod val="50000"/>
                </a:schemeClr>
              </a:solidFill>
            </a:endParaRPr>
          </a:p>
          <a:p>
            <a:pPr lvl="1" algn="just"/>
            <a:r>
              <a:rPr lang="cs-CZ" dirty="0" smtClean="0">
                <a:solidFill>
                  <a:srgbClr val="000066"/>
                </a:solidFill>
              </a:rPr>
              <a:t>Ano. V </a:t>
            </a:r>
            <a:r>
              <a:rPr lang="cs-CZ" dirty="0">
                <a:solidFill>
                  <a:srgbClr val="000066"/>
                </a:solidFill>
              </a:rPr>
              <a:t>současné době je proces ve fázi zpracování projektové dokumentace odbornou firmou.</a:t>
            </a:r>
          </a:p>
          <a:p>
            <a:pPr marL="45720" indent="0">
              <a:buNone/>
            </a:pPr>
            <a:endParaRPr lang="cs-CZ" dirty="0" smtClean="0">
              <a:solidFill>
                <a:srgbClr val="000066"/>
              </a:solidFill>
            </a:endParaRPr>
          </a:p>
          <a:p>
            <a:pPr algn="just"/>
            <a:r>
              <a:rPr lang="pt-BR" i="1" dirty="0" smtClean="0">
                <a:solidFill>
                  <a:schemeClr val="accent6">
                    <a:lumMod val="50000"/>
                  </a:schemeClr>
                </a:solidFill>
              </a:rPr>
              <a:t>Popište </a:t>
            </a:r>
            <a:r>
              <a:rPr lang="pt-BR" i="1" dirty="0">
                <a:solidFill>
                  <a:schemeClr val="accent6">
                    <a:lumMod val="50000"/>
                  </a:schemeClr>
                </a:solidFill>
              </a:rPr>
              <a:t>problémy, se kterými jste se při zpracování DP setkal.</a:t>
            </a:r>
            <a:endParaRPr lang="cs-CZ" i="1" dirty="0">
              <a:solidFill>
                <a:schemeClr val="accent6">
                  <a:lumMod val="50000"/>
                </a:schemeClr>
              </a:solidFill>
            </a:endParaRPr>
          </a:p>
          <a:p>
            <a:pPr lvl="1" algn="just"/>
            <a:r>
              <a:rPr lang="cs-CZ" dirty="0">
                <a:solidFill>
                  <a:srgbClr val="000066"/>
                </a:solidFill>
              </a:rPr>
              <a:t>Shromáždění potřebných materiálů k vypracování DP</a:t>
            </a:r>
          </a:p>
          <a:p>
            <a:pPr lvl="1"/>
            <a:r>
              <a:rPr lang="cs-CZ" dirty="0">
                <a:solidFill>
                  <a:srgbClr val="000066"/>
                </a:solidFill>
              </a:rPr>
              <a:t>Časová náročnost</a:t>
            </a:r>
          </a:p>
          <a:p>
            <a:pPr marL="45720" indent="0">
              <a:buNone/>
            </a:pPr>
            <a:endParaRPr lang="cs-CZ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7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488832" cy="1143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0066"/>
                </a:solidFill>
              </a:rPr>
              <a:t>DOTAZY OD </a:t>
            </a:r>
            <a:r>
              <a:rPr lang="cs-CZ" dirty="0" smtClean="0">
                <a:solidFill>
                  <a:srgbClr val="000066"/>
                </a:solidFill>
              </a:rPr>
              <a:t>OPONENTA DP</a:t>
            </a:r>
            <a:endParaRPr lang="cs-CZ" dirty="0">
              <a:solidFill>
                <a:srgbClr val="0000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3568" y="1700808"/>
            <a:ext cx="7992888" cy="4680520"/>
          </a:xfrm>
        </p:spPr>
        <p:txBody>
          <a:bodyPr>
            <a:normAutofit/>
          </a:bodyPr>
          <a:lstStyle/>
          <a:p>
            <a:pPr lvl="0" algn="just"/>
            <a:r>
              <a:rPr lang="cs-CZ" i="1" dirty="0">
                <a:solidFill>
                  <a:schemeClr val="accent6">
                    <a:lumMod val="50000"/>
                  </a:schemeClr>
                </a:solidFill>
              </a:rPr>
              <a:t>Bylo vedení obce seznámeno s Vašimi návrhy? </a:t>
            </a:r>
            <a:endParaRPr lang="cs-CZ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 algn="just"/>
            <a:r>
              <a:rPr lang="cs-CZ" dirty="0" smtClean="0">
                <a:solidFill>
                  <a:srgbClr val="000066"/>
                </a:solidFill>
              </a:rPr>
              <a:t>Vedení </a:t>
            </a:r>
            <a:r>
              <a:rPr lang="cs-CZ" dirty="0">
                <a:solidFill>
                  <a:srgbClr val="000066"/>
                </a:solidFill>
              </a:rPr>
              <a:t>obce bylo v průběhu vypracování mé DP seznámeno s tématem a proběhlo několik jednání týkající se zpracování odpadních vod v obci. </a:t>
            </a:r>
            <a:endParaRPr lang="cs-CZ" dirty="0" smtClean="0">
              <a:solidFill>
                <a:srgbClr val="000066"/>
              </a:solidFill>
            </a:endParaRPr>
          </a:p>
          <a:p>
            <a:pPr lvl="1" algn="just"/>
            <a:endParaRPr lang="cs-CZ" dirty="0">
              <a:solidFill>
                <a:srgbClr val="000066"/>
              </a:solidFill>
            </a:endParaRPr>
          </a:p>
          <a:p>
            <a:pPr algn="just"/>
            <a:r>
              <a:rPr lang="cs-CZ" i="1" dirty="0">
                <a:solidFill>
                  <a:schemeClr val="accent6">
                    <a:lumMod val="50000"/>
                  </a:schemeClr>
                </a:solidFill>
              </a:rPr>
              <a:t>Bude Vámi navrhované řešení realizováno v praxi?</a:t>
            </a:r>
          </a:p>
          <a:p>
            <a:pPr lvl="1" algn="just"/>
            <a:r>
              <a:rPr lang="cs-CZ" dirty="0" smtClean="0">
                <a:solidFill>
                  <a:srgbClr val="000066"/>
                </a:solidFill>
              </a:rPr>
              <a:t>V </a:t>
            </a:r>
            <a:r>
              <a:rPr lang="cs-CZ" dirty="0">
                <a:solidFill>
                  <a:srgbClr val="000066"/>
                </a:solidFill>
              </a:rPr>
              <a:t>současné době je proces ve fázi zpracování projektové </a:t>
            </a:r>
            <a:r>
              <a:rPr lang="cs-CZ" dirty="0">
                <a:solidFill>
                  <a:srgbClr val="000066"/>
                </a:solidFill>
              </a:rPr>
              <a:t>dokumentace odbornou </a:t>
            </a:r>
            <a:r>
              <a:rPr lang="cs-CZ" dirty="0">
                <a:solidFill>
                  <a:srgbClr val="000066"/>
                </a:solidFill>
              </a:rPr>
              <a:t>firmou</a:t>
            </a:r>
            <a:r>
              <a:rPr lang="cs-CZ" dirty="0">
                <a:solidFill>
                  <a:srgbClr val="000066"/>
                </a:solidFill>
              </a:rPr>
              <a:t>. </a:t>
            </a:r>
            <a:endParaRPr lang="cs-CZ" dirty="0">
              <a:solidFill>
                <a:srgbClr val="000066"/>
              </a:solidFill>
            </a:endParaRPr>
          </a:p>
          <a:p>
            <a:pPr lvl="0"/>
            <a:endParaRPr lang="cs-CZ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" lvl="0" indent="0">
              <a:buNone/>
            </a:pPr>
            <a:endParaRPr lang="cs-CZ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F66-4FB6-4499-9EE4-4F99D89483B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2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solidFill>
                  <a:srgbClr val="000066"/>
                </a:solidFill>
              </a:rPr>
              <a:t>OBSAH PREZENTACE</a:t>
            </a:r>
            <a:endParaRPr lang="cs-CZ" dirty="0">
              <a:solidFill>
                <a:srgbClr val="0000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8280920" cy="5256584"/>
          </a:xfrm>
        </p:spPr>
        <p:txBody>
          <a:bodyPr>
            <a:noAutofit/>
          </a:bodyPr>
          <a:lstStyle/>
          <a:p>
            <a:pPr algn="just"/>
            <a:r>
              <a:rPr lang="cs-CZ" dirty="0" smtClean="0">
                <a:solidFill>
                  <a:srgbClr val="000066"/>
                </a:solidFill>
              </a:rPr>
              <a:t>Cíl práce</a:t>
            </a:r>
          </a:p>
          <a:p>
            <a:pPr algn="just"/>
            <a:r>
              <a:rPr lang="cs-CZ" dirty="0" smtClean="0">
                <a:solidFill>
                  <a:srgbClr val="000066"/>
                </a:solidFill>
              </a:rPr>
              <a:t>Obec </a:t>
            </a:r>
            <a:r>
              <a:rPr lang="cs-CZ" dirty="0" smtClean="0">
                <a:solidFill>
                  <a:srgbClr val="000066"/>
                </a:solidFill>
              </a:rPr>
              <a:t>Branišov – poloha, popis, současný a navrhovaný stav vodního hospodářství</a:t>
            </a:r>
          </a:p>
          <a:p>
            <a:pPr algn="just"/>
            <a:r>
              <a:rPr lang="cs-CZ" dirty="0" smtClean="0">
                <a:solidFill>
                  <a:srgbClr val="000066"/>
                </a:solidFill>
              </a:rPr>
              <a:t> Navržené varianty </a:t>
            </a:r>
            <a:r>
              <a:rPr lang="cs-CZ" dirty="0">
                <a:solidFill>
                  <a:srgbClr val="000066"/>
                </a:solidFill>
              </a:rPr>
              <a:t>čištění odpadních vod obce </a:t>
            </a:r>
            <a:r>
              <a:rPr lang="cs-CZ" dirty="0" smtClean="0">
                <a:solidFill>
                  <a:srgbClr val="000066"/>
                </a:solidFill>
              </a:rPr>
              <a:t>Branišov</a:t>
            </a:r>
          </a:p>
          <a:p>
            <a:pPr lvl="1" algn="just"/>
            <a:r>
              <a:rPr lang="cs-CZ" sz="2200" dirty="0">
                <a:solidFill>
                  <a:srgbClr val="000066"/>
                </a:solidFill>
              </a:rPr>
              <a:t>Varianta </a:t>
            </a:r>
            <a:r>
              <a:rPr lang="cs-CZ" sz="2200" dirty="0" smtClean="0">
                <a:solidFill>
                  <a:srgbClr val="000066"/>
                </a:solidFill>
              </a:rPr>
              <a:t>1- </a:t>
            </a:r>
            <a:r>
              <a:rPr lang="cs-CZ" sz="2200" dirty="0" smtClean="0">
                <a:solidFill>
                  <a:srgbClr val="000066"/>
                </a:solidFill>
              </a:rPr>
              <a:t>Centrální extenzivní ČOV </a:t>
            </a:r>
            <a:r>
              <a:rPr lang="cs-CZ" sz="2200" dirty="0" smtClean="0">
                <a:solidFill>
                  <a:srgbClr val="000066"/>
                </a:solidFill>
              </a:rPr>
              <a:t>s </a:t>
            </a:r>
            <a:r>
              <a:rPr lang="cs-CZ" sz="2200" dirty="0">
                <a:solidFill>
                  <a:srgbClr val="000066"/>
                </a:solidFill>
              </a:rPr>
              <a:t>jednotnou stokovou soustavou</a:t>
            </a:r>
          </a:p>
          <a:p>
            <a:pPr lvl="1" algn="just"/>
            <a:r>
              <a:rPr lang="cs-CZ" sz="2200" dirty="0" smtClean="0">
                <a:solidFill>
                  <a:srgbClr val="000066"/>
                </a:solidFill>
              </a:rPr>
              <a:t>Varianta 2- </a:t>
            </a:r>
            <a:r>
              <a:rPr lang="cs-CZ" sz="2200" dirty="0" smtClean="0">
                <a:solidFill>
                  <a:srgbClr val="000066"/>
                </a:solidFill>
              </a:rPr>
              <a:t>Centrální intenzivní </a:t>
            </a:r>
            <a:r>
              <a:rPr lang="cs-CZ" sz="2200" dirty="0" smtClean="0">
                <a:solidFill>
                  <a:srgbClr val="000066"/>
                </a:solidFill>
              </a:rPr>
              <a:t>mechanicko-biologická </a:t>
            </a:r>
            <a:r>
              <a:rPr lang="cs-CZ" sz="2200" dirty="0">
                <a:solidFill>
                  <a:srgbClr val="000066"/>
                </a:solidFill>
              </a:rPr>
              <a:t>ČOV s oddílnou stokovou </a:t>
            </a:r>
            <a:r>
              <a:rPr lang="cs-CZ" sz="2200" dirty="0" smtClean="0">
                <a:solidFill>
                  <a:srgbClr val="000066"/>
                </a:solidFill>
              </a:rPr>
              <a:t>soustavou</a:t>
            </a:r>
          </a:p>
          <a:p>
            <a:pPr lvl="1" algn="just"/>
            <a:r>
              <a:rPr lang="cs-CZ" sz="2200" dirty="0" smtClean="0">
                <a:solidFill>
                  <a:srgbClr val="000066"/>
                </a:solidFill>
              </a:rPr>
              <a:t>Varianta 3- Odvedení </a:t>
            </a:r>
            <a:r>
              <a:rPr lang="cs-CZ" sz="2200" dirty="0">
                <a:solidFill>
                  <a:srgbClr val="000066"/>
                </a:solidFill>
              </a:rPr>
              <a:t>splaškových vod z obce Branišov do stokové sítě města České </a:t>
            </a:r>
            <a:r>
              <a:rPr lang="cs-CZ" sz="2200" dirty="0" smtClean="0">
                <a:solidFill>
                  <a:srgbClr val="000066"/>
                </a:solidFill>
              </a:rPr>
              <a:t>Budějovice</a:t>
            </a:r>
          </a:p>
          <a:p>
            <a:pPr marL="228600" lvl="1" algn="just"/>
            <a:r>
              <a:rPr lang="cs-CZ" sz="2200" dirty="0" smtClean="0">
                <a:solidFill>
                  <a:srgbClr val="000066"/>
                </a:solidFill>
              </a:rPr>
              <a:t> Porovnání variant</a:t>
            </a:r>
          </a:p>
          <a:p>
            <a:pPr marL="228600" lvl="1" algn="just"/>
            <a:r>
              <a:rPr lang="cs-CZ" sz="2200" dirty="0" smtClean="0">
                <a:solidFill>
                  <a:srgbClr val="000066"/>
                </a:solidFill>
              </a:rPr>
              <a:t> Vyhodnocení</a:t>
            </a:r>
          </a:p>
          <a:p>
            <a:pPr marL="228600" lvl="1" algn="just"/>
            <a:r>
              <a:rPr lang="cs-CZ" sz="2200" dirty="0" smtClean="0">
                <a:solidFill>
                  <a:srgbClr val="000066"/>
                </a:solidFill>
              </a:rPr>
              <a:t> Shrnutí</a:t>
            </a:r>
            <a:endParaRPr lang="cs-CZ" sz="2200" dirty="0">
              <a:solidFill>
                <a:srgbClr val="000066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F66-4FB6-4499-9EE4-4F99D89483B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6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259632" y="332656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dirty="0" smtClean="0">
                <a:solidFill>
                  <a:srgbClr val="000066"/>
                </a:solidFill>
              </a:rPr>
              <a:t>CÍL PRÁCE</a:t>
            </a:r>
            <a:endParaRPr lang="cs-CZ" dirty="0">
              <a:solidFill>
                <a:srgbClr val="000066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70553" y="1475656"/>
            <a:ext cx="8280920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>
                <a:solidFill>
                  <a:srgbClr val="000066"/>
                </a:solidFill>
              </a:rPr>
              <a:t>C</a:t>
            </a:r>
            <a:r>
              <a:rPr lang="cs-CZ" dirty="0" smtClean="0">
                <a:solidFill>
                  <a:srgbClr val="000066"/>
                </a:solidFill>
              </a:rPr>
              <a:t>ílem </a:t>
            </a:r>
            <a:r>
              <a:rPr lang="cs-CZ" dirty="0">
                <a:solidFill>
                  <a:srgbClr val="000066"/>
                </a:solidFill>
              </a:rPr>
              <a:t>diplomové práce </a:t>
            </a:r>
            <a:r>
              <a:rPr lang="cs-CZ" dirty="0" smtClean="0">
                <a:solidFill>
                  <a:srgbClr val="000066"/>
                </a:solidFill>
              </a:rPr>
              <a:t>je</a:t>
            </a:r>
            <a:r>
              <a:rPr lang="cs-CZ" dirty="0" smtClean="0">
                <a:solidFill>
                  <a:srgbClr val="000066"/>
                </a:solidFill>
              </a:rPr>
              <a:t> </a:t>
            </a:r>
            <a:r>
              <a:rPr lang="cs-CZ" dirty="0">
                <a:solidFill>
                  <a:srgbClr val="000066"/>
                </a:solidFill>
              </a:rPr>
              <a:t>návrh a porovnání možných logistických variant systému pro odvedení a čištění odpadních vod z obce Branišov u </a:t>
            </a:r>
            <a:r>
              <a:rPr lang="cs-CZ" dirty="0" smtClean="0">
                <a:solidFill>
                  <a:srgbClr val="000066"/>
                </a:solidFill>
              </a:rPr>
              <a:t>Dubného. Výsledkem </a:t>
            </a:r>
            <a:r>
              <a:rPr lang="cs-CZ" dirty="0">
                <a:solidFill>
                  <a:srgbClr val="000066"/>
                </a:solidFill>
              </a:rPr>
              <a:t>práce </a:t>
            </a:r>
            <a:r>
              <a:rPr lang="cs-CZ" dirty="0" smtClean="0">
                <a:solidFill>
                  <a:srgbClr val="000066"/>
                </a:solidFill>
              </a:rPr>
              <a:t>je </a:t>
            </a:r>
            <a:r>
              <a:rPr lang="cs-CZ" dirty="0">
                <a:solidFill>
                  <a:srgbClr val="000066"/>
                </a:solidFill>
              </a:rPr>
              <a:t>stanovení nejvíce vhodné varianty pro realizaci v </a:t>
            </a:r>
            <a:r>
              <a:rPr lang="cs-CZ" dirty="0" smtClean="0">
                <a:solidFill>
                  <a:srgbClr val="000066"/>
                </a:solidFill>
              </a:rPr>
              <a:t>obci Branišov</a:t>
            </a:r>
            <a:r>
              <a:rPr lang="cs-CZ" dirty="0" smtClean="0">
                <a:solidFill>
                  <a:srgbClr val="000066"/>
                </a:solidFill>
              </a:rPr>
              <a:t>.</a:t>
            </a:r>
            <a:endParaRPr lang="cs-CZ" dirty="0">
              <a:solidFill>
                <a:srgbClr val="000066"/>
              </a:solidFill>
            </a:endParaRPr>
          </a:p>
          <a:p>
            <a:pPr algn="just"/>
            <a:endParaRPr lang="cs-CZ" sz="2200" dirty="0" smtClean="0">
              <a:solidFill>
                <a:srgbClr val="000066"/>
              </a:solidFill>
            </a:endParaRPr>
          </a:p>
          <a:p>
            <a:pPr marL="45720" indent="0" algn="just">
              <a:buNone/>
            </a:pPr>
            <a:endParaRPr lang="cs-CZ" sz="2200" dirty="0">
              <a:solidFill>
                <a:srgbClr val="000066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F66-4FB6-4499-9EE4-4F99D89483B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9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2403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solidFill>
                  <a:srgbClr val="000066"/>
                </a:solidFill>
              </a:rPr>
              <a:t>OBEC Branišov – POLOHA, POPIS</a:t>
            </a:r>
            <a:endParaRPr lang="cs-CZ" dirty="0">
              <a:solidFill>
                <a:srgbClr val="0000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3429000"/>
            <a:ext cx="8424936" cy="3686239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>
                <a:solidFill>
                  <a:srgbClr val="000066"/>
                </a:solidFill>
              </a:rPr>
              <a:t>Okres: České Budějovice, kraj: Jihočeský</a:t>
            </a:r>
          </a:p>
          <a:p>
            <a:pPr algn="just"/>
            <a:r>
              <a:rPr lang="cs-CZ" dirty="0" smtClean="0">
                <a:solidFill>
                  <a:srgbClr val="000066"/>
                </a:solidFill>
              </a:rPr>
              <a:t>Výška 400 </a:t>
            </a:r>
            <a:r>
              <a:rPr lang="cs-CZ" dirty="0">
                <a:solidFill>
                  <a:srgbClr val="000066"/>
                </a:solidFill>
              </a:rPr>
              <a:t>- </a:t>
            </a:r>
            <a:r>
              <a:rPr lang="cs-CZ" dirty="0" smtClean="0">
                <a:solidFill>
                  <a:srgbClr val="000066"/>
                </a:solidFill>
              </a:rPr>
              <a:t>414 </a:t>
            </a:r>
            <a:r>
              <a:rPr lang="cs-CZ" dirty="0">
                <a:solidFill>
                  <a:srgbClr val="000066"/>
                </a:solidFill>
              </a:rPr>
              <a:t>m </a:t>
            </a:r>
            <a:r>
              <a:rPr lang="cs-CZ" dirty="0" smtClean="0">
                <a:solidFill>
                  <a:srgbClr val="000066"/>
                </a:solidFill>
              </a:rPr>
              <a:t>n.m.</a:t>
            </a:r>
            <a:endParaRPr lang="cs-CZ" dirty="0">
              <a:solidFill>
                <a:srgbClr val="000066"/>
              </a:solidFill>
            </a:endParaRPr>
          </a:p>
          <a:p>
            <a:pPr algn="just"/>
            <a:r>
              <a:rPr lang="cs-CZ" dirty="0" smtClean="0">
                <a:solidFill>
                  <a:srgbClr val="000066"/>
                </a:solidFill>
              </a:rPr>
              <a:t>Počet trvale hlášených obyvatel (k 1.6.2015): 222</a:t>
            </a:r>
          </a:p>
          <a:p>
            <a:pPr algn="just"/>
            <a:r>
              <a:rPr lang="cs-CZ" dirty="0" smtClean="0">
                <a:solidFill>
                  <a:srgbClr val="000066"/>
                </a:solidFill>
              </a:rPr>
              <a:t>Předpoklad počtu trvale hlášených obyvatel za </a:t>
            </a:r>
            <a:r>
              <a:rPr lang="cs-CZ" dirty="0" smtClean="0">
                <a:solidFill>
                  <a:srgbClr val="000066"/>
                </a:solidFill>
              </a:rPr>
              <a:t>20 let</a:t>
            </a:r>
            <a:r>
              <a:rPr lang="cs-CZ" dirty="0" smtClean="0">
                <a:solidFill>
                  <a:srgbClr val="000066"/>
                </a:solidFill>
              </a:rPr>
              <a:t>: 420</a:t>
            </a:r>
          </a:p>
          <a:p>
            <a:pPr algn="just"/>
            <a:r>
              <a:rPr lang="cs-CZ" dirty="0" smtClean="0">
                <a:solidFill>
                  <a:srgbClr val="000066"/>
                </a:solidFill>
              </a:rPr>
              <a:t>Obytná zástavba: převážně </a:t>
            </a:r>
            <a:r>
              <a:rPr lang="cs-CZ" dirty="0">
                <a:solidFill>
                  <a:srgbClr val="000066"/>
                </a:solidFill>
              </a:rPr>
              <a:t>rodinné domy a adaptované zemědělské usedlosti</a:t>
            </a:r>
          </a:p>
          <a:p>
            <a:pPr algn="just"/>
            <a:r>
              <a:rPr lang="cs-CZ" dirty="0" smtClean="0">
                <a:solidFill>
                  <a:srgbClr val="000066"/>
                </a:solidFill>
              </a:rPr>
              <a:t>Průmysl v obci: žádný</a:t>
            </a:r>
            <a:endParaRPr lang="cs-CZ" dirty="0">
              <a:solidFill>
                <a:srgbClr val="00006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" r="4884" b="6516"/>
          <a:stretch/>
        </p:blipFill>
        <p:spPr bwMode="auto">
          <a:xfrm>
            <a:off x="3480178" y="188641"/>
            <a:ext cx="5377219" cy="3018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F66-4FB6-4499-9EE4-4F99D89483B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3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53" y="188640"/>
            <a:ext cx="439248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solidFill>
                  <a:srgbClr val="000066"/>
                </a:solidFill>
              </a:rPr>
              <a:t>SOUČASNÝ STAV VODNÍHO HOSPODÁŘSTVÍ V OBCI</a:t>
            </a:r>
            <a:endParaRPr lang="cs-CZ" dirty="0">
              <a:solidFill>
                <a:srgbClr val="000066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17863" y="3138426"/>
            <a:ext cx="5165927" cy="348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82880" algn="just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sz="2200" dirty="0">
                <a:solidFill>
                  <a:srgbClr val="000066"/>
                </a:solidFill>
              </a:rPr>
              <a:t>V</a:t>
            </a:r>
            <a:r>
              <a:rPr lang="cs-CZ" sz="2200" dirty="0" smtClean="0">
                <a:solidFill>
                  <a:srgbClr val="000066"/>
                </a:solidFill>
              </a:rPr>
              <a:t>odovodní systém: v celé obci</a:t>
            </a:r>
          </a:p>
          <a:p>
            <a:pPr marL="228600" indent="-182880" algn="just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sz="2200" dirty="0" smtClean="0">
                <a:solidFill>
                  <a:srgbClr val="000066"/>
                </a:solidFill>
              </a:rPr>
              <a:t>Kanalizační systém: částečně vybudována jednotná kanalizace se třemi </a:t>
            </a:r>
            <a:r>
              <a:rPr lang="cs-CZ" sz="2200" dirty="0" smtClean="0">
                <a:solidFill>
                  <a:srgbClr val="000066"/>
                </a:solidFill>
              </a:rPr>
              <a:t>volnými kanalizačními </a:t>
            </a:r>
            <a:r>
              <a:rPr lang="cs-CZ" sz="2200" dirty="0" err="1" smtClean="0">
                <a:solidFill>
                  <a:srgbClr val="000066"/>
                </a:solidFill>
              </a:rPr>
              <a:t>výustmi</a:t>
            </a:r>
            <a:r>
              <a:rPr lang="cs-CZ" sz="2200" dirty="0" smtClean="0">
                <a:solidFill>
                  <a:srgbClr val="000066"/>
                </a:solidFill>
              </a:rPr>
              <a:t> </a:t>
            </a:r>
            <a:r>
              <a:rPr lang="cs-CZ" sz="2200" dirty="0">
                <a:solidFill>
                  <a:srgbClr val="000066"/>
                </a:solidFill>
              </a:rPr>
              <a:t>(VKV 1, VKV 2 a VKV 3).</a:t>
            </a:r>
            <a:endParaRPr lang="cs-CZ" sz="2200" dirty="0" smtClean="0">
              <a:solidFill>
                <a:srgbClr val="000066"/>
              </a:solidFill>
            </a:endParaRPr>
          </a:p>
          <a:p>
            <a:pPr marL="228600" indent="-182880" algn="just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sz="2200" dirty="0" smtClean="0">
                <a:solidFill>
                  <a:srgbClr val="000066"/>
                </a:solidFill>
              </a:rPr>
              <a:t>Současné zpracování splaškových vod:</a:t>
            </a:r>
          </a:p>
          <a:p>
            <a:pPr marL="685800" lvl="1" indent="-182880" algn="just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sz="2000" dirty="0" smtClean="0">
                <a:solidFill>
                  <a:srgbClr val="000066"/>
                </a:solidFill>
              </a:rPr>
              <a:t>Bezodtoké jímky (žumpy)</a:t>
            </a:r>
          </a:p>
          <a:p>
            <a:pPr marL="685800" lvl="1" indent="-182880" algn="just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sz="2000" dirty="0" smtClean="0">
                <a:solidFill>
                  <a:srgbClr val="000066"/>
                </a:solidFill>
              </a:rPr>
              <a:t>Septiky </a:t>
            </a:r>
            <a:endParaRPr lang="cs-CZ" sz="2000" dirty="0">
              <a:solidFill>
                <a:srgbClr val="000066"/>
              </a:solidFill>
            </a:endParaRPr>
          </a:p>
          <a:p>
            <a:pPr marL="685800" lvl="1" indent="-182880" algn="just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sz="2000" dirty="0" smtClean="0">
                <a:solidFill>
                  <a:srgbClr val="000066"/>
                </a:solidFill>
              </a:rPr>
              <a:t>Domovní ČOV</a:t>
            </a:r>
          </a:p>
        </p:txBody>
      </p:sp>
      <p:pic>
        <p:nvPicPr>
          <p:cNvPr id="4098" name="Picture 2" descr="SCAN0002"/>
          <p:cNvPicPr>
            <a:picLocks noChangeAspect="1" noChangeArrowheads="1"/>
          </p:cNvPicPr>
          <p:nvPr/>
        </p:nvPicPr>
        <p:blipFill rotWithShape="1"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/>
          <a:stretch/>
        </p:blipFill>
        <p:spPr bwMode="auto">
          <a:xfrm>
            <a:off x="4763068" y="253945"/>
            <a:ext cx="4201419" cy="2894132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F66-4FB6-4499-9EE4-4F99D89483B9}" type="slidenum">
              <a:rPr lang="cs-CZ" smtClean="0"/>
              <a:t>5</a:t>
            </a:fld>
            <a:endParaRPr lang="cs-CZ"/>
          </a:p>
        </p:txBody>
      </p:sp>
      <p:pic>
        <p:nvPicPr>
          <p:cNvPr id="6" name="Picture 2" descr="skenování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t="3583" r="21324" b="2740"/>
          <a:stretch/>
        </p:blipFill>
        <p:spPr bwMode="auto">
          <a:xfrm>
            <a:off x="5287033" y="3365163"/>
            <a:ext cx="3677453" cy="32557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6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97768"/>
            <a:ext cx="439248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solidFill>
                  <a:srgbClr val="000066"/>
                </a:solidFill>
              </a:rPr>
              <a:t>NAVRHOVANÝ STAV VODNÍHO HOSPODÁŘSTVÍ V OBCI</a:t>
            </a:r>
            <a:endParaRPr lang="cs-CZ" dirty="0">
              <a:solidFill>
                <a:srgbClr val="00006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" t="3740" r="2322" b="13245"/>
          <a:stretch/>
        </p:blipFill>
        <p:spPr bwMode="auto">
          <a:xfrm>
            <a:off x="4427984" y="332656"/>
            <a:ext cx="4580574" cy="27446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58022" y="3429000"/>
            <a:ext cx="8339923" cy="311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cs-CZ" sz="2200" dirty="0" smtClean="0">
                <a:solidFill>
                  <a:srgbClr val="000066"/>
                </a:solidFill>
              </a:rPr>
              <a:t>Navržené varianty:</a:t>
            </a:r>
          </a:p>
          <a:p>
            <a:pPr marL="685800" lvl="1" indent="-182880" algn="just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sz="2200" dirty="0">
                <a:solidFill>
                  <a:srgbClr val="000066"/>
                </a:solidFill>
              </a:rPr>
              <a:t>Varianta 1- Centrální </a:t>
            </a:r>
            <a:r>
              <a:rPr lang="cs-CZ" sz="2200" dirty="0" smtClean="0">
                <a:solidFill>
                  <a:srgbClr val="000066"/>
                </a:solidFill>
              </a:rPr>
              <a:t>extenzivní ČOV s </a:t>
            </a:r>
            <a:r>
              <a:rPr lang="cs-CZ" sz="2200" dirty="0">
                <a:solidFill>
                  <a:srgbClr val="000066"/>
                </a:solidFill>
              </a:rPr>
              <a:t>jednotnou stokovou soustavou</a:t>
            </a:r>
          </a:p>
          <a:p>
            <a:pPr marL="685800" lvl="1" indent="-182880" algn="just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sz="2200" dirty="0">
                <a:solidFill>
                  <a:srgbClr val="000066"/>
                </a:solidFill>
              </a:rPr>
              <a:t>Varianta 2- Centrální </a:t>
            </a:r>
            <a:r>
              <a:rPr lang="cs-CZ" sz="2200" dirty="0" smtClean="0">
                <a:solidFill>
                  <a:srgbClr val="000066"/>
                </a:solidFill>
              </a:rPr>
              <a:t>intenzivní ČOV </a:t>
            </a:r>
            <a:r>
              <a:rPr lang="cs-CZ" sz="2200" dirty="0">
                <a:solidFill>
                  <a:srgbClr val="000066"/>
                </a:solidFill>
              </a:rPr>
              <a:t>s oddílnou stokovou soustavou</a:t>
            </a:r>
          </a:p>
          <a:p>
            <a:pPr marL="685800" lvl="1" indent="-182880" algn="just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sz="2200" dirty="0">
                <a:solidFill>
                  <a:srgbClr val="000066"/>
                </a:solidFill>
              </a:rPr>
              <a:t>Varianta 3- Odvedení splaškových vod z obce Branišov do stokové sítě města České Budějovice</a:t>
            </a:r>
          </a:p>
          <a:p>
            <a:pPr marL="685800" lvl="1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cs-CZ" sz="2200" dirty="0">
              <a:solidFill>
                <a:srgbClr val="000066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F66-4FB6-4499-9EE4-4F99D89483B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4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3690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solidFill>
                  <a:srgbClr val="000066"/>
                </a:solidFill>
              </a:rPr>
              <a:t>VARIANTA 1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sz="2400" dirty="0" smtClean="0">
                <a:solidFill>
                  <a:srgbClr val="000066"/>
                </a:solidFill>
              </a:rPr>
              <a:t>Centrální </a:t>
            </a:r>
            <a:r>
              <a:rPr lang="cs-CZ" sz="2400" dirty="0" smtClean="0">
                <a:solidFill>
                  <a:srgbClr val="000066"/>
                </a:solidFill>
              </a:rPr>
              <a:t>extenzivní </a:t>
            </a:r>
            <a:r>
              <a:rPr lang="cs-CZ" sz="2400" dirty="0" smtClean="0">
                <a:solidFill>
                  <a:srgbClr val="000066"/>
                </a:solidFill>
              </a:rPr>
              <a:t>ČOV </a:t>
            </a:r>
            <a:r>
              <a:rPr lang="cs-CZ" sz="2400" dirty="0">
                <a:solidFill>
                  <a:srgbClr val="000066"/>
                </a:solidFill>
              </a:rPr>
              <a:t>(štěrbinová nádrž, 2x biologický rybník) </a:t>
            </a:r>
            <a:r>
              <a:rPr lang="cs-CZ" sz="2400" dirty="0" smtClean="0">
                <a:solidFill>
                  <a:srgbClr val="000066"/>
                </a:solidFill>
              </a:rPr>
              <a:t>s jednotnou </a:t>
            </a:r>
            <a:r>
              <a:rPr lang="cs-CZ" sz="2400" dirty="0">
                <a:solidFill>
                  <a:srgbClr val="000066"/>
                </a:solidFill>
              </a:rPr>
              <a:t>stokovou soustavou</a:t>
            </a:r>
            <a:r>
              <a:rPr lang="cs-CZ" dirty="0">
                <a:solidFill>
                  <a:srgbClr val="000066"/>
                </a:solidFill>
              </a:rPr>
              <a:t/>
            </a:r>
            <a:br>
              <a:rPr lang="cs-CZ" dirty="0">
                <a:solidFill>
                  <a:srgbClr val="000066"/>
                </a:solidFill>
              </a:rPr>
            </a:br>
            <a:endParaRPr lang="cs-CZ" dirty="0">
              <a:solidFill>
                <a:srgbClr val="0000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0" y="1772816"/>
            <a:ext cx="8538674" cy="4536504"/>
          </a:xfrm>
        </p:spPr>
        <p:txBody>
          <a:bodyPr>
            <a:normAutofit/>
          </a:bodyPr>
          <a:lstStyle/>
          <a:p>
            <a:r>
              <a:rPr lang="cs-CZ" u="sng" dirty="0" smtClean="0">
                <a:solidFill>
                  <a:srgbClr val="000066"/>
                </a:solidFill>
              </a:rPr>
              <a:t>Technické řešení:</a:t>
            </a:r>
          </a:p>
          <a:p>
            <a:pPr lvl="1" algn="just"/>
            <a:r>
              <a:rPr lang="cs-CZ" dirty="0">
                <a:solidFill>
                  <a:srgbClr val="000066"/>
                </a:solidFill>
              </a:rPr>
              <a:t>Z</a:t>
            </a:r>
            <a:r>
              <a:rPr lang="cs-CZ" dirty="0" smtClean="0">
                <a:solidFill>
                  <a:srgbClr val="000066"/>
                </a:solidFill>
              </a:rPr>
              <a:t>ahrnuje </a:t>
            </a:r>
            <a:r>
              <a:rPr lang="cs-CZ" dirty="0">
                <a:solidFill>
                  <a:srgbClr val="000066"/>
                </a:solidFill>
              </a:rPr>
              <a:t>plné využití současné jednotné kanalizační sítě a pouze dobudování části oddílné kanalizace v rozvojových územích obce a odvedení na centrální extenzivní čistírnu odpadních </a:t>
            </a:r>
            <a:r>
              <a:rPr lang="cs-CZ" dirty="0" smtClean="0">
                <a:solidFill>
                  <a:srgbClr val="000066"/>
                </a:solidFill>
              </a:rPr>
              <a:t>vod.</a:t>
            </a:r>
          </a:p>
          <a:p>
            <a:pPr lvl="1"/>
            <a:r>
              <a:rPr lang="cs-CZ" dirty="0" smtClean="0">
                <a:solidFill>
                  <a:srgbClr val="000066"/>
                </a:solidFill>
              </a:rPr>
              <a:t>Délka nově budovaných kanalizačních stok: 850 m</a:t>
            </a:r>
          </a:p>
        </p:txBody>
      </p:sp>
      <p:pic>
        <p:nvPicPr>
          <p:cNvPr id="13317" name="Picture 5" descr="SCAN0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4220403"/>
            <a:ext cx="5229167" cy="25361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3618538"/>
            <a:ext cx="3851919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0070" lvl="1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sz="2000" dirty="0">
                <a:solidFill>
                  <a:srgbClr val="000066"/>
                </a:solidFill>
              </a:rPr>
              <a:t>Navržená technologie ČOV:</a:t>
            </a:r>
          </a:p>
          <a:p>
            <a:pPr marL="1017270" lvl="2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sz="2000" i="1" dirty="0">
                <a:solidFill>
                  <a:srgbClr val="000066"/>
                </a:solidFill>
              </a:rPr>
              <a:t>hrubé předčištění </a:t>
            </a:r>
            <a:r>
              <a:rPr lang="cs-CZ" sz="2000" dirty="0">
                <a:solidFill>
                  <a:srgbClr val="000066"/>
                </a:solidFill>
              </a:rPr>
              <a:t>(hrubé ručně stírané česle, lapák písku),</a:t>
            </a:r>
          </a:p>
          <a:p>
            <a:pPr marL="1017270" lvl="2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sz="2000" i="1" dirty="0">
                <a:solidFill>
                  <a:srgbClr val="000066"/>
                </a:solidFill>
              </a:rPr>
              <a:t>mechanické čištění </a:t>
            </a:r>
            <a:r>
              <a:rPr lang="cs-CZ" sz="2000" dirty="0">
                <a:solidFill>
                  <a:srgbClr val="000066"/>
                </a:solidFill>
              </a:rPr>
              <a:t>(štěrbinová nádrž),</a:t>
            </a:r>
          </a:p>
          <a:p>
            <a:pPr marL="1017270" lvl="2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sz="2000" i="1" dirty="0">
                <a:solidFill>
                  <a:srgbClr val="000066"/>
                </a:solidFill>
              </a:rPr>
              <a:t>biologické čištění </a:t>
            </a:r>
            <a:r>
              <a:rPr lang="cs-CZ" sz="2000" dirty="0">
                <a:solidFill>
                  <a:srgbClr val="000066"/>
                </a:solidFill>
              </a:rPr>
              <a:t>(dvě sériově zapojené stabilizační nádrže).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F66-4FB6-4499-9EE4-4F99D89483B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8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1844823"/>
            <a:ext cx="6400800" cy="3816425"/>
          </a:xfrm>
        </p:spPr>
        <p:txBody>
          <a:bodyPr>
            <a:normAutofit lnSpcReduction="10000"/>
          </a:bodyPr>
          <a:lstStyle/>
          <a:p>
            <a:r>
              <a:rPr lang="cs-CZ" u="sng" dirty="0">
                <a:solidFill>
                  <a:srgbClr val="000066"/>
                </a:solidFill>
              </a:rPr>
              <a:t>Ekonomické zhodnocení:</a:t>
            </a:r>
          </a:p>
          <a:p>
            <a:pPr lvl="1"/>
            <a:r>
              <a:rPr lang="cs-CZ" i="1" dirty="0">
                <a:solidFill>
                  <a:srgbClr val="000066"/>
                </a:solidFill>
              </a:rPr>
              <a:t>Investiční náklady: 12 770 000 Kč</a:t>
            </a:r>
          </a:p>
          <a:p>
            <a:pPr lvl="2"/>
            <a:r>
              <a:rPr lang="cs-CZ" dirty="0">
                <a:solidFill>
                  <a:srgbClr val="000066"/>
                </a:solidFill>
              </a:rPr>
              <a:t>Doplnění stávající gravitační kanalizace</a:t>
            </a:r>
          </a:p>
          <a:p>
            <a:pPr lvl="2"/>
            <a:r>
              <a:rPr lang="cs-CZ" dirty="0">
                <a:solidFill>
                  <a:srgbClr val="000066"/>
                </a:solidFill>
              </a:rPr>
              <a:t>Centrální ČOV</a:t>
            </a:r>
            <a:endParaRPr lang="cs-CZ" i="1" dirty="0">
              <a:solidFill>
                <a:srgbClr val="000066"/>
              </a:solidFill>
            </a:endParaRPr>
          </a:p>
          <a:p>
            <a:pPr lvl="1"/>
            <a:r>
              <a:rPr lang="cs-CZ" i="1" dirty="0">
                <a:solidFill>
                  <a:srgbClr val="000066"/>
                </a:solidFill>
              </a:rPr>
              <a:t>Provozní náklady: 136 800 </a:t>
            </a:r>
            <a:r>
              <a:rPr lang="cs-CZ" i="1" dirty="0" smtClean="0">
                <a:solidFill>
                  <a:srgbClr val="000066"/>
                </a:solidFill>
              </a:rPr>
              <a:t>Kč/rok</a:t>
            </a:r>
          </a:p>
          <a:p>
            <a:pPr lvl="2"/>
            <a:r>
              <a:rPr lang="cs-CZ" dirty="0">
                <a:solidFill>
                  <a:srgbClr val="000066"/>
                </a:solidFill>
              </a:rPr>
              <a:t>Chemické rozbory vzorků odpadní vody</a:t>
            </a:r>
          </a:p>
          <a:p>
            <a:pPr lvl="2"/>
            <a:r>
              <a:rPr lang="cs-CZ" dirty="0">
                <a:solidFill>
                  <a:srgbClr val="000066"/>
                </a:solidFill>
              </a:rPr>
              <a:t>Spotřeba el. energie</a:t>
            </a:r>
          </a:p>
          <a:p>
            <a:pPr lvl="2"/>
            <a:r>
              <a:rPr lang="cs-CZ" dirty="0">
                <a:solidFill>
                  <a:srgbClr val="000066"/>
                </a:solidFill>
              </a:rPr>
              <a:t>Náklady na obsluhu</a:t>
            </a:r>
          </a:p>
          <a:p>
            <a:pPr lvl="2"/>
            <a:r>
              <a:rPr lang="cs-CZ" dirty="0">
                <a:solidFill>
                  <a:srgbClr val="000066"/>
                </a:solidFill>
              </a:rPr>
              <a:t>Oprava a údržba</a:t>
            </a:r>
          </a:p>
          <a:p>
            <a:pPr lvl="2"/>
            <a:r>
              <a:rPr lang="cs-CZ" dirty="0">
                <a:solidFill>
                  <a:srgbClr val="000066"/>
                </a:solidFill>
              </a:rPr>
              <a:t>Odvoz a likvidace odpadů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solidFill>
                  <a:srgbClr val="000066"/>
                </a:solidFill>
              </a:rPr>
              <a:t>VARIANTA 1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sz="2400" dirty="0" smtClean="0">
                <a:solidFill>
                  <a:srgbClr val="000066"/>
                </a:solidFill>
              </a:rPr>
              <a:t>Centrální </a:t>
            </a:r>
            <a:r>
              <a:rPr lang="cs-CZ" sz="2400" dirty="0" smtClean="0">
                <a:solidFill>
                  <a:srgbClr val="000066"/>
                </a:solidFill>
              </a:rPr>
              <a:t>extenzivní ČOV </a:t>
            </a:r>
            <a:r>
              <a:rPr lang="cs-CZ" sz="2400" dirty="0">
                <a:solidFill>
                  <a:srgbClr val="000066"/>
                </a:solidFill>
              </a:rPr>
              <a:t>(štěrbinová nádrž, 2x biologický rybník) s jednotnou stokovou soustavou</a:t>
            </a:r>
            <a:r>
              <a:rPr lang="cs-CZ" dirty="0">
                <a:solidFill>
                  <a:srgbClr val="000066"/>
                </a:solidFill>
              </a:rPr>
              <a:t/>
            </a:r>
            <a:br>
              <a:rPr lang="cs-CZ" dirty="0">
                <a:solidFill>
                  <a:srgbClr val="000066"/>
                </a:solidFill>
              </a:rPr>
            </a:br>
            <a:endParaRPr lang="cs-CZ" dirty="0">
              <a:solidFill>
                <a:srgbClr val="000066"/>
              </a:solidFill>
            </a:endParaRPr>
          </a:p>
        </p:txBody>
      </p:sp>
      <p:pic>
        <p:nvPicPr>
          <p:cNvPr id="1026" name="Graf 1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6067" b="8438"/>
          <a:stretch/>
        </p:blipFill>
        <p:spPr bwMode="auto">
          <a:xfrm>
            <a:off x="4427984" y="4221088"/>
            <a:ext cx="4501990" cy="24871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F66-4FB6-4499-9EE4-4F99D89483B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9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07504" y="-79410"/>
            <a:ext cx="568863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cs-CZ" dirty="0" smtClean="0">
                <a:solidFill>
                  <a:srgbClr val="000066"/>
                </a:solidFill>
              </a:rPr>
              <a:t>VARIANTA 2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sz="2400" dirty="0">
                <a:solidFill>
                  <a:srgbClr val="000066"/>
                </a:solidFill>
              </a:rPr>
              <a:t>Centrální </a:t>
            </a:r>
            <a:r>
              <a:rPr lang="cs-CZ" sz="2400" dirty="0" smtClean="0">
                <a:solidFill>
                  <a:srgbClr val="000066"/>
                </a:solidFill>
              </a:rPr>
              <a:t>intenzivní mechanicko-biologická </a:t>
            </a:r>
            <a:r>
              <a:rPr lang="cs-CZ" sz="2400" dirty="0">
                <a:solidFill>
                  <a:srgbClr val="000066"/>
                </a:solidFill>
              </a:rPr>
              <a:t>ČOV s oddílnou stokovou soustavou</a:t>
            </a:r>
            <a:r>
              <a:rPr lang="cs-CZ" dirty="0" smtClean="0">
                <a:solidFill>
                  <a:srgbClr val="000066"/>
                </a:solidFill>
              </a:rPr>
              <a:t/>
            </a:r>
            <a:br>
              <a:rPr lang="cs-CZ" dirty="0" smtClean="0">
                <a:solidFill>
                  <a:srgbClr val="000066"/>
                </a:solidFill>
              </a:rPr>
            </a:br>
            <a:endParaRPr lang="cs-CZ" dirty="0">
              <a:solidFill>
                <a:srgbClr val="000066"/>
              </a:solidFill>
            </a:endParaRPr>
          </a:p>
        </p:txBody>
      </p:sp>
      <p:sp>
        <p:nvSpPr>
          <p:cNvPr id="6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1265" y="1732304"/>
            <a:ext cx="8538674" cy="1844064"/>
          </a:xfrm>
        </p:spPr>
        <p:txBody>
          <a:bodyPr>
            <a:normAutofit/>
          </a:bodyPr>
          <a:lstStyle/>
          <a:p>
            <a:r>
              <a:rPr lang="cs-CZ" u="sng" dirty="0" smtClean="0">
                <a:solidFill>
                  <a:srgbClr val="000066"/>
                </a:solidFill>
              </a:rPr>
              <a:t>Technické řešení:</a:t>
            </a:r>
          </a:p>
          <a:p>
            <a:pPr lvl="1"/>
            <a:r>
              <a:rPr lang="cs-CZ" dirty="0">
                <a:solidFill>
                  <a:srgbClr val="000066"/>
                </a:solidFill>
              </a:rPr>
              <a:t>Z</a:t>
            </a:r>
            <a:r>
              <a:rPr lang="cs-CZ" dirty="0" smtClean="0">
                <a:solidFill>
                  <a:srgbClr val="000066"/>
                </a:solidFill>
              </a:rPr>
              <a:t>ahrnuje </a:t>
            </a:r>
            <a:r>
              <a:rPr lang="cs-CZ" dirty="0">
                <a:solidFill>
                  <a:srgbClr val="000066"/>
                </a:solidFill>
              </a:rPr>
              <a:t>výstavbu nové splaškové kanalizace na celém území obce a výstavbu nové centrální mechanicko-biologické </a:t>
            </a:r>
            <a:r>
              <a:rPr lang="cs-CZ" dirty="0" smtClean="0">
                <a:solidFill>
                  <a:srgbClr val="000066"/>
                </a:solidFill>
              </a:rPr>
              <a:t>ČOV.</a:t>
            </a:r>
          </a:p>
          <a:p>
            <a:pPr lvl="1"/>
            <a:r>
              <a:rPr lang="cs-CZ" dirty="0">
                <a:solidFill>
                  <a:srgbClr val="000066"/>
                </a:solidFill>
              </a:rPr>
              <a:t>S</a:t>
            </a:r>
            <a:r>
              <a:rPr lang="cs-CZ" dirty="0" smtClean="0">
                <a:solidFill>
                  <a:srgbClr val="000066"/>
                </a:solidFill>
              </a:rPr>
              <a:t>oučasná </a:t>
            </a:r>
            <a:r>
              <a:rPr lang="cs-CZ" dirty="0">
                <a:solidFill>
                  <a:srgbClr val="000066"/>
                </a:solidFill>
              </a:rPr>
              <a:t>jednotná kanalizace bude využita pro odvod srážkových vod z </a:t>
            </a:r>
            <a:r>
              <a:rPr lang="cs-CZ" dirty="0" err="1">
                <a:solidFill>
                  <a:srgbClr val="000066"/>
                </a:solidFill>
              </a:rPr>
              <a:t>intravilánu</a:t>
            </a:r>
            <a:r>
              <a:rPr lang="cs-CZ" dirty="0">
                <a:solidFill>
                  <a:srgbClr val="000066"/>
                </a:solidFill>
              </a:rPr>
              <a:t> obce. </a:t>
            </a:r>
          </a:p>
        </p:txBody>
      </p:sp>
      <p:pic>
        <p:nvPicPr>
          <p:cNvPr id="14339" name="Picture 3" descr="malaco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r="2087" b="16701"/>
          <a:stretch>
            <a:fillRect/>
          </a:stretch>
        </p:blipFill>
        <p:spPr bwMode="auto">
          <a:xfrm>
            <a:off x="4067944" y="3284984"/>
            <a:ext cx="4895850" cy="3400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26351" y="3544872"/>
            <a:ext cx="3641593" cy="333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" lvl="1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sz="2000" dirty="0">
                <a:solidFill>
                  <a:srgbClr val="000066"/>
                </a:solidFill>
              </a:rPr>
              <a:t>Délka nově budovaných kanalizačních stok: 2 700 m</a:t>
            </a:r>
          </a:p>
          <a:p>
            <a:pPr marL="10287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sz="2000" dirty="0" smtClean="0">
                <a:solidFill>
                  <a:srgbClr val="000066"/>
                </a:solidFill>
              </a:rPr>
              <a:t>Navržená </a:t>
            </a:r>
            <a:r>
              <a:rPr lang="cs-CZ" sz="2000" dirty="0">
                <a:solidFill>
                  <a:srgbClr val="000066"/>
                </a:solidFill>
              </a:rPr>
              <a:t>technologie ČOV:</a:t>
            </a:r>
          </a:p>
          <a:p>
            <a:pPr marL="560070" lvl="1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i="1" dirty="0">
                <a:solidFill>
                  <a:srgbClr val="000066"/>
                </a:solidFill>
              </a:rPr>
              <a:t>mechanické čištění </a:t>
            </a:r>
            <a:r>
              <a:rPr lang="cs-CZ" dirty="0">
                <a:solidFill>
                  <a:srgbClr val="000066"/>
                </a:solidFill>
              </a:rPr>
              <a:t>(jemné strojně stírané česle, lapák písku),</a:t>
            </a:r>
          </a:p>
          <a:p>
            <a:pPr marL="560070" lvl="1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i="1" dirty="0">
                <a:solidFill>
                  <a:srgbClr val="000066"/>
                </a:solidFill>
              </a:rPr>
              <a:t>biologické čištění </a:t>
            </a:r>
            <a:r>
              <a:rPr lang="cs-CZ" dirty="0">
                <a:solidFill>
                  <a:srgbClr val="000066"/>
                </a:solidFill>
              </a:rPr>
              <a:t>(aktivační nádrž, dosazovací nádrž),</a:t>
            </a:r>
          </a:p>
          <a:p>
            <a:pPr marL="560070" lvl="1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i="1" dirty="0">
                <a:solidFill>
                  <a:srgbClr val="000066"/>
                </a:solidFill>
              </a:rPr>
              <a:t>kalové </a:t>
            </a:r>
            <a:r>
              <a:rPr lang="cs-CZ" i="1" dirty="0" smtClean="0">
                <a:solidFill>
                  <a:srgbClr val="000066"/>
                </a:solidFill>
              </a:rPr>
              <a:t>hospodářství (</a:t>
            </a:r>
            <a:r>
              <a:rPr lang="cs-CZ" dirty="0" smtClean="0">
                <a:solidFill>
                  <a:srgbClr val="000066"/>
                </a:solidFill>
              </a:rPr>
              <a:t>kalová nádrž).</a:t>
            </a:r>
            <a:endParaRPr lang="cs-CZ" dirty="0">
              <a:solidFill>
                <a:srgbClr val="000066"/>
              </a:solidFill>
            </a:endParaRPr>
          </a:p>
        </p:txBody>
      </p:sp>
      <p:pic>
        <p:nvPicPr>
          <p:cNvPr id="7" name="Picture 2" descr="20160621_0948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719"/>
            <a:ext cx="3150589" cy="17717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F66-4FB6-4499-9EE4-4F99D89483B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4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5548</TotalTime>
  <Words>1059</Words>
  <Application>Microsoft Office PowerPoint</Application>
  <PresentationFormat>Předvádění na obrazovce (4:3)</PresentationFormat>
  <Paragraphs>214</Paragraphs>
  <Slides>19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Aerodynamika</vt:lpstr>
      <vt:lpstr>Vysoká škola technická a ekonomická  Ústav technicko-technologický </vt:lpstr>
      <vt:lpstr>OBSAH PREZENTACE</vt:lpstr>
      <vt:lpstr>Prezentace aplikace PowerPoint</vt:lpstr>
      <vt:lpstr>OBEC Branišov – POLOHA, POPIS</vt:lpstr>
      <vt:lpstr>SOUČASNÝ STAV VODNÍHO HOSPODÁŘSTVÍ V OBCI</vt:lpstr>
      <vt:lpstr>NAVRHOVANÝ STAV VODNÍHO HOSPODÁŘSTVÍ V OBCI</vt:lpstr>
      <vt:lpstr>VARIANTA 1 Centrální extenzivní ČOV (štěrbinová nádrž, 2x biologický rybník) s jednotnou stokovou soustavou </vt:lpstr>
      <vt:lpstr>VARIANTA 1 Centrální extenzivní ČOV (štěrbinová nádrž, 2x biologický rybník) s jednotnou stokovou soustavou </vt:lpstr>
      <vt:lpstr>Prezentace aplikace PowerPoint</vt:lpstr>
      <vt:lpstr>Prezentace aplikace PowerPoint</vt:lpstr>
      <vt:lpstr>Prezentace aplikace PowerPoint</vt:lpstr>
      <vt:lpstr>Prezentace aplikace PowerPoint</vt:lpstr>
      <vt:lpstr>POROVNÁNÍ VARIANT</vt:lpstr>
      <vt:lpstr>Prezentace aplikace PowerPoint</vt:lpstr>
      <vt:lpstr>Prezentace aplikace PowerPoint</vt:lpstr>
      <vt:lpstr>SHRNUTÍ</vt:lpstr>
      <vt:lpstr>DĚKUJI ZA POZORNOST</vt:lpstr>
      <vt:lpstr>Prezentace aplikace PowerPoint</vt:lpstr>
      <vt:lpstr>DOTAZY OD OPONENTA DP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VŠTE</dc:title>
  <dc:creator>Uživatel</dc:creator>
  <cp:lastModifiedBy>Uživatel</cp:lastModifiedBy>
  <cp:revision>200</cp:revision>
  <dcterms:created xsi:type="dcterms:W3CDTF">2014-01-06T15:11:12Z</dcterms:created>
  <dcterms:modified xsi:type="dcterms:W3CDTF">2017-02-01T21:28:59Z</dcterms:modified>
</cp:coreProperties>
</file>