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71" r:id="rId13"/>
    <p:sldId id="272" r:id="rId14"/>
    <p:sldId id="268" r:id="rId15"/>
    <p:sldId id="273" r:id="rId16"/>
    <p:sldId id="269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81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1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62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13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21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3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86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45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9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7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1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AF34A-7FD4-494C-AA5D-5A13EB27970A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BEAD6-67CE-4FC9-88B8-1E162928FF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59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      </a:t>
            </a:r>
            <a:r>
              <a:rPr lang="cs-CZ" sz="2000" b="1" dirty="0"/>
              <a:t>Vysoká 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5400" dirty="0" smtClean="0"/>
              <a:t>PREZENTACE </a:t>
            </a:r>
            <a:r>
              <a:rPr lang="cs-CZ" sz="5400" dirty="0" smtClean="0"/>
              <a:t>K DIPLOMOVÉ PRÁCI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b="1" dirty="0" smtClean="0"/>
              <a:t>Řízení a analýza rizik v logistice výrobní společnosti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/>
              <a:t>    Autor práce:      </a:t>
            </a:r>
            <a:r>
              <a:rPr lang="cs-CZ" sz="2000" dirty="0" smtClean="0">
                <a:solidFill>
                  <a:schemeClr val="tx1"/>
                </a:solidFill>
              </a:rPr>
              <a:t>Bc. Miroslav Pavlíček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    Vedoucí práce:  Ing. Radka Vaníčková, Ph.D.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    Oponent práce: Ing. Pavla Lejsková, Ph.D.</a:t>
            </a:r>
          </a:p>
          <a:p>
            <a:pPr marL="457200" lvl="1" indent="0">
              <a:buNone/>
            </a:pPr>
            <a:endParaRPr lang="cs-CZ" b="1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1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dirty="0" smtClean="0"/>
              <a:t>IDENTIFIKOVANÁ RIZIKA </a:t>
            </a:r>
            <a:r>
              <a:rPr lang="cs-CZ" dirty="0" smtClean="0"/>
              <a:t>V </a:t>
            </a:r>
            <a:r>
              <a:rPr lang="cs-CZ" dirty="0" smtClean="0"/>
              <a:t>PODNIKU</a:t>
            </a:r>
          </a:p>
          <a:p>
            <a:pPr marL="0" indent="0">
              <a:buNone/>
            </a:pPr>
            <a:endParaRPr lang="cs-CZ" sz="1600" dirty="0" smtClean="0"/>
          </a:p>
          <a:p>
            <a:pPr lvl="0"/>
            <a:r>
              <a:rPr lang="cs-CZ" sz="2000" b="1" dirty="0" smtClean="0"/>
              <a:t>K</a:t>
            </a:r>
            <a:r>
              <a:rPr lang="cs-CZ" sz="2000" dirty="0" smtClean="0"/>
              <a:t> – poškození vstupního materiálu, při převážení do skladu</a:t>
            </a:r>
          </a:p>
          <a:p>
            <a:pPr lvl="0"/>
            <a:r>
              <a:rPr lang="cs-CZ" sz="2000" b="1" dirty="0" smtClean="0"/>
              <a:t>L</a:t>
            </a:r>
            <a:r>
              <a:rPr lang="cs-CZ" sz="2000" dirty="0" smtClean="0"/>
              <a:t> – porucha manipulačních vysokozdvižných vozíků</a:t>
            </a:r>
          </a:p>
          <a:p>
            <a:pPr lvl="0"/>
            <a:r>
              <a:rPr lang="cs-CZ" sz="2000" b="1" dirty="0" smtClean="0"/>
              <a:t>M</a:t>
            </a:r>
            <a:r>
              <a:rPr lang="cs-CZ" sz="2000" dirty="0" smtClean="0"/>
              <a:t> </a:t>
            </a:r>
            <a:r>
              <a:rPr lang="cs-CZ" sz="2000" dirty="0"/>
              <a:t>– porucha šicích strojů</a:t>
            </a:r>
          </a:p>
          <a:p>
            <a:pPr lvl="0"/>
            <a:r>
              <a:rPr lang="cs-CZ" sz="2000" b="1" dirty="0"/>
              <a:t>N</a:t>
            </a:r>
            <a:r>
              <a:rPr lang="cs-CZ" sz="2000" dirty="0"/>
              <a:t> – dlouhodobý výpadek elektrické energie z důvodu přírodní katastrofy</a:t>
            </a:r>
          </a:p>
          <a:p>
            <a:pPr lvl="0"/>
            <a:r>
              <a:rPr lang="cs-CZ" sz="2000" b="1" dirty="0"/>
              <a:t>O</a:t>
            </a:r>
            <a:r>
              <a:rPr lang="cs-CZ" sz="2000" dirty="0"/>
              <a:t> – špatná kvalita vstupního materiálu</a:t>
            </a:r>
          </a:p>
          <a:p>
            <a:pPr lvl="0"/>
            <a:r>
              <a:rPr lang="cs-CZ" sz="2000" b="1" dirty="0"/>
              <a:t>P</a:t>
            </a:r>
            <a:r>
              <a:rPr lang="cs-CZ" sz="2000" dirty="0"/>
              <a:t> – nekvalitně vysekaný výrobek na vysekávacím lisu</a:t>
            </a:r>
          </a:p>
          <a:p>
            <a:pPr lvl="0"/>
            <a:r>
              <a:rPr lang="cs-CZ" sz="2000" b="1" dirty="0"/>
              <a:t>Q</a:t>
            </a:r>
            <a:r>
              <a:rPr lang="cs-CZ" sz="2000" dirty="0"/>
              <a:t> – pochybení při 100% kontrole</a:t>
            </a:r>
          </a:p>
          <a:p>
            <a:pPr lvl="0"/>
            <a:r>
              <a:rPr lang="cs-CZ" sz="2000" b="1" dirty="0"/>
              <a:t>R</a:t>
            </a:r>
            <a:r>
              <a:rPr lang="cs-CZ" sz="2000" dirty="0"/>
              <a:t> – riziko lidského faktoru při neodepsání vyřazených rolí ze systému</a:t>
            </a:r>
          </a:p>
          <a:p>
            <a:pPr lvl="0"/>
            <a:r>
              <a:rPr lang="cs-CZ" sz="2000" b="1" dirty="0"/>
              <a:t>S</a:t>
            </a:r>
            <a:r>
              <a:rPr lang="cs-CZ" sz="2000" dirty="0"/>
              <a:t> – riziko lidského faktoru při nedodržení instrukcí od disponenta</a:t>
            </a:r>
          </a:p>
          <a:p>
            <a:pPr lvl="0"/>
            <a:r>
              <a:rPr lang="cs-CZ" sz="2000" b="1" dirty="0"/>
              <a:t>T</a:t>
            </a:r>
            <a:r>
              <a:rPr lang="cs-CZ" sz="2000" dirty="0"/>
              <a:t> – snížení výkonnosti nebo náhlý pokles zaměstnanců </a:t>
            </a:r>
          </a:p>
          <a:p>
            <a:endParaRPr lang="cs-CZ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5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944960"/>
              </p:ext>
            </p:extLst>
          </p:nvPr>
        </p:nvGraphicFramePr>
        <p:xfrm>
          <a:off x="827584" y="2852936"/>
          <a:ext cx="7056781" cy="3260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7405"/>
                <a:gridCol w="1496710"/>
                <a:gridCol w="1495956"/>
                <a:gridCol w="1496710"/>
              </a:tblGrid>
              <a:tr h="501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Riziko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Výskyt (body)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Dopad (body)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Úroveň rizika=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Výskyt x Dopad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9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Q – pochybení při 100% kontrole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K – poškození vstupního materiálu, při převážení do skladu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J – porucha vysekávacích lisů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560705" algn="l"/>
                          <a:tab pos="606425" algn="ctr"/>
                        </a:tabLst>
                      </a:pPr>
                      <a:r>
                        <a:rPr lang="cs-CZ" sz="1200" dirty="0">
                          <a:effectLst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 – nekvalitně vysekaný výrobek na vysekávacím lisu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B – špatné naskladnění vstupního materiálu (rolí) do skladu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C – vložení špatného zboží do přepravní jednotky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O – špatná kvalita vstupního materiálu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683568" y="1844824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TABULKA VÝSKYTU A DOPADU RIZIK (před aplikací zmírňujících opatření)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3707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092345"/>
              </p:ext>
            </p:extLst>
          </p:nvPr>
        </p:nvGraphicFramePr>
        <p:xfrm>
          <a:off x="899592" y="2636912"/>
          <a:ext cx="6768751" cy="3597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5433"/>
                <a:gridCol w="3423318"/>
              </a:tblGrid>
              <a:tr h="269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Riziko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Zmírňující opatření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399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Přenesení odpovědnosti na agenturu, která je odpovědná za část 100% kontroly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9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Q 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– pochybení při 100% kontrole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Snížení osobního ohodnocení zaměstnance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39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Šablony tvořeny systémem Poka-Yoke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99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 – poškození vstupního materiálu, při převážení do skladu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Žádná zmírňující opatření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39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Vzájemné zastoupení vysekávacích lisů, nebo použití katru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9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J 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– porucha vysekávacích lisů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Pojistné 24 hodinové zásoby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39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Servis s rychlím reakčním časem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99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Možnost navýšit výrobu na třísměnný provoz nebo přes víkend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55576" y="1957321"/>
            <a:ext cx="5543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TABULKA ZMÍRŇUJÍCÍCH OPATŘENÍ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62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782197"/>
              </p:ext>
            </p:extLst>
          </p:nvPr>
        </p:nvGraphicFramePr>
        <p:xfrm>
          <a:off x="827584" y="2843249"/>
          <a:ext cx="7002978" cy="3674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7830"/>
                <a:gridCol w="1485299"/>
                <a:gridCol w="1484550"/>
                <a:gridCol w="148529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Riziko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Výskyt (body)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Dopad (body)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Úroveň rizika=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Výskyt x Dopad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K – poškození vstupního materiálu, při převážení do skladu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 – nekvalitně vysekaný výrobek na vysekávacím lisu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560705" algn="l"/>
                          <a:tab pos="606425" algn="ctr"/>
                        </a:tabLst>
                      </a:pPr>
                      <a:r>
                        <a:rPr lang="cs-CZ" sz="1200" dirty="0">
                          <a:effectLst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Q – pochybení při 100% kontrole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I – včasné nedodání vstupního materiálu při náběhu nového projektu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O – špatná kvalita vstupního materiálu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T – snížení výkonnosti nebo náhlý pokles zaměstnanců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B – špatné naskladnění vstupního materiálu (rolí) do skladu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55576" y="1772816"/>
            <a:ext cx="59614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TABULKA VÝSKYTU A DOPADU RIZIK (</a:t>
            </a:r>
            <a:r>
              <a:rPr lang="cs-CZ" sz="2400" dirty="0" smtClean="0"/>
              <a:t>po aplikaci </a:t>
            </a:r>
            <a:r>
              <a:rPr lang="cs-CZ" sz="2400" dirty="0"/>
              <a:t>zmírňujících opatření)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60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    </a:t>
            </a:r>
            <a:r>
              <a:rPr lang="cs-CZ" sz="2000" b="1" dirty="0"/>
              <a:t>Vysoká škola technická a ekonomická v Českých Budějovicích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754568"/>
              </p:ext>
            </p:extLst>
          </p:nvPr>
        </p:nvGraphicFramePr>
        <p:xfrm>
          <a:off x="1058856" y="2852936"/>
          <a:ext cx="6408715" cy="3265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496"/>
                <a:gridCol w="897495"/>
                <a:gridCol w="916624"/>
                <a:gridCol w="976303"/>
                <a:gridCol w="976303"/>
                <a:gridCol w="872247"/>
                <a:gridCol w="872247"/>
              </a:tblGrid>
              <a:tr h="442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Velký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G, H, CH, T 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A, I, R, S, L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J, B, M, O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Q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Dopad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F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P, C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E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476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Malý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Malý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Výskyt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Velký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99592" y="1772816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MATICE VÝSKYT/DOPAD DLE KORECKÉHO A TRKOVSKÉHO (2011) – před aplikací zmírňujících opatření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479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998355"/>
              </p:ext>
            </p:extLst>
          </p:nvPr>
        </p:nvGraphicFramePr>
        <p:xfrm>
          <a:off x="827584" y="2852936"/>
          <a:ext cx="6408715" cy="3456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496"/>
                <a:gridCol w="897495"/>
                <a:gridCol w="916624"/>
                <a:gridCol w="976303"/>
                <a:gridCol w="976303"/>
                <a:gridCol w="872247"/>
                <a:gridCol w="872247"/>
              </a:tblGrid>
              <a:tr h="476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Velký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G, N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+mn-ea"/>
                        </a:rPr>
                        <a:t>I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Dopad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A, H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T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P, Q</a:t>
                      </a:r>
                      <a:endParaRPr lang="cs-CZ" sz="1400" dirty="0"/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</a:t>
                      </a:r>
                      <a:endParaRPr lang="cs-CZ" sz="1400" dirty="0"/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B, C, R, S, J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</a:t>
                      </a:r>
                      <a:endParaRPr lang="cs-CZ" sz="1400" dirty="0"/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E, F, CH, I, M</a:t>
                      </a:r>
                      <a:endParaRPr lang="cs-CZ" sz="1400" dirty="0"/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</a:t>
                      </a:r>
                      <a:endParaRPr lang="cs-CZ" sz="1400" dirty="0"/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4763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Malý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Malý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Výskyt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Velký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55576" y="1628800"/>
            <a:ext cx="7416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MATICE VÝSKYT/DOPAD DLE KORECKÉHO A TRKOVSKÉHO (2011) – </a:t>
            </a:r>
            <a:r>
              <a:rPr lang="cs-CZ" sz="2400" dirty="0" smtClean="0"/>
              <a:t>po aplikaci </a:t>
            </a:r>
            <a:r>
              <a:rPr lang="cs-CZ" sz="2400" dirty="0"/>
              <a:t>zmírňujících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58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105366"/>
              </p:ext>
            </p:extLst>
          </p:nvPr>
        </p:nvGraphicFramePr>
        <p:xfrm>
          <a:off x="683568" y="3068960"/>
          <a:ext cx="7704856" cy="2542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0816"/>
                <a:gridCol w="1166928"/>
                <a:gridCol w="1167752"/>
                <a:gridCol w="583876"/>
                <a:gridCol w="699992"/>
                <a:gridCol w="1283868"/>
                <a:gridCol w="1050812"/>
                <a:gridCol w="1050812"/>
              </a:tblGrid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Dopad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Zanedbatelný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Malý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Střední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Vážný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Kritický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Katastrofální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Velmi vysoký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K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Výskyt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Vysoký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E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P, C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Q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Střední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D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F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J, R, S, B, M, O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Malý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 </a:t>
                      </a:r>
                      <a:endParaRPr lang="cs-CZ" sz="14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L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A, I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G, H, CH, T, 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Velmi malý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83568" y="1700808"/>
            <a:ext cx="71362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MATICE VÝSKYT/DOPAD DLE </a:t>
            </a:r>
            <a:r>
              <a:rPr lang="cs-CZ" sz="2400" dirty="0" smtClean="0"/>
              <a:t>WATERSE (2007) </a:t>
            </a:r>
            <a:r>
              <a:rPr lang="cs-CZ" sz="2400" dirty="0"/>
              <a:t>– před aplikací zmírňujících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53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039985"/>
              </p:ext>
            </p:extLst>
          </p:nvPr>
        </p:nvGraphicFramePr>
        <p:xfrm>
          <a:off x="755576" y="3128519"/>
          <a:ext cx="7704856" cy="2542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0816"/>
                <a:gridCol w="1166928"/>
                <a:gridCol w="1167752"/>
                <a:gridCol w="924944"/>
                <a:gridCol w="864096"/>
                <a:gridCol w="936104"/>
                <a:gridCol w="893404"/>
                <a:gridCol w="1050812"/>
              </a:tblGrid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Dopad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Zanedbatelný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Malý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Střední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Vážný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Kritický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Katastrofální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Velmi vysoký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K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Výskyt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Vysoký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Střední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D, L, M</a:t>
                      </a:r>
                      <a:endParaRPr lang="cs-CZ" sz="1400" dirty="0"/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</a:t>
                      </a:r>
                      <a:endParaRPr lang="cs-CZ" sz="1400" dirty="0"/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</a:t>
                      </a:r>
                      <a:endParaRPr lang="cs-CZ" sz="1400" dirty="0"/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Q</a:t>
                      </a:r>
                      <a:endParaRPr lang="cs-CZ" sz="1400" dirty="0"/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Malý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r>
                        <a:rPr lang="cs-CZ" sz="1400" b="0" dirty="0" smtClean="0">
                          <a:effectLst/>
                        </a:rPr>
                        <a:t>E, F, CH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r>
                        <a:rPr lang="cs-CZ" sz="1400" b="0" dirty="0" smtClean="0">
                          <a:effectLst/>
                        </a:rPr>
                        <a:t>B, C, R,S, J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</a:t>
                      </a:r>
                      <a:endParaRPr lang="cs-CZ" sz="1400" dirty="0"/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I</a:t>
                      </a:r>
                      <a:endParaRPr lang="cs-CZ" sz="1400" dirty="0"/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  <a:tr h="3631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Velmi malý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r>
                        <a:rPr lang="cs-CZ" sz="1400" b="0" dirty="0" smtClean="0">
                          <a:effectLst/>
                        </a:rPr>
                        <a:t>A, H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r>
                        <a:rPr lang="cs-CZ" sz="1400" b="0" dirty="0" smtClean="0">
                          <a:effectLst/>
                        </a:rPr>
                        <a:t>G</a:t>
                      </a:r>
                      <a:endParaRPr lang="cs-CZ" sz="14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</a:t>
                      </a:r>
                      <a:endParaRPr lang="cs-CZ" sz="1400" dirty="0"/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5576" y="1988840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MATICE VÝSKYT/DOPAD DLE WATERSE (2007) – p</a:t>
            </a:r>
            <a:r>
              <a:rPr lang="cs-CZ" sz="2400" dirty="0" smtClean="0"/>
              <a:t>o aplikaci </a:t>
            </a:r>
            <a:r>
              <a:rPr lang="cs-CZ" sz="2400" dirty="0"/>
              <a:t>zmírňujících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78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75973"/>
              </p:ext>
            </p:extLst>
          </p:nvPr>
        </p:nvGraphicFramePr>
        <p:xfrm>
          <a:off x="833203" y="3356992"/>
          <a:ext cx="7344816" cy="2206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2994"/>
                <a:gridCol w="5571822"/>
              </a:tblGrid>
              <a:tr h="17281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Kategorie 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G 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– riziko poptávky po výrobcích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 – poškození vstupního materiálu, při převážení do skladu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H 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– dlouhodobější opožděné dodávky materiálu ze strany subdodavatele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 – dlouhodobý výpadek elektrické energie z důvodu přírodní katastrofy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CH 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– blížící se konec projektů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 – snížení výkonnosti nebo náhlý pokles zaměstnanců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 – porucha vysekávacích lisů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971600" y="2111802"/>
            <a:ext cx="7068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VYHODNOCENÍ RIZIK – před aplikací zmírňujících opatření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272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627137"/>
              </p:ext>
            </p:extLst>
          </p:nvPr>
        </p:nvGraphicFramePr>
        <p:xfrm>
          <a:off x="832533" y="3284984"/>
          <a:ext cx="7416824" cy="2171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377"/>
                <a:gridCol w="5626447"/>
              </a:tblGrid>
              <a:tr h="2566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Kategorie 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K – 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poškození vstupního materiálu, při převážení do skladu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934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Kategorie B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</a:t>
                      </a:r>
                      <a:r>
                        <a:rPr lang="cs-CZ" sz="1400" dirty="0">
                          <a:effectLst/>
                        </a:rPr>
                        <a:t> – nekvalitně vysekaný výrobek na vysekávacím lisu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Q</a:t>
                      </a:r>
                      <a:r>
                        <a:rPr lang="cs-CZ" sz="1400" dirty="0">
                          <a:effectLst/>
                        </a:rPr>
                        <a:t> – pochybení při 100% kontrole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G</a:t>
                      </a:r>
                      <a:r>
                        <a:rPr lang="cs-CZ" sz="1400" dirty="0">
                          <a:effectLst/>
                        </a:rPr>
                        <a:t> – riziko poptávky po výrobcích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N</a:t>
                      </a:r>
                      <a:r>
                        <a:rPr lang="cs-CZ" sz="1400" dirty="0">
                          <a:effectLst/>
                        </a:rPr>
                        <a:t> – dlouhodobý výpadek elektrické energie z důvodu přírodní katastrofy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T </a:t>
                      </a:r>
                      <a:r>
                        <a:rPr lang="cs-CZ" sz="1400" dirty="0">
                          <a:effectLst/>
                        </a:rPr>
                        <a:t>– snížení výkonnosti nebo náhlý pokles zaměstnanců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I</a:t>
                      </a:r>
                      <a:r>
                        <a:rPr lang="cs-CZ" sz="1400" dirty="0">
                          <a:effectLst/>
                        </a:rPr>
                        <a:t> – včasné nedodání vstupního materiálu při náběhu nového projektu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27584" y="1916832"/>
            <a:ext cx="66094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VYHODNOCENÍ RIZIK – </a:t>
            </a:r>
            <a:r>
              <a:rPr lang="cs-CZ" sz="2400" dirty="0" smtClean="0"/>
              <a:t>po aplikaci </a:t>
            </a:r>
            <a:r>
              <a:rPr lang="cs-CZ" sz="2400" dirty="0"/>
              <a:t>zmírňujících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14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4800" dirty="0" smtClean="0"/>
              <a:t>CÍL </a:t>
            </a:r>
            <a:r>
              <a:rPr lang="cs-CZ" sz="4800" dirty="0" smtClean="0"/>
              <a:t>DIPLOMOVÉ </a:t>
            </a:r>
            <a:r>
              <a:rPr lang="cs-CZ" sz="4800" dirty="0" smtClean="0"/>
              <a:t>PRÁCE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000" dirty="0" smtClean="0"/>
              <a:t>Cílem diplomové práce bylo přiblížit téma rizik v logistice, popsat současný stav logistických procesů a řízení rizik ve výrobní společnosti</a:t>
            </a:r>
            <a:r>
              <a:rPr lang="cs-CZ" sz="2000" dirty="0" smtClean="0"/>
              <a:t>.</a:t>
            </a:r>
            <a:endParaRPr lang="cs-CZ" sz="2000" dirty="0" smtClean="0"/>
          </a:p>
          <a:p>
            <a:r>
              <a:rPr lang="cs-CZ" sz="2000" dirty="0" smtClean="0"/>
              <a:t>Výsledkem diplomové práce </a:t>
            </a:r>
            <a:r>
              <a:rPr lang="cs-CZ" sz="2000" dirty="0" smtClean="0"/>
              <a:t>je </a:t>
            </a:r>
            <a:r>
              <a:rPr lang="cs-CZ" sz="2000" dirty="0" smtClean="0"/>
              <a:t>analýza rizik ve výrobní společnosti, vyhodnocení, přiřazení stupně ohrožení pro společnost a nový návrh řízení rizik za účelem vyšší ochrany výrobní </a:t>
            </a:r>
            <a:r>
              <a:rPr lang="cs-CZ" sz="2000" dirty="0" smtClean="0"/>
              <a:t>společnosti.</a:t>
            </a:r>
            <a:endParaRPr lang="cs-CZ" sz="2000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5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2000" b="1" dirty="0" smtClean="0"/>
              <a:t>I </a:t>
            </a:r>
            <a:r>
              <a:rPr lang="cs-CZ" sz="2000" b="1" dirty="0"/>
              <a:t>– včasné nedodání vstupního materiálu, při náběhu nového </a:t>
            </a:r>
            <a:r>
              <a:rPr lang="cs-CZ" sz="2000" b="1" dirty="0" smtClean="0"/>
              <a:t>projektu</a:t>
            </a:r>
          </a:p>
          <a:p>
            <a:pPr lvl="0"/>
            <a:r>
              <a:rPr lang="cs-CZ" sz="2000" dirty="0" smtClean="0"/>
              <a:t>-</a:t>
            </a:r>
            <a:r>
              <a:rPr lang="cs-CZ" sz="2000" b="1" dirty="0" smtClean="0"/>
              <a:t> </a:t>
            </a:r>
            <a:r>
              <a:rPr lang="cs-CZ" sz="2000" dirty="0" smtClean="0"/>
              <a:t>z pohledu analyzované společnosti nelze nikterak zásadně ovlivnit</a:t>
            </a:r>
            <a:endParaRPr lang="cs-CZ" sz="2000" dirty="0"/>
          </a:p>
          <a:p>
            <a:pPr lvl="0"/>
            <a:r>
              <a:rPr lang="cs-CZ" sz="2000" b="1" dirty="0"/>
              <a:t>T – snížení výkonnosti, nebo náhlý pokles zaměstnanců</a:t>
            </a:r>
            <a:endParaRPr lang="cs-CZ" sz="2000" dirty="0"/>
          </a:p>
          <a:p>
            <a:r>
              <a:rPr lang="cs-CZ" sz="2000" dirty="0" smtClean="0"/>
              <a:t>- eliminace rizika opatřením „Podepsaný kontrakt s jinou společností o převzetí výroby“</a:t>
            </a:r>
          </a:p>
          <a:p>
            <a:r>
              <a:rPr lang="cs-CZ" sz="2000" b="1" dirty="0"/>
              <a:t>N – dlouhodobý výpadek elektrické energie z důvodu přírodní </a:t>
            </a:r>
            <a:r>
              <a:rPr lang="cs-CZ" sz="2000" b="1" dirty="0" smtClean="0"/>
              <a:t>katastrofy</a:t>
            </a:r>
          </a:p>
          <a:p>
            <a:r>
              <a:rPr lang="cs-CZ" sz="2000" dirty="0" smtClean="0"/>
              <a:t>-</a:t>
            </a:r>
            <a:r>
              <a:rPr lang="cs-CZ" sz="2000" b="1" dirty="0" smtClean="0"/>
              <a:t> </a:t>
            </a:r>
            <a:r>
              <a:rPr lang="cs-CZ" sz="2000" dirty="0" smtClean="0"/>
              <a:t>eliminace rizika opatřeními „</a:t>
            </a:r>
            <a:r>
              <a:rPr lang="cs-CZ" sz="2000" dirty="0"/>
              <a:t> Podepsaný kontrakt s jinou společností o </a:t>
            </a:r>
            <a:r>
              <a:rPr lang="cs-CZ" sz="2000" dirty="0" smtClean="0"/>
              <a:t>převzetí výroby a přesunutí výroby do jiné dceřiné společnosti“</a:t>
            </a:r>
          </a:p>
          <a:p>
            <a:r>
              <a:rPr lang="cs-CZ" sz="2000" b="1" dirty="0"/>
              <a:t>G – riziko poptávky po </a:t>
            </a:r>
            <a:r>
              <a:rPr lang="cs-CZ" sz="2000" b="1" dirty="0" smtClean="0"/>
              <a:t>výrobcích</a:t>
            </a:r>
          </a:p>
          <a:p>
            <a:r>
              <a:rPr lang="cs-CZ" sz="2000" b="1" dirty="0" smtClean="0"/>
              <a:t>- </a:t>
            </a:r>
            <a:r>
              <a:rPr lang="cs-CZ" sz="2000" dirty="0" smtClean="0"/>
              <a:t>poměrně malá konkurence, monopolní postavení, velké portfolio zákazníků</a:t>
            </a:r>
          </a:p>
          <a:p>
            <a:r>
              <a:rPr lang="cs-CZ" sz="2000" b="1" dirty="0"/>
              <a:t>Q – pochybení při 100% </a:t>
            </a:r>
            <a:r>
              <a:rPr lang="cs-CZ" sz="2000" b="1" dirty="0" smtClean="0"/>
              <a:t>kontrole</a:t>
            </a:r>
          </a:p>
          <a:p>
            <a:r>
              <a:rPr lang="cs-CZ" sz="2000" dirty="0" smtClean="0"/>
              <a:t>-</a:t>
            </a:r>
            <a:r>
              <a:rPr lang="cs-CZ" sz="2000" b="1" dirty="0" smtClean="0"/>
              <a:t> </a:t>
            </a:r>
            <a:r>
              <a:rPr lang="cs-CZ" sz="2000" dirty="0" smtClean="0"/>
              <a:t>důkladné proškolení kontrolorů, systém Poka-Yoke</a:t>
            </a:r>
            <a:endParaRPr lang="cs-CZ" sz="2000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36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</a:t>
            </a:r>
            <a:r>
              <a:rPr lang="cs-CZ" sz="2000" b="1" dirty="0"/>
              <a:t>Vysoká 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P </a:t>
            </a:r>
            <a:r>
              <a:rPr lang="cs-CZ" sz="2000" b="1" dirty="0"/>
              <a:t>– nekvalitně vysekaný </a:t>
            </a:r>
            <a:r>
              <a:rPr lang="cs-CZ" sz="2000" b="1" dirty="0" smtClean="0"/>
              <a:t>výrobek </a:t>
            </a:r>
            <a:r>
              <a:rPr lang="cs-CZ" sz="2000" b="1" dirty="0"/>
              <a:t>na vysekávacím </a:t>
            </a:r>
            <a:r>
              <a:rPr lang="cs-CZ" sz="2000" b="1" dirty="0" smtClean="0"/>
              <a:t>lisu</a:t>
            </a:r>
          </a:p>
          <a:p>
            <a:r>
              <a:rPr lang="cs-CZ" sz="2000" b="1" dirty="0" smtClean="0"/>
              <a:t>- </a:t>
            </a:r>
            <a:r>
              <a:rPr lang="cs-CZ" sz="2000" dirty="0" smtClean="0"/>
              <a:t>plánované zakoupení nového softwaru do vysekávacího lisu</a:t>
            </a:r>
          </a:p>
          <a:p>
            <a:r>
              <a:rPr lang="cs-CZ" sz="2000" dirty="0" smtClean="0"/>
              <a:t>- kladný dopad i na snížení rizika „pochybení při 100% kontrole“</a:t>
            </a:r>
          </a:p>
          <a:p>
            <a:pPr lvl="0"/>
            <a:r>
              <a:rPr lang="cs-CZ" sz="2000" b="1" dirty="0"/>
              <a:t>K – poškození vstupního materiálu, při převážení do skladu </a:t>
            </a:r>
            <a:endParaRPr lang="cs-CZ" sz="2000" dirty="0"/>
          </a:p>
          <a:p>
            <a:r>
              <a:rPr lang="cs-CZ" sz="2000" dirty="0" smtClean="0"/>
              <a:t>- doporučení stavby jednoduchého přístřešku</a:t>
            </a:r>
          </a:p>
          <a:p>
            <a:r>
              <a:rPr lang="cs-CZ" sz="2000" dirty="0" smtClean="0"/>
              <a:t>- použití ochranných obalů</a:t>
            </a:r>
          </a:p>
          <a:p>
            <a:r>
              <a:rPr lang="cs-CZ" sz="2000" b="1" i="1" dirty="0" smtClean="0"/>
              <a:t>Závěrečné doporučení k zajištění dodržování systému FIFO ve výrobním skladu</a:t>
            </a:r>
            <a:endParaRPr lang="cs-CZ" sz="2000" b="1" i="1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1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 smtClean="0"/>
              <a:t>Otázky vedoucího práce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2800" dirty="0" smtClean="0"/>
              <a:t>Ing. Radka Vaníčková, Ph.D.</a:t>
            </a:r>
          </a:p>
          <a:p>
            <a:endParaRPr lang="cs-CZ" sz="2800" dirty="0" smtClean="0"/>
          </a:p>
          <a:p>
            <a:r>
              <a:rPr lang="cs-CZ" sz="2800" dirty="0" smtClean="0"/>
              <a:t>Predikujte, jaký bude vývoj logistických procesů a řízení rizik s ohledem do budoucna v horizontu 5ti let u výrobních společností.</a:t>
            </a:r>
            <a:endParaRPr lang="cs-CZ" sz="2800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14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400" dirty="0" smtClean="0"/>
              <a:t>Otázky oponenta práce</a:t>
            </a: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2800" dirty="0" smtClean="0"/>
              <a:t>Ing. Pavla Lejsková, Ph.D.</a:t>
            </a:r>
          </a:p>
          <a:p>
            <a:endParaRPr lang="cs-CZ" sz="2800" dirty="0" smtClean="0"/>
          </a:p>
          <a:p>
            <a:endParaRPr lang="cs-CZ" sz="1200" dirty="0"/>
          </a:p>
          <a:p>
            <a:r>
              <a:rPr lang="cs-CZ" sz="2800" dirty="0" smtClean="0"/>
              <a:t>Využije daná výrobní společnost Vaše návrhy a bude je realizovat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01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/>
              <a:t>DĚKUJI ZA POZORNOST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57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PŘEDSTAVENÍ PODNIKU</a:t>
            </a:r>
          </a:p>
          <a:p>
            <a:r>
              <a:rPr lang="cs-CZ" sz="2000" dirty="0" smtClean="0"/>
              <a:t>Společnost AGP </a:t>
            </a:r>
            <a:r>
              <a:rPr lang="cs-CZ" sz="2000" dirty="0" err="1" smtClean="0"/>
              <a:t>Tools</a:t>
            </a:r>
            <a:r>
              <a:rPr lang="cs-CZ" sz="2000" dirty="0" smtClean="0"/>
              <a:t> se sídlem v Písku se zabývá výrobou vkládaných koberečků a obložením zadního sedadla v automobilovém průmyslu.</a:t>
            </a:r>
          </a:p>
          <a:p>
            <a:endParaRPr lang="cs-CZ" sz="20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996952"/>
            <a:ext cx="6550694" cy="3118046"/>
          </a:xfrm>
          <a:prstGeom prst="rect">
            <a:avLst/>
          </a:prstGeom>
        </p:spPr>
      </p:pic>
      <p:pic>
        <p:nvPicPr>
          <p:cNvPr id="5" name="Picture 2" descr="C:\Users\Hovorka\Pictures\Logo_vste.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75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dirty="0" smtClean="0"/>
              <a:t>PŘEDSTAVENÍ PODNIKU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2000" dirty="0" smtClean="0"/>
              <a:t>Společnost je součástí velkého koncernu s řadou poboček jak v Evropě, zejména v Německu (ČR, Slovensko, Polsko), ale také v Brazílii a Číně.</a:t>
            </a:r>
          </a:p>
          <a:p>
            <a:r>
              <a:rPr lang="cs-CZ" sz="2000" dirty="0" smtClean="0"/>
              <a:t>Analyzovaná společnost se sídlem v Písku má momentálně cca. 300 zaměstnanců.</a:t>
            </a:r>
          </a:p>
          <a:p>
            <a:r>
              <a:rPr lang="cs-CZ" sz="2000" dirty="0" smtClean="0"/>
              <a:t>Společnost (koncern)  si sama zajišťuje celou výrobu, nakupuje jen základní surovinu (granuláty, homopolymery).</a:t>
            </a:r>
          </a:p>
          <a:p>
            <a:r>
              <a:rPr lang="cs-CZ" sz="2000" dirty="0" smtClean="0"/>
              <a:t>Mezi hlavní zákazníky společnosti patří automobilky Audi, BMW, Jaguar, Mercedes, Mini, Rolls-Royce, Seat a zejména koncern VW. </a:t>
            </a:r>
          </a:p>
          <a:p>
            <a:endParaRPr lang="cs-CZ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55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     </a:t>
            </a:r>
            <a:r>
              <a:rPr lang="cs-CZ" sz="2000" b="1" dirty="0"/>
              <a:t>Vysoká 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ORGANIGRAM ODDĚLENÍ LOGISTIKY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20888"/>
            <a:ext cx="7798072" cy="3658656"/>
          </a:xfrm>
          <a:prstGeom prst="rect">
            <a:avLst/>
          </a:prstGeom>
        </p:spPr>
      </p:pic>
      <p:pic>
        <p:nvPicPr>
          <p:cNvPr id="5" name="Picture 2" descr="C:\Users\Hovorka\Pictures\Logo_vste.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02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PŘEDSTAVENÍ LOGISTICKÝCH ČINNOSTÍ UVNITŘ SPOLEČNOSTI</a:t>
            </a:r>
          </a:p>
          <a:p>
            <a:r>
              <a:rPr lang="cs-CZ" sz="2000" dirty="0" smtClean="0"/>
              <a:t>Základní vstupní materiál (role koberců) dovážen z dceřiných společností.</a:t>
            </a:r>
          </a:p>
          <a:p>
            <a:r>
              <a:rPr lang="cs-CZ" sz="2000" dirty="0" smtClean="0"/>
              <a:t>Role jsou naváženy pomocí vysokozdvižných vozíků do skladu rolí na přesně určené místo (kovové regály).</a:t>
            </a:r>
          </a:p>
          <a:p>
            <a:r>
              <a:rPr lang="cs-CZ" sz="2000" dirty="0" smtClean="0"/>
              <a:t>6-8 rolí z dopravního vozidla je kontrolováno na kvalitu.</a:t>
            </a:r>
          </a:p>
          <a:p>
            <a:r>
              <a:rPr lang="cs-CZ" sz="2000" dirty="0" smtClean="0"/>
              <a:t>Manipulant dle zakázkového listu navozí požadované role do výroby a naskenuje na novou pozici (vysekávací lis</a:t>
            </a:r>
            <a:r>
              <a:rPr lang="cs-CZ" sz="2000" dirty="0" smtClean="0"/>
              <a:t>).</a:t>
            </a:r>
            <a:endParaRPr lang="cs-CZ" sz="2000" dirty="0" smtClean="0"/>
          </a:p>
          <a:p>
            <a:r>
              <a:rPr lang="cs-CZ" sz="2000" dirty="0" smtClean="0"/>
              <a:t>Po vysekání na vysekávacím lisu se výrobky převezou v manipulační jednotce „</a:t>
            </a:r>
            <a:r>
              <a:rPr lang="cs-CZ" sz="2000" dirty="0" err="1" smtClean="0"/>
              <a:t>Gitterbox</a:t>
            </a:r>
            <a:r>
              <a:rPr lang="cs-CZ" sz="2000" dirty="0" smtClean="0"/>
              <a:t>“ do výrobního skladu, kde se udržují jednodenní zásoby a následně se systémem FIFO jednotlivé výrobky naváží k dalšímu </a:t>
            </a:r>
            <a:r>
              <a:rPr lang="cs-CZ" sz="2000" dirty="0" smtClean="0"/>
              <a:t>zpracování.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34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PŘEDSTAVENÍ LOGISTICKÝCH ČINNOSTÍ UVNITŘ SPOLEČNOSTI</a:t>
            </a:r>
          </a:p>
          <a:p>
            <a:r>
              <a:rPr lang="cs-CZ" sz="2000" dirty="0" smtClean="0"/>
              <a:t>Další zpracování je obšívání na šicích strojích, nebo rovnou stanoviště 100% kontroly, balení a převoz do expedičního skladu.</a:t>
            </a:r>
          </a:p>
          <a:p>
            <a:r>
              <a:rPr lang="cs-CZ" sz="2000" dirty="0" smtClean="0"/>
              <a:t>24 hodin před expedicí se naváží přepravní jednotky z prvního expedičního skladu do druhého pro následnou expedici k zákazníkům.</a:t>
            </a:r>
          </a:p>
          <a:p>
            <a:r>
              <a:rPr lang="cs-CZ" sz="2000" dirty="0" smtClean="0"/>
              <a:t>Při navážení na dopravní vozidlo se pomocí skenovacího zařízení kontroluje shoda expedovaných jednotek dle nakládkového listu. A přelepí se identifikační štítky.</a:t>
            </a:r>
          </a:p>
          <a:p>
            <a:r>
              <a:rPr lang="cs-CZ" sz="2000" dirty="0" smtClean="0"/>
              <a:t>Jen 10% přepravy k zákazníkovi zajištuje společnost.</a:t>
            </a:r>
          </a:p>
          <a:p>
            <a:r>
              <a:rPr lang="cs-CZ" sz="2000" dirty="0" smtClean="0"/>
              <a:t>Nakládky jsou řízeny dle časových oken (malý manipulační prostor v areálu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41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dirty="0" smtClean="0"/>
              <a:t>Jednotlivé </a:t>
            </a:r>
            <a:r>
              <a:rPr lang="cs-CZ" dirty="0" smtClean="0"/>
              <a:t>zkoumané logistické </a:t>
            </a:r>
            <a:r>
              <a:rPr lang="cs-CZ" dirty="0" smtClean="0"/>
              <a:t>činnosti</a:t>
            </a:r>
          </a:p>
          <a:p>
            <a:pPr marL="0" indent="0">
              <a:buNone/>
            </a:pPr>
            <a:endParaRPr lang="cs-CZ" sz="1300" dirty="0" smtClean="0"/>
          </a:p>
          <a:p>
            <a:r>
              <a:rPr lang="cs-CZ" sz="2200" dirty="0" smtClean="0"/>
              <a:t>Rizika v importu a </a:t>
            </a:r>
            <a:r>
              <a:rPr lang="cs-CZ" sz="2200" dirty="0" smtClean="0"/>
              <a:t>exportu.</a:t>
            </a:r>
            <a:endParaRPr lang="cs-CZ" sz="2200" dirty="0" smtClean="0"/>
          </a:p>
          <a:p>
            <a:r>
              <a:rPr lang="cs-CZ" sz="2200" dirty="0" smtClean="0"/>
              <a:t>Rizika spojená se skladovaným </a:t>
            </a:r>
            <a:r>
              <a:rPr lang="cs-CZ" sz="2200" dirty="0" smtClean="0"/>
              <a:t>materiálem.</a:t>
            </a:r>
            <a:endParaRPr lang="cs-CZ" sz="2200" dirty="0" smtClean="0"/>
          </a:p>
          <a:p>
            <a:r>
              <a:rPr lang="cs-CZ" sz="2200" dirty="0" smtClean="0"/>
              <a:t>Rizika s </a:t>
            </a:r>
            <a:r>
              <a:rPr lang="cs-CZ" sz="2200" dirty="0" smtClean="0"/>
              <a:t>poptávkou.</a:t>
            </a:r>
            <a:endParaRPr lang="cs-CZ" sz="2200" dirty="0" smtClean="0"/>
          </a:p>
          <a:p>
            <a:r>
              <a:rPr lang="cs-CZ" sz="2200" dirty="0" smtClean="0"/>
              <a:t>Logistická rizika ve </a:t>
            </a:r>
            <a:r>
              <a:rPr lang="cs-CZ" sz="2200" dirty="0" smtClean="0"/>
              <a:t>výrobě.</a:t>
            </a:r>
            <a:endParaRPr lang="cs-CZ" sz="2200" dirty="0" smtClean="0"/>
          </a:p>
          <a:p>
            <a:r>
              <a:rPr lang="cs-CZ" sz="2200" dirty="0" smtClean="0"/>
              <a:t>Rizika spojená s kvalitou </a:t>
            </a:r>
            <a:r>
              <a:rPr lang="cs-CZ" sz="2200" dirty="0" smtClean="0"/>
              <a:t>výrobků.</a:t>
            </a:r>
            <a:endParaRPr lang="cs-CZ" sz="2200" dirty="0" smtClean="0"/>
          </a:p>
          <a:p>
            <a:r>
              <a:rPr lang="cs-CZ" sz="2200" dirty="0" smtClean="0"/>
              <a:t>Rizika plynoucí z komunikačních toků uvnitř </a:t>
            </a:r>
            <a:r>
              <a:rPr lang="cs-CZ" sz="2200" dirty="0" smtClean="0"/>
              <a:t>společnosti.</a:t>
            </a:r>
            <a:endParaRPr lang="cs-CZ" sz="2200" dirty="0" smtClean="0"/>
          </a:p>
          <a:p>
            <a:r>
              <a:rPr lang="cs-CZ" sz="2200" dirty="0" smtClean="0"/>
              <a:t>Riziko lidského faktoru v logistickém </a:t>
            </a:r>
            <a:r>
              <a:rPr lang="cs-CZ" sz="2200" dirty="0" smtClean="0"/>
              <a:t>řetězci.</a:t>
            </a:r>
            <a:endParaRPr lang="cs-CZ" sz="2200" dirty="0" smtClean="0"/>
          </a:p>
          <a:p>
            <a:r>
              <a:rPr lang="cs-CZ" sz="2200" dirty="0" smtClean="0"/>
              <a:t>Riziko ve výrobě v závislosti na výkonnosti </a:t>
            </a:r>
            <a:r>
              <a:rPr lang="cs-CZ" sz="2200" dirty="0" smtClean="0"/>
              <a:t>zaměstnanců.</a:t>
            </a:r>
            <a:endParaRPr lang="cs-CZ" sz="2200" dirty="0" smtClean="0"/>
          </a:p>
          <a:p>
            <a:r>
              <a:rPr lang="cs-CZ" sz="2000" b="1" dirty="0" smtClean="0"/>
              <a:t>! Podrobněji DP str. </a:t>
            </a:r>
            <a:r>
              <a:rPr lang="cs-CZ" sz="2000" b="1" dirty="0" smtClean="0"/>
              <a:t>37 - 56</a:t>
            </a:r>
            <a:endParaRPr lang="cs-CZ" sz="2000" b="1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                    Vysoká </a:t>
            </a:r>
            <a:r>
              <a:rPr lang="cs-CZ" sz="2000" b="1" dirty="0"/>
              <a:t>škola technická a ekonomická v Českých Budějovicích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4600" dirty="0" smtClean="0"/>
              <a:t>IDENTIFIKOVANÁ RIZIKA </a:t>
            </a:r>
            <a:r>
              <a:rPr lang="cs-CZ" sz="4600" dirty="0" smtClean="0"/>
              <a:t>V </a:t>
            </a:r>
            <a:r>
              <a:rPr lang="cs-CZ" sz="4600" dirty="0" smtClean="0"/>
              <a:t>PODNIKU</a:t>
            </a:r>
          </a:p>
          <a:p>
            <a:pPr marL="0" indent="0">
              <a:buNone/>
            </a:pPr>
            <a:endParaRPr lang="cs-CZ" sz="2000" dirty="0" smtClean="0"/>
          </a:p>
          <a:p>
            <a:pPr lvl="0"/>
            <a:r>
              <a:rPr lang="cs-CZ" sz="2900" b="1" dirty="0"/>
              <a:t>A</a:t>
            </a:r>
            <a:r>
              <a:rPr lang="cs-CZ" sz="2900" dirty="0"/>
              <a:t> – dopravní riziko při exportu zboží ze společnosti</a:t>
            </a:r>
          </a:p>
          <a:p>
            <a:pPr lvl="0"/>
            <a:r>
              <a:rPr lang="cs-CZ" sz="2900" b="1" dirty="0"/>
              <a:t>B</a:t>
            </a:r>
            <a:r>
              <a:rPr lang="cs-CZ" sz="2900" dirty="0"/>
              <a:t> – špatné naskladnění vstupního materiálu (rolí) do skladu</a:t>
            </a:r>
          </a:p>
          <a:p>
            <a:pPr lvl="0"/>
            <a:r>
              <a:rPr lang="cs-CZ" sz="2900" b="1" dirty="0"/>
              <a:t>C</a:t>
            </a:r>
            <a:r>
              <a:rPr lang="cs-CZ" sz="2900" dirty="0"/>
              <a:t> – vložení špatného zboží do přepravní jednotky</a:t>
            </a:r>
          </a:p>
          <a:p>
            <a:pPr lvl="0"/>
            <a:r>
              <a:rPr lang="cs-CZ" sz="2900" b="1" dirty="0"/>
              <a:t>D</a:t>
            </a:r>
            <a:r>
              <a:rPr lang="cs-CZ" sz="2900" dirty="0"/>
              <a:t> – poškození přepravní jednotky při manipulaci</a:t>
            </a:r>
          </a:p>
          <a:p>
            <a:pPr lvl="0"/>
            <a:r>
              <a:rPr lang="cs-CZ" sz="2900" b="1" dirty="0"/>
              <a:t>E</a:t>
            </a:r>
            <a:r>
              <a:rPr lang="cs-CZ" sz="2900" dirty="0"/>
              <a:t> – špatné umístění identifikačního štítku VDA na přepravní jednotku</a:t>
            </a:r>
          </a:p>
          <a:p>
            <a:pPr lvl="0"/>
            <a:r>
              <a:rPr lang="cs-CZ" sz="2900" b="1" dirty="0"/>
              <a:t>F</a:t>
            </a:r>
            <a:r>
              <a:rPr lang="cs-CZ" sz="2900" dirty="0"/>
              <a:t> – opomenutí naskenování výrobku na novou skladovou pozici</a:t>
            </a:r>
          </a:p>
          <a:p>
            <a:pPr lvl="0"/>
            <a:r>
              <a:rPr lang="cs-CZ" sz="2900" b="1" dirty="0"/>
              <a:t>G</a:t>
            </a:r>
            <a:r>
              <a:rPr lang="cs-CZ" sz="2900" dirty="0"/>
              <a:t> – riziko poptávky po výrobcích</a:t>
            </a:r>
          </a:p>
          <a:p>
            <a:pPr lvl="0"/>
            <a:r>
              <a:rPr lang="cs-CZ" sz="2900" b="1" dirty="0"/>
              <a:t>H</a:t>
            </a:r>
            <a:r>
              <a:rPr lang="cs-CZ" sz="2900" dirty="0"/>
              <a:t> – dlouhodobější opožděné dodávky materiálu ze strany subdodavatele</a:t>
            </a:r>
          </a:p>
          <a:p>
            <a:pPr lvl="0"/>
            <a:r>
              <a:rPr lang="cs-CZ" sz="2900" b="1" dirty="0"/>
              <a:t>CH</a:t>
            </a:r>
            <a:r>
              <a:rPr lang="cs-CZ" sz="2900" dirty="0"/>
              <a:t> – blížící se konec projektů</a:t>
            </a:r>
          </a:p>
          <a:p>
            <a:pPr lvl="0"/>
            <a:r>
              <a:rPr lang="cs-CZ" sz="2900" b="1" dirty="0"/>
              <a:t>I</a:t>
            </a:r>
            <a:r>
              <a:rPr lang="cs-CZ" sz="2900" dirty="0"/>
              <a:t> – včasné nedodání vstupního materiálu při náběhu nového projektu</a:t>
            </a:r>
          </a:p>
          <a:p>
            <a:pPr lvl="0"/>
            <a:r>
              <a:rPr lang="cs-CZ" sz="2900" b="1" dirty="0"/>
              <a:t>J</a:t>
            </a:r>
            <a:r>
              <a:rPr lang="cs-CZ" sz="2900" dirty="0"/>
              <a:t> – porucha vysekávacích lisů</a:t>
            </a:r>
          </a:p>
          <a:p>
            <a:endParaRPr lang="cs-CZ" dirty="0"/>
          </a:p>
        </p:txBody>
      </p:sp>
      <p:pic>
        <p:nvPicPr>
          <p:cNvPr id="4" name="Picture 2" descr="C:\Users\Hovorka\Pictures\Logo_vste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4174"/>
            <a:ext cx="1182627" cy="11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71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1539</Words>
  <Application>Microsoft Office PowerPoint</Application>
  <PresentationFormat>Předvádění na obrazovce (4:3)</PresentationFormat>
  <Paragraphs>448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        Vysoká škola technická a ekonomická v Českých Budějovicích</vt:lpstr>
      <vt:lpstr>               Vysoká škola technická a ekonomická v Českých Budějovicích</vt:lpstr>
      <vt:lpstr>                Vysoká škola technická a ekonomická v Českých Budějovicích</vt:lpstr>
      <vt:lpstr>                   Vysoká škola technická a ekonomická v Českých Budějovicích</vt:lpstr>
      <vt:lpstr>       Vysoká škola technická a ekonomická v Českých Budějovicích</vt:lpstr>
      <vt:lpstr>                 Vysoká škola technická a ekonomická v Českých Budějovicích</vt:lpstr>
      <vt:lpstr>                 Vysoká škola technická a ekonomická v Českých Budějovicích</vt:lpstr>
      <vt:lpstr>                    Vysoká škola technická a ekonomická v Českých Budějovicích</vt:lpstr>
      <vt:lpstr>                    Vysoká škola technická a ekonomická v Českých Budějovicích</vt:lpstr>
      <vt:lpstr>                    Vysoká škola technická a ekonomická v Českých Budějovicích</vt:lpstr>
      <vt:lpstr>                    Vysoká škola technická a ekonomická v Českých Budějovicích</vt:lpstr>
      <vt:lpstr>                      Vysoká škola technická a ekonomická v Českých Budějovicích</vt:lpstr>
      <vt:lpstr>                      Vysoká škola technická a ekonomická v Českých Budějovicích</vt:lpstr>
      <vt:lpstr>                        Vysoká škola technická a ekonomická v Českých Budějovicích</vt:lpstr>
      <vt:lpstr>                Vysoká škola technická a ekonomická v Českých Budějovicích</vt:lpstr>
      <vt:lpstr>                     Vysoká škola technická a ekonomická v Českých Budějovicích</vt:lpstr>
      <vt:lpstr>                     Vysoká škola technická a ekonomická v Českých Budějovicích</vt:lpstr>
      <vt:lpstr>                    Vysoká škola technická a ekonomická v Českých Budějovicích</vt:lpstr>
      <vt:lpstr>                   Vysoká škola technická a ekonomická v Českých Budějovicích</vt:lpstr>
      <vt:lpstr>                 Vysoká škola technická a ekonomická v Českých Budějovicích</vt:lpstr>
      <vt:lpstr>                  Vysoká škola technická a ekonomická v Českých Budějovicích</vt:lpstr>
      <vt:lpstr>                       Vysoká škola technická a ekonomická v Českých Budějovicích</vt:lpstr>
      <vt:lpstr>                     Vysoká škola technická a ekonomická v Českých Budějovicích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J3r0nym</dc:creator>
  <cp:lastModifiedBy>J3r0nym</cp:lastModifiedBy>
  <cp:revision>43</cp:revision>
  <dcterms:created xsi:type="dcterms:W3CDTF">2017-01-31T15:53:45Z</dcterms:created>
  <dcterms:modified xsi:type="dcterms:W3CDTF">2017-02-01T22:58:34Z</dcterms:modified>
</cp:coreProperties>
</file>