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3" r:id="rId3"/>
    <p:sldId id="283" r:id="rId4"/>
    <p:sldId id="264" r:id="rId5"/>
    <p:sldId id="265" r:id="rId6"/>
    <p:sldId id="266" r:id="rId7"/>
    <p:sldId id="267" r:id="rId8"/>
    <p:sldId id="269" r:id="rId9"/>
    <p:sldId id="270" r:id="rId10"/>
    <p:sldId id="272" r:id="rId11"/>
    <p:sldId id="275" r:id="rId12"/>
    <p:sldId id="285" r:id="rId13"/>
    <p:sldId id="278" r:id="rId14"/>
    <p:sldId id="279" r:id="rId15"/>
    <p:sldId id="281" r:id="rId16"/>
    <p:sldId id="282" r:id="rId17"/>
    <p:sldId id="284" r:id="rId18"/>
    <p:sldId id="286" r:id="rId19"/>
    <p:sldId id="257" r:id="rId20"/>
    <p:sldId id="261" r:id="rId21"/>
    <p:sldId id="26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2166551"/>
            <a:ext cx="73152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Vysoká </a:t>
            </a: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škola technická a 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ekonomická v Českých Budějovicích</a:t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Ústav technicko-technologický</a:t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3600" b="1" dirty="0"/>
              <a:t>Logistika zemního plynu v České republice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15" y="3361038"/>
            <a:ext cx="7315200" cy="2223608"/>
          </a:xfrm>
        </p:spPr>
        <p:txBody>
          <a:bodyPr>
            <a:normAutofit/>
          </a:bodyPr>
          <a:lstStyle/>
          <a:p>
            <a:r>
              <a:rPr lang="cs-CZ" sz="16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 diplomové práce: </a:t>
            </a:r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Romana Kojanová</a:t>
            </a:r>
          </a:p>
          <a:p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Vedoucí </a:t>
            </a:r>
            <a:r>
              <a:rPr lang="cs-CZ" sz="16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diplomové práce: </a:t>
            </a:r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Ing</a:t>
            </a:r>
            <a:r>
              <a:rPr lang="cs-CZ" sz="16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Jarmila Straková, Ph.D.</a:t>
            </a:r>
          </a:p>
          <a:p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Oponent </a:t>
            </a:r>
            <a:r>
              <a:rPr lang="cs-CZ" sz="16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diplomové práce: </a:t>
            </a:r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doc</a:t>
            </a:r>
            <a:r>
              <a:rPr lang="cs-CZ" sz="16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Ing. Rudolf Kampf, CSc</a:t>
            </a:r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endParaRPr lang="cs-CZ" sz="1600" spc="50" dirty="0">
              <a:ln w="11430"/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České </a:t>
            </a:r>
            <a:r>
              <a:rPr lang="cs-CZ" sz="16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Budějovice </a:t>
            </a:r>
            <a:r>
              <a:rPr lang="cs-CZ" sz="16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2017</a:t>
            </a:r>
            <a:endParaRPr lang="cs-CZ" sz="1600" spc="50" dirty="0">
              <a:ln w="11430"/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294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Společnost NET4GAS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 smtClean="0"/>
          </a:p>
          <a:p>
            <a:r>
              <a:rPr lang="cs-CZ" sz="1800" dirty="0" smtClean="0"/>
              <a:t>rok </a:t>
            </a:r>
            <a:r>
              <a:rPr lang="cs-CZ" sz="1800" dirty="0"/>
              <a:t>2001 </a:t>
            </a:r>
            <a:r>
              <a:rPr lang="cs-CZ" sz="1800" dirty="0" smtClean="0"/>
              <a:t>- privatizace </a:t>
            </a:r>
            <a:r>
              <a:rPr lang="cs-CZ" sz="1800" dirty="0"/>
              <a:t>českého </a:t>
            </a:r>
            <a:r>
              <a:rPr lang="cs-CZ" sz="1800" dirty="0" smtClean="0"/>
              <a:t>plynárenství, nový vlastník společnost </a:t>
            </a:r>
            <a:r>
              <a:rPr lang="cs-CZ" sz="1800" dirty="0"/>
              <a:t>RWE </a:t>
            </a:r>
            <a:r>
              <a:rPr lang="cs-CZ" sz="1800" dirty="0" smtClean="0"/>
              <a:t>Gas</a:t>
            </a:r>
          </a:p>
          <a:p>
            <a:r>
              <a:rPr lang="cs-CZ" sz="1800" dirty="0" smtClean="0"/>
              <a:t>rok 2006 - založena </a:t>
            </a:r>
            <a:r>
              <a:rPr lang="cs-CZ" sz="1800" dirty="0"/>
              <a:t>nová samostatná společnost RWE Transgas </a:t>
            </a:r>
            <a:r>
              <a:rPr lang="cs-CZ" sz="1800" dirty="0" smtClean="0"/>
              <a:t>Net, jako důsledek legislativních požadavků na oddělení činností provozovatele přepravní soustavy</a:t>
            </a:r>
          </a:p>
          <a:p>
            <a:r>
              <a:rPr lang="cs-CZ" sz="1800" dirty="0" smtClean="0"/>
              <a:t>rok </a:t>
            </a:r>
            <a:r>
              <a:rPr lang="cs-CZ" sz="1800" dirty="0"/>
              <a:t>2010 </a:t>
            </a:r>
            <a:r>
              <a:rPr lang="cs-CZ" sz="1800" dirty="0" smtClean="0"/>
              <a:t>- společnost </a:t>
            </a:r>
            <a:r>
              <a:rPr lang="cs-CZ" sz="1800" dirty="0"/>
              <a:t>RWE Transgas Net přejmenována na </a:t>
            </a:r>
            <a:r>
              <a:rPr lang="cs-CZ" sz="1800" dirty="0" smtClean="0"/>
              <a:t>NET4GAS (pokračující proces </a:t>
            </a:r>
            <a:r>
              <a:rPr lang="cs-CZ" sz="1800" dirty="0"/>
              <a:t>oddělování přepravy plynu od vlastního obchodování s plynem podle regulační politiky </a:t>
            </a:r>
            <a:r>
              <a:rPr lang="cs-CZ" sz="1800" dirty="0" smtClean="0"/>
              <a:t>EU)</a:t>
            </a:r>
          </a:p>
          <a:p>
            <a:r>
              <a:rPr lang="cs-CZ" sz="1800" dirty="0"/>
              <a:t>držitel výlučné licence pro přepravu zemního plynu (TSO) v ČR</a:t>
            </a:r>
          </a:p>
          <a:p>
            <a:r>
              <a:rPr lang="cs-CZ" sz="1800" dirty="0"/>
              <a:t>ročně přepravuje okolo 45 miliard m3 zemního plynu (z toho 15 % pro domácí spotřebu)</a:t>
            </a:r>
          </a:p>
          <a:p>
            <a:r>
              <a:rPr lang="cs-CZ" sz="1800" dirty="0"/>
              <a:t>provozuje plynovody pro mezinárodní tranzitní a vnitrostátní přepravu zemního plynu o celkové délce více než 3 800 km</a:t>
            </a:r>
          </a:p>
          <a:p>
            <a:r>
              <a:rPr lang="cs-CZ" sz="1800" dirty="0"/>
              <a:t>aktivní role při propojování a integraci evropských trhů s plynem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98756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Vnitrostátní přepravní soustava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7912" y="864108"/>
            <a:ext cx="3474720" cy="51252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600" u="sng" dirty="0" smtClean="0"/>
          </a:p>
          <a:p>
            <a:pPr marL="0" indent="0">
              <a:buNone/>
            </a:pPr>
            <a:endParaRPr lang="cs-CZ" sz="1600" u="sng" dirty="0"/>
          </a:p>
          <a:p>
            <a:pPr marL="0" indent="0">
              <a:buNone/>
            </a:pPr>
            <a:r>
              <a:rPr lang="cs-CZ" sz="1600" u="sng" dirty="0" smtClean="0"/>
              <a:t>Hraniční </a:t>
            </a:r>
            <a:r>
              <a:rPr lang="cs-CZ" sz="1600" u="sng" dirty="0"/>
              <a:t>předávací stanice české plynárenské soustavy</a:t>
            </a:r>
            <a:r>
              <a:rPr lang="cs-CZ" sz="1600" u="sng" dirty="0" smtClean="0"/>
              <a:t>:</a:t>
            </a:r>
          </a:p>
          <a:p>
            <a:pPr lvl="0"/>
            <a:r>
              <a:rPr lang="cs-CZ" sz="1600" dirty="0" smtClean="0"/>
              <a:t>ČR </a:t>
            </a:r>
            <a:r>
              <a:rPr lang="cs-CZ" sz="1600" dirty="0"/>
              <a:t>– Lanžhot, Hora Sv. Kateřiny, Brandov </a:t>
            </a:r>
          </a:p>
          <a:p>
            <a:pPr lvl="0"/>
            <a:r>
              <a:rPr lang="cs-CZ" sz="1600" dirty="0"/>
              <a:t>SRN – </a:t>
            </a:r>
            <a:r>
              <a:rPr lang="cs-CZ" sz="1600" dirty="0"/>
              <a:t>Waidhaus</a:t>
            </a:r>
            <a:r>
              <a:rPr lang="cs-CZ" sz="1600" dirty="0"/>
              <a:t>, </a:t>
            </a:r>
            <a:r>
              <a:rPr lang="cs-CZ" sz="1600" dirty="0"/>
              <a:t>Olbernhauv</a:t>
            </a:r>
            <a:r>
              <a:rPr lang="cs-CZ" sz="1600" dirty="0"/>
              <a:t> SK – Mokrý ráj </a:t>
            </a:r>
          </a:p>
          <a:p>
            <a:pPr lvl="0"/>
            <a:r>
              <a:rPr lang="cs-CZ" sz="1600" dirty="0"/>
              <a:t>PL – </a:t>
            </a:r>
            <a:r>
              <a:rPr lang="cs-CZ" sz="1600" dirty="0" smtClean="0"/>
              <a:t>Cieszyn</a:t>
            </a:r>
            <a:endParaRPr lang="cs-CZ" sz="1600" dirty="0" smtClean="0"/>
          </a:p>
          <a:p>
            <a:pPr marL="0" lv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u="sng" dirty="0" smtClean="0"/>
              <a:t>Kompresní </a:t>
            </a:r>
            <a:r>
              <a:rPr lang="cs-CZ" sz="1600" u="sng" dirty="0"/>
              <a:t>stanice: </a:t>
            </a:r>
            <a:endParaRPr lang="cs-CZ" sz="1600" u="sng" dirty="0" smtClean="0"/>
          </a:p>
          <a:p>
            <a:pPr lvl="0"/>
            <a:r>
              <a:rPr lang="cs-CZ" sz="1600" dirty="0" smtClean="0"/>
              <a:t>Břeclav</a:t>
            </a:r>
            <a:endParaRPr lang="cs-CZ" sz="1600" dirty="0"/>
          </a:p>
          <a:p>
            <a:pPr lvl="0"/>
            <a:r>
              <a:rPr lang="cs-CZ" sz="1600" dirty="0"/>
              <a:t>Hostim</a:t>
            </a:r>
          </a:p>
          <a:p>
            <a:pPr lvl="0"/>
            <a:r>
              <a:rPr lang="cs-CZ" sz="1600" dirty="0"/>
              <a:t>Kralice nad Ohří</a:t>
            </a:r>
          </a:p>
          <a:p>
            <a:pPr lvl="0"/>
            <a:r>
              <a:rPr lang="cs-CZ" sz="1600" dirty="0"/>
              <a:t>Kouřim</a:t>
            </a:r>
          </a:p>
          <a:p>
            <a:pPr lvl="0"/>
            <a:r>
              <a:rPr lang="cs-CZ" sz="1600" dirty="0"/>
              <a:t>Veselí nad Lužnicí </a:t>
            </a:r>
          </a:p>
          <a:p>
            <a:pPr marL="0" lvl="0" indent="0">
              <a:buNone/>
            </a:pP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818120" y="1123837"/>
            <a:ext cx="3474720" cy="47250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u="sng" dirty="0" smtClean="0"/>
              <a:t>Regionální distributoři:</a:t>
            </a:r>
          </a:p>
          <a:p>
            <a:pPr lvl="0"/>
            <a:r>
              <a:rPr lang="cs-CZ" sz="1600" dirty="0" smtClean="0"/>
              <a:t>Pražská </a:t>
            </a:r>
            <a:r>
              <a:rPr lang="cs-CZ" sz="1600" dirty="0"/>
              <a:t>plynárenská Distribuce, a.s. </a:t>
            </a:r>
          </a:p>
          <a:p>
            <a:pPr lvl="0"/>
            <a:r>
              <a:rPr lang="cs-CZ" sz="1600" dirty="0"/>
              <a:t>Innogy s.r.o. </a:t>
            </a:r>
          </a:p>
          <a:p>
            <a:pPr lvl="0"/>
            <a:r>
              <a:rPr lang="cs-CZ" sz="1600" dirty="0"/>
              <a:t>VČP Net, s.r.o. </a:t>
            </a:r>
          </a:p>
          <a:p>
            <a:pPr lvl="0"/>
            <a:r>
              <a:rPr lang="cs-CZ" sz="1600" dirty="0"/>
              <a:t>JMP Net, s.r.o. </a:t>
            </a:r>
          </a:p>
          <a:p>
            <a:pPr lvl="0"/>
            <a:r>
              <a:rPr lang="cs-CZ" sz="1600" dirty="0"/>
              <a:t>SMP Net, s.r.o. </a:t>
            </a:r>
          </a:p>
          <a:p>
            <a:pPr lvl="0"/>
            <a:r>
              <a:rPr lang="cs-CZ" sz="1600" dirty="0"/>
              <a:t>E.ON Distribuce, a.s. </a:t>
            </a:r>
            <a:endParaRPr lang="cs-CZ" sz="1600" dirty="0" smtClean="0"/>
          </a:p>
          <a:p>
            <a:pPr lvl="0"/>
            <a:endParaRPr lang="cs-CZ" sz="1600" dirty="0"/>
          </a:p>
          <a:p>
            <a:pPr lvl="0"/>
            <a:endParaRPr lang="cs-CZ" sz="1600" dirty="0" smtClean="0"/>
          </a:p>
          <a:p>
            <a:pPr lvl="0"/>
            <a:endParaRPr lang="cs-CZ" sz="1600" dirty="0"/>
          </a:p>
          <a:p>
            <a:pPr lvl="0"/>
            <a:endParaRPr lang="cs-CZ" sz="1600" dirty="0" smtClean="0"/>
          </a:p>
          <a:p>
            <a:pPr lvl="0"/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5740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Přepravní soustava ČR provozovaná společností NET4GAS</a:t>
            </a:r>
          </a:p>
        </p:txBody>
      </p:sp>
      <p:pic>
        <p:nvPicPr>
          <p:cNvPr id="4" name="Zástupný symbol pro obrázek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4" r="1904"/>
          <a:stretch>
            <a:fillRect/>
          </a:stretch>
        </p:blipFill>
        <p:spPr>
          <a:xfrm>
            <a:off x="3868738" y="1021602"/>
            <a:ext cx="7315200" cy="480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32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Plánované projekty rozšíření přepravní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Moravia (DZ-3-002</a:t>
            </a:r>
            <a:r>
              <a:rPr lang="cs-CZ" dirty="0" smtClean="0"/>
              <a:t>) - zabezpečení </a:t>
            </a:r>
            <a:r>
              <a:rPr lang="cs-CZ" dirty="0"/>
              <a:t>dostatečné výstupní kapacity pro oblast severní </a:t>
            </a:r>
            <a:r>
              <a:rPr lang="cs-CZ" dirty="0" smtClean="0"/>
              <a:t>Moravy</a:t>
            </a:r>
          </a:p>
          <a:p>
            <a:r>
              <a:rPr lang="cs-CZ" dirty="0" smtClean="0"/>
              <a:t>Česko-polský propojovací plynovod </a:t>
            </a:r>
            <a:r>
              <a:rPr lang="cs-CZ" dirty="0"/>
              <a:t>(TRA-N-136) </a:t>
            </a:r>
            <a:r>
              <a:rPr lang="cs-CZ" dirty="0" smtClean="0"/>
              <a:t>- </a:t>
            </a:r>
            <a:r>
              <a:rPr lang="cs-CZ" dirty="0"/>
              <a:t>posílení efektivního fungování obou plynárenských přepravních </a:t>
            </a:r>
            <a:r>
              <a:rPr lang="cs-CZ" dirty="0" smtClean="0"/>
              <a:t>soustav</a:t>
            </a:r>
          </a:p>
          <a:p>
            <a:r>
              <a:rPr lang="cs-CZ" dirty="0" smtClean="0"/>
              <a:t>obousměrné česko-rakouské </a:t>
            </a:r>
            <a:r>
              <a:rPr lang="cs-CZ" dirty="0"/>
              <a:t>propojení (</a:t>
            </a:r>
            <a:r>
              <a:rPr lang="cs-CZ" dirty="0"/>
              <a:t>Bidirectional</a:t>
            </a:r>
            <a:r>
              <a:rPr lang="cs-CZ" dirty="0"/>
              <a:t> </a:t>
            </a:r>
            <a:r>
              <a:rPr lang="cs-CZ" dirty="0"/>
              <a:t>Austiran</a:t>
            </a:r>
            <a:r>
              <a:rPr lang="cs-CZ" dirty="0"/>
              <a:t>-Czech </a:t>
            </a:r>
            <a:r>
              <a:rPr lang="cs-CZ" dirty="0"/>
              <a:t>Intermonnection</a:t>
            </a:r>
            <a:r>
              <a:rPr lang="cs-CZ" dirty="0"/>
              <a:t>, BACI, TRA-N-133</a:t>
            </a:r>
            <a:r>
              <a:rPr lang="cs-CZ" dirty="0" smtClean="0"/>
              <a:t>) - </a:t>
            </a:r>
            <a:r>
              <a:rPr lang="cs-CZ" dirty="0"/>
              <a:t>první přímé propojení rakouského a českého trhu s </a:t>
            </a:r>
            <a:r>
              <a:rPr lang="cs-CZ" dirty="0" smtClean="0"/>
              <a:t>plynem</a:t>
            </a:r>
          </a:p>
          <a:p>
            <a:r>
              <a:rPr lang="cs-CZ" dirty="0"/>
              <a:t>propojení české přepravní soustavy s bodem </a:t>
            </a:r>
            <a:r>
              <a:rPr lang="cs-CZ" dirty="0"/>
              <a:t>Oberkappel</a:t>
            </a:r>
            <a:r>
              <a:rPr lang="cs-CZ" dirty="0"/>
              <a:t> na německo-rakouské hranici (</a:t>
            </a:r>
            <a:r>
              <a:rPr lang="cs-CZ" dirty="0"/>
              <a:t>Connertion</a:t>
            </a:r>
            <a:r>
              <a:rPr lang="cs-CZ" dirty="0"/>
              <a:t> to </a:t>
            </a:r>
            <a:r>
              <a:rPr lang="cs-CZ" dirty="0"/>
              <a:t>Oberkappel</a:t>
            </a:r>
            <a:r>
              <a:rPr lang="cs-CZ" dirty="0"/>
              <a:t>, TRA-N-135</a:t>
            </a:r>
            <a:r>
              <a:rPr lang="cs-CZ" dirty="0" smtClean="0"/>
              <a:t>) - posílení zásobovacích </a:t>
            </a:r>
            <a:r>
              <a:rPr lang="cs-CZ" dirty="0"/>
              <a:t>cest zemního plynu na jih od </a:t>
            </a:r>
            <a:r>
              <a:rPr lang="cs-CZ" dirty="0" smtClean="0"/>
              <a:t>ČR, </a:t>
            </a:r>
            <a:r>
              <a:rPr lang="cs-CZ" dirty="0"/>
              <a:t>nepřímo by připojil zásobníky plynu v Rakousku a Německu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379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059" y="1016745"/>
            <a:ext cx="2947482" cy="4601183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Bezpečnost </a:t>
            </a:r>
            <a:r>
              <a:rPr lang="cs-CZ" dirty="0"/>
              <a:t>dodávek zemního plynu v ČR</a:t>
            </a:r>
            <a:br>
              <a:rPr lang="cs-CZ" dirty="0"/>
            </a:b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sz="2400" b="1" dirty="0"/>
                  <a:t>N – 1 </a:t>
                </a:r>
                <a14:m>
                  <m:oMath xmlns:m="http://schemas.openxmlformats.org/officeDocument/2006/math">
                    <m:r>
                      <a:rPr lang="cs-CZ" sz="24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  <m:t>𝑬𝑷</m:t>
                                </m:r>
                              </m:e>
                              <m:sub>
                                <m: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lang="cs-CZ" sz="2400" b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lang="cs-CZ" sz="2400" b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sz="2400" b="1" i="1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cs-CZ" sz="24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cs-CZ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cs-CZ" sz="24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cs-CZ" sz="2400" b="1" i="1">
                                <a:latin typeface="Cambria Math" panose="02040503050406030204" pitchFamily="18" charset="0"/>
                              </a:rPr>
                              <m:t>𝒎𝒂𝒙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b="1" dirty="0"/>
                  <a:t> x 100,    N – 1 ≥ 100%</a:t>
                </a:r>
              </a:p>
              <a:p>
                <a:r>
                  <a:rPr lang="cs-CZ" sz="900" dirty="0" smtClean="0"/>
                  <a:t>D</a:t>
                </a:r>
                <a:r>
                  <a:rPr lang="cs-CZ" sz="900" i="1" dirty="0" smtClean="0"/>
                  <a:t>max</a:t>
                </a:r>
                <a:r>
                  <a:rPr lang="cs-CZ" sz="900" i="1" dirty="0"/>
                  <a:t>	</a:t>
                </a:r>
                <a:r>
                  <a:rPr lang="cs-CZ" sz="900" dirty="0" smtClean="0"/>
                  <a:t>nejvyšší denní </a:t>
                </a:r>
                <a:r>
                  <a:rPr lang="cs-CZ" sz="900" dirty="0"/>
                  <a:t>spotřeba při mimořádně silném odběru s pravděpodobností jednou za </a:t>
                </a:r>
                <a:r>
                  <a:rPr lang="cs-CZ" sz="900" dirty="0" smtClean="0"/>
                  <a:t>20 </a:t>
                </a:r>
                <a:r>
                  <a:rPr lang="cs-CZ" sz="900" dirty="0"/>
                  <a:t>let</a:t>
                </a:r>
              </a:p>
              <a:p>
                <a:r>
                  <a:rPr lang="cs-CZ" sz="900" dirty="0"/>
                  <a:t>EP</a:t>
                </a:r>
                <a:r>
                  <a:rPr lang="cs-CZ" sz="900" i="1" dirty="0"/>
                  <a:t>m</a:t>
                </a:r>
                <a:r>
                  <a:rPr lang="cs-CZ" sz="900" i="1" dirty="0"/>
                  <a:t>	</a:t>
                </a:r>
                <a:r>
                  <a:rPr lang="cs-CZ" sz="900" dirty="0"/>
                  <a:t>součet vstupních technických kapacit hraničních bodů</a:t>
                </a:r>
              </a:p>
              <a:p>
                <a:r>
                  <a:rPr lang="cs-CZ" sz="900" dirty="0"/>
                  <a:t>P</a:t>
                </a:r>
                <a:r>
                  <a:rPr lang="cs-CZ" sz="900" i="1" dirty="0"/>
                  <a:t>m</a:t>
                </a:r>
                <a:r>
                  <a:rPr lang="cs-CZ" sz="900" dirty="0"/>
                  <a:t>	maximální těžba plynu z vlastních zdrojů</a:t>
                </a:r>
              </a:p>
              <a:p>
                <a:r>
                  <a:rPr lang="cs-CZ" sz="900" dirty="0"/>
                  <a:t>S</a:t>
                </a:r>
                <a:r>
                  <a:rPr lang="cs-CZ" sz="900" i="1" dirty="0"/>
                  <a:t>m</a:t>
                </a:r>
                <a:r>
                  <a:rPr lang="cs-CZ" sz="900" dirty="0"/>
                  <a:t>	maximální přepravitelný objem ze zásobníků</a:t>
                </a:r>
              </a:p>
              <a:p>
                <a:r>
                  <a:rPr lang="cs-CZ" sz="900" dirty="0"/>
                  <a:t>I</a:t>
                </a:r>
                <a:r>
                  <a:rPr lang="cs-CZ" sz="900" i="1" dirty="0"/>
                  <a:t>m</a:t>
                </a:r>
                <a:r>
                  <a:rPr lang="cs-CZ" sz="900" dirty="0"/>
                  <a:t>	vstupní technická kapacita největší plynárenské </a:t>
                </a:r>
                <a:r>
                  <a:rPr lang="cs-CZ" sz="900" dirty="0" smtClean="0"/>
                  <a:t>infrastruktury (v </a:t>
                </a:r>
                <a:r>
                  <a:rPr lang="cs-CZ" sz="900" dirty="0"/>
                  <a:t>ČR </a:t>
                </a:r>
                <a:r>
                  <a:rPr lang="cs-CZ" sz="900" dirty="0" smtClean="0"/>
                  <a:t>hraniční </a:t>
                </a:r>
                <a:r>
                  <a:rPr lang="cs-CZ" sz="900" dirty="0"/>
                  <a:t>bod Lanžhot</a:t>
                </a:r>
                <a:r>
                  <a:rPr lang="cs-CZ" sz="900" dirty="0" smtClean="0"/>
                  <a:t>)</a:t>
                </a:r>
              </a:p>
              <a:p>
                <a:endParaRPr lang="cs-CZ" sz="900" dirty="0"/>
              </a:p>
              <a:p>
                <a:pPr marL="0" indent="0">
                  <a:buNone/>
                </a:pPr>
                <a:r>
                  <a:rPr lang="cs-CZ" sz="1800" dirty="0"/>
                  <a:t>Vzorec popisuje schopnost technické kapacity přepravní soustavy (včetně propojovacích, těžebních a skladovacích zařízení v ČR) uspokojit spotřebu plynu v případě narušení nejvyšší plynárenská infrastruktury v období jednoho dne s mimořádně silným </a:t>
                </a:r>
                <a:r>
                  <a:rPr lang="cs-CZ" sz="1800" dirty="0" smtClean="0"/>
                  <a:t>odběrem.</a:t>
                </a:r>
              </a:p>
              <a:p>
                <a:pPr marL="0" indent="0">
                  <a:buNone/>
                </a:pPr>
                <a:r>
                  <a:rPr lang="cs-CZ" sz="1800" dirty="0"/>
                  <a:t>Podle požadavků Nařízení by měly vypočtené výsledky vzorce N-1 být minimálně 100%.</a:t>
                </a:r>
              </a:p>
              <a:p>
                <a:pPr marL="0" indent="0">
                  <a:buNone/>
                </a:pPr>
                <a:endParaRPr lang="cs-CZ" sz="18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0587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Bezpečnost dodávek </a:t>
            </a:r>
            <a:r>
              <a:rPr lang="cs-CZ" dirty="0" smtClean="0"/>
              <a:t>zemního plynu v </a:t>
            </a:r>
            <a:r>
              <a:rPr lang="cs-CZ" dirty="0"/>
              <a:t>ČR </a:t>
            </a:r>
            <a:r>
              <a:rPr lang="cs-CZ" dirty="0" smtClean="0"/>
              <a:t>v </a:t>
            </a:r>
            <a:r>
              <a:rPr lang="cs-CZ" dirty="0"/>
              <a:t>letech </a:t>
            </a:r>
            <a:r>
              <a:rPr lang="cs-CZ" dirty="0" smtClean="0"/>
              <a:t>       2017 </a:t>
            </a:r>
            <a:r>
              <a:rPr lang="cs-CZ" dirty="0"/>
              <a:t>– </a:t>
            </a:r>
            <a:r>
              <a:rPr lang="cs-CZ" dirty="0" smtClean="0"/>
              <a:t>2026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749643"/>
            <a:ext cx="7416570" cy="5235105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Tabulka </a:t>
            </a:r>
            <a:r>
              <a:rPr lang="cs-CZ" sz="1600" dirty="0"/>
              <a:t>prezentuje hodnoty vzorce N-1 se zahrnutím plánovaných projektů s finálním investičním rozhodnutím, které navyšují technickou kapacitu přepravní soustavy. Je z ní patrné, že ČR v letech 2017 – 2026 bude plnit minimální požadavek Nařízení (EU) č. 994/2010 a dokonce ho překračuje o více než 245%. Vyplývá z toho, že ve vztahu k tomuto Nařízení EU je dodávka zemní plynu v České republice bezpečně zajištěna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r>
              <a:rPr lang="cs-CZ" sz="1600" dirty="0"/>
              <a:t>V rámci Desetiletého plánu rozvoje přepravní soustavy společnost NET4GAS zjistila, že stávající přepravní soustava má dostatečnou vstupní kapacitu k pokrytí maximální denní spotřeby české republiky pro následující desetiletou etapu. </a:t>
            </a:r>
            <a:endParaRPr lang="cs-CZ" sz="1600" dirty="0"/>
          </a:p>
          <a:p>
            <a:endParaRPr lang="cs-CZ" sz="1600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864108"/>
            <a:ext cx="7298268" cy="248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96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Spotřeba zemního plynu v ČR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spotřeba </a:t>
            </a:r>
            <a:r>
              <a:rPr lang="cs-CZ" dirty="0"/>
              <a:t>zemního plynu v ČR za posledních deset let přes drobné výkyvy v některých letech stále klesá. Mezi roky 2006 až 2015 klesla spotřeba o cca 18 </a:t>
            </a:r>
            <a:r>
              <a:rPr lang="cs-CZ" dirty="0" smtClean="0"/>
              <a:t>%</a:t>
            </a:r>
          </a:p>
          <a:p>
            <a:r>
              <a:rPr lang="cs-CZ" dirty="0" smtClean="0"/>
              <a:t>v </a:t>
            </a:r>
            <a:r>
              <a:rPr lang="cs-CZ" dirty="0"/>
              <a:t>ČR bylo k 31. 12. 2015 celkem 2 844 334</a:t>
            </a:r>
            <a:r>
              <a:rPr lang="cs-CZ" b="1" dirty="0"/>
              <a:t> </a:t>
            </a:r>
            <a:r>
              <a:rPr lang="cs-CZ" dirty="0"/>
              <a:t>zákazníků. Téměř 93 % z celkového počtu tvoří domácnosti. Nejvíce domácností je v Praze, Jihomoravském a Moravskoslezském </a:t>
            </a:r>
            <a:r>
              <a:rPr lang="cs-CZ" dirty="0" smtClean="0"/>
              <a:t>kraji</a:t>
            </a:r>
            <a:endParaRPr lang="cs-CZ" dirty="0"/>
          </a:p>
          <a:p>
            <a:r>
              <a:rPr lang="cs-CZ" dirty="0"/>
              <a:t>Energetický regulační úřad (ERÚ) </a:t>
            </a:r>
            <a:r>
              <a:rPr lang="cs-CZ" dirty="0" smtClean="0"/>
              <a:t>zveřejňuje Roční </a:t>
            </a:r>
            <a:r>
              <a:rPr lang="cs-CZ" dirty="0"/>
              <a:t>zprávu o provozu plynárenské soustavy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696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Vývoj spotřeby zemního plynu  v letech       2006 - 2015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593125"/>
            <a:ext cx="7315200" cy="2875006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535" y="3813818"/>
            <a:ext cx="6845643" cy="257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39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Budoucnost zemního plynu –</a:t>
            </a:r>
            <a:br>
              <a:rPr lang="cs-CZ" dirty="0" smtClean="0"/>
            </a:br>
            <a:r>
              <a:rPr lang="cs-CZ" dirty="0" smtClean="0"/>
              <a:t>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716692"/>
            <a:ext cx="7315200" cy="5268056"/>
          </a:xfrm>
        </p:spPr>
        <p:txBody>
          <a:bodyPr/>
          <a:lstStyle/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Celá </a:t>
            </a:r>
            <a:r>
              <a:rPr lang="cs-CZ" sz="1800" dirty="0"/>
              <a:t>EU se potýká s nadměrnou emisí skleníkových plynů, jejímž jedním z významných producentů je doprava. Spalovací motory způsobují silnou koncentraci škodlivých plynů hlavně ve městech. </a:t>
            </a:r>
          </a:p>
          <a:p>
            <a:r>
              <a:rPr lang="cs-CZ" sz="1800" dirty="0" smtClean="0"/>
              <a:t>alternativní palivo – do jisté míry možnost nahradit tradiční PHM </a:t>
            </a:r>
          </a:p>
          <a:p>
            <a:r>
              <a:rPr lang="cs-CZ" sz="1800" dirty="0" smtClean="0"/>
              <a:t>přírodní plyn - nevzniká </a:t>
            </a:r>
            <a:r>
              <a:rPr lang="cs-CZ" sz="1800" dirty="0"/>
              <a:t>při zpracování </a:t>
            </a:r>
            <a:r>
              <a:rPr lang="cs-CZ" sz="1800" dirty="0" smtClean="0"/>
              <a:t>ropy, jeho </a:t>
            </a:r>
            <a:r>
              <a:rPr lang="cs-CZ" sz="1800" dirty="0"/>
              <a:t>zásoby jsou ovšem mnohonásobně větší a i při výrazném zvýšení těžby vystačí na mnoho desítek </a:t>
            </a:r>
            <a:r>
              <a:rPr lang="cs-CZ" sz="1800" dirty="0" smtClean="0"/>
              <a:t>let</a:t>
            </a:r>
          </a:p>
          <a:p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Evropská komise doporučuje využívání zemního plynu ve formě LNG nebo CNG. Cíle Bílé knihy v roce 2020 by měly být:</a:t>
            </a:r>
          </a:p>
          <a:p>
            <a:pPr lvl="0"/>
            <a:r>
              <a:rPr lang="cs-CZ" sz="1800" dirty="0"/>
              <a:t>27 milionů vozidel s pohonem na zemní plyn,</a:t>
            </a:r>
          </a:p>
          <a:p>
            <a:pPr lvl="0"/>
            <a:r>
              <a:rPr lang="cs-CZ" sz="1800" dirty="0"/>
              <a:t>přibližně 20 tisíc plnících stanic,</a:t>
            </a:r>
          </a:p>
          <a:p>
            <a:pPr lvl="0"/>
            <a:r>
              <a:rPr lang="cs-CZ" sz="1800" dirty="0"/>
              <a:t>spotřeba zemního plynu přibližně 47 miliard m³.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49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Otázky vedoucího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Žádám </a:t>
            </a:r>
            <a:r>
              <a:rPr lang="cs-CZ" dirty="0"/>
              <a:t>autorku práce, aby vyjmenovala nejméně 3 kritická místa / uzle </a:t>
            </a:r>
            <a:r>
              <a:rPr lang="cs-CZ" dirty="0" smtClean="0"/>
              <a:t>při </a:t>
            </a:r>
            <a:r>
              <a:rPr lang="cs-CZ" dirty="0"/>
              <a:t>logistickém zabezpečení distribuce a spotřeby zemního plynu v ČR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Jak vidí autorka další využití zemního plynu z hlediska jeho využití ve světě i z pohledu ČR. Kde spatřuje autorka práce největší finanční rezervy při snižování ceny plynu pro domácnosti i velkoodběratele?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41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Cílem </a:t>
            </a:r>
            <a:r>
              <a:rPr lang="cs-CZ" dirty="0"/>
              <a:t>diplomové práce je analyzovat spotřebu zemního plynu v České republice, analyzovat dodavatele zemního plynu, stávající logistické zabezpečení, zpracovat návrhy na řešení logistického zabezpečení, provést zhodnocení navrhovaného řešení v oblasti technické a ekonomické.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926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oponenta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 se uplatní zemní plyn v budoucnosti v dopravě, nebudou mít nehody vozidla větší nepříznivé následky, jako je výbuch vozidla apod.?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Nevznikne pro </a:t>
            </a:r>
            <a:r>
              <a:rPr lang="cs-CZ" dirty="0" smtClean="0"/>
              <a:t>Českou republiku </a:t>
            </a:r>
            <a:r>
              <a:rPr lang="cs-CZ" dirty="0"/>
              <a:t>velká závislost na zemích dovozu zemního </a:t>
            </a:r>
            <a:r>
              <a:rPr lang="cs-CZ" dirty="0" smtClean="0"/>
              <a:t>plynu? </a:t>
            </a:r>
            <a:r>
              <a:rPr lang="cs-CZ" dirty="0"/>
              <a:t>Jak se potom budou vyvíjet ceny zemního plynu pro </a:t>
            </a:r>
            <a:r>
              <a:rPr lang="cs-CZ" dirty="0" smtClean="0"/>
              <a:t>domácnosti?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123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85843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Děkuji za pozornost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0982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Metody použité při analýze výzkumného problému v této práci jsou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Sběr, shromažďování a zpracování dat.</a:t>
            </a:r>
          </a:p>
          <a:p>
            <a:pPr lvl="0"/>
            <a:r>
              <a:rPr lang="cs-CZ" dirty="0"/>
              <a:t>Metoda pozorování a dotazování.</a:t>
            </a:r>
          </a:p>
          <a:p>
            <a:pPr lvl="0"/>
            <a:r>
              <a:rPr lang="cs-CZ" dirty="0"/>
              <a:t>Abstrakce.</a:t>
            </a:r>
          </a:p>
          <a:p>
            <a:pPr lvl="0"/>
            <a:r>
              <a:rPr lang="cs-CZ" dirty="0"/>
              <a:t>Analýza a syntéza.</a:t>
            </a:r>
          </a:p>
          <a:p>
            <a:pPr lvl="0"/>
            <a:r>
              <a:rPr lang="cs-CZ" dirty="0"/>
              <a:t>Dedukce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72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Zemní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1600" dirty="0" smtClean="0"/>
              <a:t>přírodní hořlavý plyn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600" dirty="0" smtClean="0"/>
              <a:t>těží se </a:t>
            </a:r>
            <a:r>
              <a:rPr lang="cs-CZ" sz="1600" dirty="0"/>
              <a:t>z porézních sedimentárních hornin uzavřených ve strukturních pastech podobně jako </a:t>
            </a:r>
            <a:r>
              <a:rPr lang="cs-CZ" sz="1600" dirty="0" smtClean="0"/>
              <a:t>ropa</a:t>
            </a:r>
          </a:p>
          <a:p>
            <a:r>
              <a:rPr lang="cs-CZ" sz="1600" dirty="0" smtClean="0"/>
              <a:t>směsí </a:t>
            </a:r>
            <a:r>
              <a:rPr lang="cs-CZ" sz="1600" dirty="0"/>
              <a:t>plynných alkanů </a:t>
            </a:r>
            <a:r>
              <a:rPr lang="cs-CZ" sz="1600" dirty="0" smtClean="0"/>
              <a:t>metanu,  etanu, propanu </a:t>
            </a:r>
            <a:r>
              <a:rPr lang="cs-CZ" sz="1600" dirty="0"/>
              <a:t>a </a:t>
            </a:r>
            <a:r>
              <a:rPr lang="cs-CZ" sz="1600" dirty="0" smtClean="0"/>
              <a:t>butanu</a:t>
            </a:r>
          </a:p>
          <a:p>
            <a:r>
              <a:rPr lang="cs-CZ" sz="1600" dirty="0" smtClean="0"/>
              <a:t>vyskytuje </a:t>
            </a:r>
            <a:r>
              <a:rPr lang="cs-CZ" sz="1600" dirty="0"/>
              <a:t>se </a:t>
            </a:r>
            <a:r>
              <a:rPr lang="cs-CZ" sz="1600" dirty="0" smtClean="0"/>
              <a:t>samostatně nebo </a:t>
            </a:r>
            <a:r>
              <a:rPr lang="cs-CZ" sz="1600" dirty="0"/>
              <a:t>společně s </a:t>
            </a:r>
            <a:r>
              <a:rPr lang="cs-CZ" sz="1600" dirty="0" smtClean="0"/>
              <a:t>ropou a černým </a:t>
            </a:r>
            <a:r>
              <a:rPr lang="cs-CZ" sz="1600" dirty="0"/>
              <a:t>u</a:t>
            </a:r>
            <a:r>
              <a:rPr lang="cs-CZ" sz="1600" dirty="0" smtClean="0"/>
              <a:t>hlím </a:t>
            </a:r>
          </a:p>
          <a:p>
            <a:r>
              <a:rPr lang="cs-CZ" sz="1600" dirty="0"/>
              <a:t>při </a:t>
            </a:r>
            <a:r>
              <a:rPr lang="cs-CZ" sz="1600" dirty="0" smtClean="0"/>
              <a:t>jeho spalování vzniká nejmenší </a:t>
            </a:r>
            <a:r>
              <a:rPr lang="cs-CZ" sz="1600" dirty="0"/>
              <a:t>podíl </a:t>
            </a:r>
            <a:r>
              <a:rPr lang="cs-CZ" sz="1600" dirty="0" smtClean="0"/>
              <a:t>CO₂ - považován za ekologické palivo</a:t>
            </a:r>
          </a:p>
          <a:p>
            <a:r>
              <a:rPr lang="cs-CZ" sz="1600" dirty="0" smtClean="0"/>
              <a:t>bez </a:t>
            </a:r>
            <a:r>
              <a:rPr lang="cs-CZ" sz="1600" dirty="0"/>
              <a:t>zápachu, proto </a:t>
            </a:r>
            <a:r>
              <a:rPr lang="cs-CZ" sz="1600" dirty="0" smtClean="0"/>
              <a:t>se odorizuje </a:t>
            </a:r>
            <a:r>
              <a:rPr lang="cs-CZ" sz="1600" dirty="0"/>
              <a:t>, tj. přidávají se do něj páchnoucí </a:t>
            </a:r>
            <a:r>
              <a:rPr lang="cs-CZ" sz="1600" dirty="0" smtClean="0"/>
              <a:t>plyny</a:t>
            </a:r>
          </a:p>
          <a:p>
            <a:r>
              <a:rPr lang="cs-CZ" sz="1600" dirty="0" smtClean="0"/>
              <a:t>využívá se </a:t>
            </a:r>
            <a:r>
              <a:rPr lang="cs-CZ" sz="1600" dirty="0"/>
              <a:t>jako zdroj energie a </a:t>
            </a:r>
            <a:r>
              <a:rPr lang="cs-CZ" sz="1600" dirty="0" smtClean="0"/>
              <a:t>jako </a:t>
            </a:r>
            <a:r>
              <a:rPr lang="cs-CZ" sz="1600" dirty="0"/>
              <a:t>surovina pro chemický a palivový průmysl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02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CNG    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            stlačený     </a:t>
            </a:r>
            <a:br>
              <a:rPr lang="cs-CZ" dirty="0" smtClean="0"/>
            </a:br>
            <a:r>
              <a:rPr lang="cs-CZ" dirty="0" smtClean="0"/>
              <a:t>zemní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slouží </a:t>
            </a:r>
            <a:r>
              <a:rPr lang="cs-CZ" dirty="0"/>
              <a:t>především jako topné </a:t>
            </a:r>
            <a:r>
              <a:rPr lang="cs-CZ" dirty="0" smtClean="0"/>
              <a:t>médium v domácnostech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 spalování dochází k </a:t>
            </a:r>
            <a:r>
              <a:rPr lang="cs-CZ" dirty="0"/>
              <a:t>výrazně nižší produkci emisí, které v podstatě neobsahují nebezpečné pevné </a:t>
            </a:r>
            <a:r>
              <a:rPr lang="cs-CZ" dirty="0" smtClean="0"/>
              <a:t>částice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neřadí se </a:t>
            </a:r>
            <a:r>
              <a:rPr lang="cs-CZ" dirty="0"/>
              <a:t>mezi obnovitelné přírodní zdroje, je však zajímavou alternativou tradičních pohonných </a:t>
            </a:r>
            <a:r>
              <a:rPr lang="cs-CZ" dirty="0" smtClean="0"/>
              <a:t>hmot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86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Výhody a nevýhody CNG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Výhody	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>
            <a:normAutofit/>
          </a:bodyPr>
          <a:lstStyle/>
          <a:p>
            <a:r>
              <a:rPr lang="cs-CZ" sz="1800" dirty="0"/>
              <a:t>kvalitní vysokooktanové motorové palivo (o. č. 128</a:t>
            </a:r>
            <a:r>
              <a:rPr lang="cs-CZ" sz="1800" dirty="0" smtClean="0"/>
              <a:t>)</a:t>
            </a:r>
          </a:p>
          <a:p>
            <a:r>
              <a:rPr lang="cs-CZ" sz="1800" dirty="0"/>
              <a:t>auta vykazují snížení hladiny hluku o 10 – 15 dB</a:t>
            </a:r>
          </a:p>
          <a:p>
            <a:r>
              <a:rPr lang="cs-CZ" sz="1800" dirty="0"/>
              <a:t>lepší startování za nízkých teplot</a:t>
            </a:r>
          </a:p>
          <a:p>
            <a:r>
              <a:rPr lang="cs-CZ" sz="1800" dirty="0"/>
              <a:t>zatíženo minimální spotřební </a:t>
            </a:r>
            <a:r>
              <a:rPr lang="cs-CZ" sz="1800" dirty="0" smtClean="0"/>
              <a:t>daní</a:t>
            </a:r>
          </a:p>
          <a:p>
            <a:r>
              <a:rPr lang="cs-CZ" sz="1800" dirty="0"/>
              <a:t>vozidla jsou zatížena nulovou silniční </a:t>
            </a:r>
            <a:r>
              <a:rPr lang="cs-CZ" sz="1800" dirty="0" smtClean="0"/>
              <a:t>daní</a:t>
            </a:r>
          </a:p>
          <a:p>
            <a:r>
              <a:rPr lang="cs-CZ" sz="1800" dirty="0"/>
              <a:t>CNG z auta nelze zcizit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255680"/>
          </a:xfrm>
        </p:spPr>
        <p:txBody>
          <a:bodyPr/>
          <a:lstStyle/>
          <a:p>
            <a:r>
              <a:rPr lang="cs-CZ" sz="1800" dirty="0"/>
              <a:t>zmenšení zavazadlového nebo nákladového </a:t>
            </a:r>
            <a:r>
              <a:rPr lang="cs-CZ" sz="1800" dirty="0" smtClean="0"/>
              <a:t>prostoru</a:t>
            </a:r>
          </a:p>
          <a:p>
            <a:r>
              <a:rPr lang="cs-CZ" sz="1800" dirty="0"/>
              <a:t>řídká síť čerpacích </a:t>
            </a:r>
            <a:r>
              <a:rPr lang="cs-CZ" sz="1800" dirty="0" smtClean="0"/>
              <a:t>stanic</a:t>
            </a:r>
          </a:p>
          <a:p>
            <a:r>
              <a:rPr lang="cs-CZ" sz="1800" dirty="0"/>
              <a:t>může být zakázán vjezd vozidlům </a:t>
            </a:r>
            <a:r>
              <a:rPr lang="cs-CZ" sz="1800" dirty="0" smtClean="0"/>
              <a:t>do </a:t>
            </a:r>
            <a:r>
              <a:rPr lang="cs-CZ" sz="1800" dirty="0"/>
              <a:t>podzemních </a:t>
            </a:r>
            <a:r>
              <a:rPr lang="cs-CZ" sz="1800" dirty="0" smtClean="0"/>
              <a:t>garáží</a:t>
            </a:r>
          </a:p>
          <a:p>
            <a:r>
              <a:rPr lang="cs-CZ" sz="1800" dirty="0"/>
              <a:t>nutné častěji tankovat </a:t>
            </a:r>
            <a:r>
              <a:rPr lang="cs-CZ" sz="1800" dirty="0" smtClean="0"/>
              <a:t>– kratší dojezdová vzdálenost</a:t>
            </a:r>
          </a:p>
          <a:p>
            <a:r>
              <a:rPr lang="cs-CZ" sz="1800" dirty="0"/>
              <a:t>povinné prohlídky a atestace palivové soustavy a tlakových nádrží</a:t>
            </a:r>
            <a:endParaRPr lang="cs-CZ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11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LNG                  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zkapalněný zemní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/>
              <a:t>přírodě se prakticky </a:t>
            </a:r>
            <a:r>
              <a:rPr lang="cs-CZ" dirty="0" smtClean="0"/>
              <a:t>nevyskytuje</a:t>
            </a:r>
          </a:p>
          <a:p>
            <a:r>
              <a:rPr lang="cs-CZ" dirty="0" smtClean="0"/>
              <a:t>zkapalňován po </a:t>
            </a:r>
            <a:r>
              <a:rPr lang="cs-CZ" dirty="0"/>
              <a:t>vytěžení, aby mohl být </a:t>
            </a:r>
            <a:r>
              <a:rPr lang="cs-CZ" dirty="0" smtClean="0"/>
              <a:t>pomocí tankerů dopravován </a:t>
            </a:r>
          </a:p>
          <a:p>
            <a:r>
              <a:rPr lang="cs-CZ" dirty="0" smtClean="0"/>
              <a:t>lodní flotila pro transport LNG </a:t>
            </a:r>
            <a:r>
              <a:rPr lang="cs-CZ" dirty="0"/>
              <a:t>je </a:t>
            </a:r>
            <a:r>
              <a:rPr lang="cs-CZ" dirty="0" smtClean="0"/>
              <a:t>omezená </a:t>
            </a:r>
            <a:r>
              <a:rPr lang="cs-CZ" dirty="0"/>
              <a:t>a současně náročná na bezpečnost i </a:t>
            </a:r>
            <a:r>
              <a:rPr lang="cs-CZ" dirty="0" smtClean="0"/>
              <a:t>údržbu</a:t>
            </a:r>
          </a:p>
          <a:p>
            <a:r>
              <a:rPr lang="cs-CZ" dirty="0" smtClean="0"/>
              <a:t>lodní terminály jsou </a:t>
            </a:r>
            <a:r>
              <a:rPr lang="cs-CZ" dirty="0"/>
              <a:t>nákladné a je jich </a:t>
            </a:r>
            <a:r>
              <a:rPr lang="cs-CZ" dirty="0" smtClean="0"/>
              <a:t>málo</a:t>
            </a:r>
          </a:p>
          <a:p>
            <a:r>
              <a:rPr lang="cs-CZ" dirty="0" smtClean="0"/>
              <a:t>využíván především v těžké dopravě (autobusová </a:t>
            </a:r>
            <a:r>
              <a:rPr lang="cs-CZ" dirty="0"/>
              <a:t>a </a:t>
            </a:r>
            <a:r>
              <a:rPr lang="cs-CZ" dirty="0" smtClean="0"/>
              <a:t>nákladní)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606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a nevýhody LNG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Výhody	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67912" y="2075935"/>
            <a:ext cx="3474720" cy="3319850"/>
          </a:xfrm>
        </p:spPr>
        <p:txBody>
          <a:bodyPr>
            <a:normAutofit/>
          </a:bodyPr>
          <a:lstStyle/>
          <a:p>
            <a:r>
              <a:rPr lang="cs-CZ" sz="1800" dirty="0"/>
              <a:t>cca 600 krát menší objem v porovnání se zemním plynem v plynném </a:t>
            </a:r>
            <a:r>
              <a:rPr lang="cs-CZ" sz="1800" dirty="0" smtClean="0"/>
              <a:t>skupenství = </a:t>
            </a:r>
            <a:r>
              <a:rPr lang="cs-CZ" sz="1800" dirty="0"/>
              <a:t>vyšší dojezd vozidla </a:t>
            </a:r>
          </a:p>
          <a:p>
            <a:r>
              <a:rPr lang="cs-CZ" sz="1800" dirty="0"/>
              <a:t>vysoká energetická </a:t>
            </a:r>
            <a:r>
              <a:rPr lang="cs-CZ" sz="1800" dirty="0" smtClean="0"/>
              <a:t>hustota</a:t>
            </a:r>
          </a:p>
          <a:p>
            <a:r>
              <a:rPr lang="cs-CZ" sz="1800" dirty="0"/>
              <a:t>nádrže na LNG </a:t>
            </a:r>
            <a:r>
              <a:rPr lang="cs-CZ" sz="1800" dirty="0" smtClean="0"/>
              <a:t>mají podstatně </a:t>
            </a:r>
            <a:r>
              <a:rPr lang="cs-CZ" sz="1800" dirty="0"/>
              <a:t>nižší hmotnost a díky </a:t>
            </a:r>
            <a:r>
              <a:rPr lang="cs-CZ" sz="1800" dirty="0" smtClean="0"/>
              <a:t>jejich menšímu</a:t>
            </a:r>
            <a:r>
              <a:rPr lang="cs-CZ" sz="1800" dirty="0"/>
              <a:t> objemu </a:t>
            </a:r>
            <a:r>
              <a:rPr lang="cs-CZ" sz="1800" dirty="0" smtClean="0"/>
              <a:t>mají </a:t>
            </a:r>
            <a:r>
              <a:rPr lang="cs-CZ" sz="1800" dirty="0"/>
              <a:t>vozidla </a:t>
            </a:r>
            <a:r>
              <a:rPr lang="cs-CZ" sz="1800" dirty="0" smtClean="0"/>
              <a:t>větší </a:t>
            </a:r>
            <a:r>
              <a:rPr lang="cs-CZ" sz="1800" dirty="0"/>
              <a:t>úložný prostor</a:t>
            </a:r>
            <a:endParaRPr lang="cs-CZ" sz="1800" dirty="0" smtClean="0"/>
          </a:p>
          <a:p>
            <a:endParaRPr lang="cs-CZ" sz="1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818463" y="2075935"/>
            <a:ext cx="3474720" cy="3878360"/>
          </a:xfrm>
        </p:spPr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uchovávání </a:t>
            </a:r>
            <a:r>
              <a:rPr lang="cs-CZ" sz="1800" dirty="0"/>
              <a:t>zkapalněného plynu za velmi nízkých </a:t>
            </a:r>
            <a:r>
              <a:rPr lang="cs-CZ" sz="1800" dirty="0" smtClean="0"/>
              <a:t>teplot = </a:t>
            </a:r>
            <a:r>
              <a:rPr lang="cs-CZ" sz="1800" dirty="0"/>
              <a:t>ekonomicky i technologicky velmi </a:t>
            </a:r>
            <a:r>
              <a:rPr lang="cs-CZ" sz="1800" dirty="0" smtClean="0"/>
              <a:t>náročné</a:t>
            </a:r>
          </a:p>
          <a:p>
            <a:r>
              <a:rPr lang="cs-CZ" sz="1800" dirty="0" smtClean="0"/>
              <a:t>při </a:t>
            </a:r>
            <a:r>
              <a:rPr lang="cs-CZ" sz="1800" dirty="0"/>
              <a:t>delší odstávce vozidla může docházet k odparu paliva z </a:t>
            </a:r>
            <a:r>
              <a:rPr lang="cs-CZ" sz="1800" dirty="0" smtClean="0"/>
              <a:t>nádrže</a:t>
            </a:r>
          </a:p>
          <a:p>
            <a:r>
              <a:rPr lang="cs-CZ" sz="1800" dirty="0"/>
              <a:t>proces zkapalňování zemního plynu je energeticky velmi náročný</a:t>
            </a:r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1145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Energetický regulační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regulace </a:t>
            </a:r>
            <a:r>
              <a:rPr lang="cs-CZ" dirty="0"/>
              <a:t>cen</a:t>
            </a:r>
          </a:p>
          <a:p>
            <a:pPr lvl="0"/>
            <a:r>
              <a:rPr lang="cs-CZ" dirty="0"/>
              <a:t>podpora využívání obnovitelných a druhotných zdrojů energie a kombinované výroby elektřiny a tepla</a:t>
            </a:r>
          </a:p>
          <a:p>
            <a:pPr lvl="0"/>
            <a:r>
              <a:rPr lang="cs-CZ" dirty="0"/>
              <a:t>ochrana zájmů zákazníků a spotřebitelů</a:t>
            </a:r>
          </a:p>
          <a:p>
            <a:pPr lvl="0"/>
            <a:r>
              <a:rPr lang="cs-CZ" dirty="0"/>
              <a:t>ochrana oprávněných zájmů držitelů licencí</a:t>
            </a:r>
          </a:p>
          <a:p>
            <a:pPr lvl="0"/>
            <a:r>
              <a:rPr lang="cs-CZ" dirty="0"/>
              <a:t>šetření soutěžních podmínek</a:t>
            </a:r>
          </a:p>
          <a:p>
            <a:pPr lvl="0"/>
            <a:r>
              <a:rPr lang="cs-CZ" dirty="0"/>
              <a:t>podpora hospodářské soutěže v energetických odvětvích</a:t>
            </a:r>
          </a:p>
          <a:p>
            <a:pPr lvl="0"/>
            <a:r>
              <a:rPr lang="cs-CZ" dirty="0"/>
              <a:t>výkon dohledu nad trhy v energetických odvětvích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24226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202</TotalTime>
  <Words>808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Corbel</vt:lpstr>
      <vt:lpstr>Verdana</vt:lpstr>
      <vt:lpstr>Wingdings 2</vt:lpstr>
      <vt:lpstr>Rámeček</vt:lpstr>
      <vt:lpstr>  Vysoká škola technická a ekonomická v Českých Budějovicích Ústav technicko-technologický   Logistika zemního plynu v České republice       </vt:lpstr>
      <vt:lpstr>Cíl práce</vt:lpstr>
      <vt:lpstr>Použité metody</vt:lpstr>
      <vt:lpstr>Zemní plyn</vt:lpstr>
      <vt:lpstr>CNG                     stlačený      zemní plyn</vt:lpstr>
      <vt:lpstr>Výhody a nevýhody CNG</vt:lpstr>
      <vt:lpstr>LNG                     zkapalněný zemní plyn</vt:lpstr>
      <vt:lpstr>Výhody a nevýhody LNG</vt:lpstr>
      <vt:lpstr>Energetický regulační ústav</vt:lpstr>
      <vt:lpstr>Společnost NET4GAS   </vt:lpstr>
      <vt:lpstr>Vnitrostátní přepravní soustava </vt:lpstr>
      <vt:lpstr>Přepravní soustava ČR provozovaná společností NET4GAS</vt:lpstr>
      <vt:lpstr>Plánované projekty rozšíření přepravní soustavy</vt:lpstr>
      <vt:lpstr>  Bezpečnost dodávek zemního plynu v ČR </vt:lpstr>
      <vt:lpstr>Bezpečnost dodávek zemního plynu v ČR v letech        2017 – 2026</vt:lpstr>
      <vt:lpstr>Spotřeba zemního plynu v ČR</vt:lpstr>
      <vt:lpstr>Vývoj spotřeby zemního plynu  v letech       2006 - 2015 </vt:lpstr>
      <vt:lpstr>Budoucnost zemního plynu – doprava</vt:lpstr>
      <vt:lpstr>Otázky vedoucího diplomové práce</vt:lpstr>
      <vt:lpstr>Otázky oponenta diplomové práce</vt:lpstr>
      <vt:lpstr>   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   Logistika zemního plynu v České republice</dc:title>
  <dc:creator>Romana Kojanová</dc:creator>
  <cp:lastModifiedBy>Romana Kojanová</cp:lastModifiedBy>
  <cp:revision>25</cp:revision>
  <dcterms:created xsi:type="dcterms:W3CDTF">2017-02-01T07:14:58Z</dcterms:created>
  <dcterms:modified xsi:type="dcterms:W3CDTF">2017-02-01T12:54:50Z</dcterms:modified>
</cp:coreProperties>
</file>