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23"/>
  </p:notesMasterIdLst>
  <p:sldIdLst>
    <p:sldId id="256" r:id="rId3"/>
    <p:sldId id="258" r:id="rId4"/>
    <p:sldId id="273" r:id="rId5"/>
    <p:sldId id="272" r:id="rId6"/>
    <p:sldId id="283" r:id="rId7"/>
    <p:sldId id="284" r:id="rId8"/>
    <p:sldId id="260" r:id="rId9"/>
    <p:sldId id="261" r:id="rId10"/>
    <p:sldId id="262" r:id="rId11"/>
    <p:sldId id="263" r:id="rId12"/>
    <p:sldId id="265" r:id="rId13"/>
    <p:sldId id="279" r:id="rId14"/>
    <p:sldId id="280" r:id="rId15"/>
    <p:sldId id="274" r:id="rId16"/>
    <p:sldId id="281" r:id="rId17"/>
    <p:sldId id="264" r:id="rId18"/>
    <p:sldId id="282" r:id="rId19"/>
    <p:sldId id="267" r:id="rId20"/>
    <p:sldId id="268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77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48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39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38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38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394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903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68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7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11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08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96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99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10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43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71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D0C5F6-A7A6-4D52-BA9F-B24A1FB6CA12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792E-DF0C-47F5-BEDD-6B4E1040D739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CFD-FDE4-4587-9A7E-9DA6CE73AEF6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AFA-1D2D-4DD7-AC8E-A0CA8753C1EE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278E64B4-568C-4E3B-9D14-17418A3A72CC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953-E4C9-4BA1-82B0-AD08CB977E95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678D-6942-4E63-B3A9-8DADA49F2115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1CF1-B45E-493C-B601-1EF45CCC168E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C0E4-9F57-4B11-89DF-FB634FBAE3A2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234-57C8-46C3-8CA4-DAA56556E794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D97-41CB-408A-98EF-9FA10E5C0251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5F8650E-E84F-41AE-80C8-BA6B0D588E73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micro-epsilon.cz/color/index.html" TargetMode="External"/><Relationship Id="rId7" Type="http://schemas.openxmlformats.org/officeDocument/2006/relationships/hyperlink" Target="http://www.micro-epsilon.cz/temperature-sensors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micro-epsilon.cz/optical-micrometer/index.htm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www.micro-epsilon.cz/custom-designed-sensors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99392"/>
            <a:ext cx="9468544" cy="6957392"/>
          </a:xfrm>
        </p:spPr>
        <p:txBody>
          <a:bodyPr>
            <a:normAutofit fontScale="7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70000"/>
              </a:lnSpc>
            </a:pPr>
            <a:r>
              <a:rPr lang="cs-CZ" sz="3400" b="1" dirty="0">
                <a:ln/>
                <a:solidFill>
                  <a:schemeClr val="tx1"/>
                </a:solidFill>
              </a:rPr>
              <a:t>Vysoká škola technická a  ekonomická</a:t>
            </a:r>
          </a:p>
          <a:p>
            <a:pPr algn="ctr">
              <a:lnSpc>
                <a:spcPct val="170000"/>
              </a:lnSpc>
            </a:pPr>
            <a:r>
              <a:rPr lang="cs-CZ" sz="3400" b="1" dirty="0">
                <a:ln/>
                <a:solidFill>
                  <a:schemeClr val="tx1"/>
                </a:solidFill>
              </a:rPr>
              <a:t>Ústav </a:t>
            </a:r>
            <a:r>
              <a:rPr lang="cs-CZ" sz="3400" b="1" dirty="0" smtClean="0">
                <a:ln/>
                <a:solidFill>
                  <a:schemeClr val="tx1"/>
                </a:solidFill>
              </a:rPr>
              <a:t>technicko-technologický</a:t>
            </a:r>
          </a:p>
          <a:p>
            <a:pPr algn="ctr">
              <a:lnSpc>
                <a:spcPct val="170000"/>
              </a:lnSpc>
            </a:pPr>
            <a:endParaRPr lang="cs-CZ" sz="2800" b="1" dirty="0">
              <a:ln/>
              <a:solidFill>
                <a:schemeClr val="accent3"/>
              </a:solidFill>
            </a:endParaRPr>
          </a:p>
          <a:p>
            <a:pPr algn="l">
              <a:lnSpc>
                <a:spcPct val="170000"/>
              </a:lnSpc>
            </a:pPr>
            <a:r>
              <a:rPr lang="cs-CZ" sz="5700" b="1" dirty="0">
                <a:ln/>
                <a:solidFill>
                  <a:srgbClr val="336699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Optimalizace logistických </a:t>
            </a:r>
            <a:endParaRPr lang="cs-CZ" sz="5700" b="1" dirty="0" smtClean="0">
              <a:ln/>
              <a:solidFill>
                <a:srgbClr val="336699"/>
              </a:solidFill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70000"/>
              </a:lnSpc>
            </a:pPr>
            <a:r>
              <a:rPr lang="cs-CZ" sz="5700" b="1" dirty="0" smtClean="0">
                <a:ln/>
                <a:solidFill>
                  <a:srgbClr val="336699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procesů </a:t>
            </a:r>
            <a:r>
              <a:rPr lang="cs-CZ" sz="5700" b="1" dirty="0">
                <a:ln/>
                <a:solidFill>
                  <a:srgbClr val="336699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ve společnosti</a:t>
            </a:r>
            <a:br>
              <a:rPr lang="cs-CZ" sz="5700" b="1" dirty="0">
                <a:ln/>
                <a:solidFill>
                  <a:srgbClr val="336699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</a:br>
            <a:r>
              <a:rPr lang="cs-CZ" sz="5700" b="1" dirty="0">
                <a:ln/>
                <a:solidFill>
                  <a:srgbClr val="336699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MICRO-EPSON Czech </a:t>
            </a:r>
            <a:r>
              <a:rPr lang="cs-CZ" sz="5700" b="1" dirty="0" smtClean="0">
                <a:ln/>
                <a:solidFill>
                  <a:srgbClr val="336699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Republic</a:t>
            </a:r>
            <a:endParaRPr lang="cs-CZ" sz="4200" b="1" dirty="0" smtClean="0">
              <a:ln/>
              <a:solidFill>
                <a:schemeClr val="accent3"/>
              </a:solidFill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220000"/>
              </a:lnSpc>
            </a:pPr>
            <a:r>
              <a:rPr lang="cs-CZ" sz="3100" b="1" dirty="0" smtClean="0">
                <a:ln/>
                <a:solidFill>
                  <a:schemeClr val="bg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Autor diplomové práce</a:t>
            </a:r>
            <a:r>
              <a:rPr lang="cs-CZ" sz="3100" b="1" dirty="0">
                <a:ln/>
                <a:solidFill>
                  <a:schemeClr val="bg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s-CZ" sz="3100" b="1" dirty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Bc. Zdena Brousilová</a:t>
            </a:r>
          </a:p>
          <a:p>
            <a:pPr algn="l">
              <a:lnSpc>
                <a:spcPct val="220000"/>
              </a:lnSpc>
            </a:pPr>
            <a:r>
              <a:rPr lang="cs-CZ" sz="3100" b="1" dirty="0">
                <a:ln/>
                <a:solidFill>
                  <a:schemeClr val="bg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Vedoucí diplomové práce: </a:t>
            </a:r>
            <a:r>
              <a:rPr lang="cs-CZ" sz="3100" b="1" dirty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doc. Ing. Rudolf </a:t>
            </a:r>
            <a:r>
              <a:rPr lang="cs-CZ" sz="3100" b="1" dirty="0" err="1" smtClean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Kampf</a:t>
            </a:r>
            <a:r>
              <a:rPr lang="cs-CZ" sz="3100" b="1" dirty="0" smtClean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3100" b="1" dirty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Ph.D.</a:t>
            </a:r>
          </a:p>
          <a:p>
            <a:pPr algn="l">
              <a:lnSpc>
                <a:spcPct val="220000"/>
              </a:lnSpc>
            </a:pPr>
            <a:r>
              <a:rPr lang="cs-CZ" sz="3100" b="1" dirty="0">
                <a:ln/>
                <a:solidFill>
                  <a:schemeClr val="bg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Oponent diplomové práce: </a:t>
            </a:r>
            <a:r>
              <a:rPr lang="cs-CZ" sz="3100" b="1" dirty="0" smtClean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Ing. Jindřich Ježek, Ph.D.</a:t>
            </a:r>
            <a:endParaRPr lang="cs-CZ" sz="3100" b="1" dirty="0">
              <a:ln/>
              <a:solidFill>
                <a:schemeClr val="accent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70000"/>
              </a:lnSpc>
            </a:pPr>
            <a:endParaRPr lang="cs-CZ" sz="4200" b="1" dirty="0">
              <a:ln/>
              <a:solidFill>
                <a:schemeClr val="accent3"/>
              </a:solidFill>
            </a:endParaRPr>
          </a:p>
          <a:p>
            <a:pPr algn="ctr">
              <a:lnSpc>
                <a:spcPct val="170000"/>
              </a:lnSpc>
            </a:pPr>
            <a:endParaRPr lang="cs-CZ" sz="2800" b="1" dirty="0" smtClean="0">
              <a:ln/>
              <a:solidFill>
                <a:schemeClr val="accent3"/>
              </a:solidFill>
            </a:endParaRPr>
          </a:p>
          <a:p>
            <a:pPr algn="ctr">
              <a:lnSpc>
                <a:spcPct val="170000"/>
              </a:lnSpc>
            </a:pPr>
            <a:endParaRPr kumimoji="0" lang="cs-CZ" sz="2800" b="1" u="none" kern="1200" dirty="0" smtClean="0">
              <a:ln/>
              <a:solidFill>
                <a:schemeClr val="accent3"/>
              </a:solidFill>
            </a:endParaRPr>
          </a:p>
          <a:p>
            <a:endParaRPr lang="cs-CZ" sz="2800" b="1" dirty="0">
              <a:ln/>
              <a:solidFill>
                <a:schemeClr val="accent3"/>
              </a:solidFill>
            </a:endParaRPr>
          </a:p>
          <a:p>
            <a:pPr algn="l"/>
            <a:endParaRPr kumimoji="0" lang="cs-CZ" sz="2000" b="1" u="none" kern="1200" dirty="0" smtClean="0">
              <a:ln/>
              <a:solidFill>
                <a:schemeClr val="accent3"/>
              </a:solidFill>
            </a:endParaRPr>
          </a:p>
          <a:p>
            <a:pPr algn="l"/>
            <a:endParaRPr lang="cs-CZ" sz="2000" b="1" dirty="0">
              <a:ln/>
              <a:solidFill>
                <a:schemeClr val="accent3"/>
              </a:solidFill>
            </a:endParaRPr>
          </a:p>
          <a:p>
            <a:pPr algn="l"/>
            <a:endParaRPr kumimoji="0" lang="cs-CZ" sz="2000" b="1" u="none" kern="1200" dirty="0" smtClean="0">
              <a:ln/>
              <a:solidFill>
                <a:schemeClr val="accent3"/>
              </a:solidFill>
            </a:endParaRPr>
          </a:p>
          <a:p>
            <a:pPr algn="l"/>
            <a:endParaRPr lang="cs-CZ" sz="2000" b="1" dirty="0">
              <a:ln/>
              <a:solidFill>
                <a:schemeClr val="accent3"/>
              </a:solidFill>
            </a:endParaRPr>
          </a:p>
          <a:p>
            <a:endParaRPr lang="cs-CZ" b="1" dirty="0">
              <a:ln/>
              <a:solidFill>
                <a:schemeClr val="accent3"/>
              </a:solidFill>
            </a:endParaRPr>
          </a:p>
          <a:p>
            <a:endParaRPr kumimoji="0" lang="cs-CZ" sz="2400" b="1" u="none" kern="1200" dirty="0" smtClean="0">
              <a:ln/>
              <a:solidFill>
                <a:schemeClr val="accent3"/>
              </a:solidFill>
            </a:endParaRPr>
          </a:p>
          <a:p>
            <a:endParaRPr lang="cs-CZ" b="1" u="none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07704" y="6488668"/>
            <a:ext cx="4158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Budějovice  2017</a:t>
            </a:r>
            <a:endParaRPr lang="cs-CZ" dirty="0"/>
          </a:p>
        </p:txBody>
      </p:sp>
      <p:pic>
        <p:nvPicPr>
          <p:cNvPr id="5" name="Picture 2" descr="C:\Users\Hovorka\Pictures\Logo_vste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564" cy="1184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464"/>
          </a:xfrm>
        </p:spPr>
        <p:txBody>
          <a:bodyPr/>
          <a:lstStyle/>
          <a:p>
            <a:pPr marL="64008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eorganizace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skladových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položek: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Umístění skladových zásob skupiny C - v přední části skladu se snadným přístupem</a:t>
            </a:r>
          </a:p>
          <a:p>
            <a:pPr marL="64008" indent="0">
              <a:buNone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Umístění skladových zásob supiny B - uprostřed skladu se snadnějším přístupem</a:t>
            </a:r>
          </a:p>
          <a:p>
            <a:pPr marL="64008" indent="0">
              <a:buNone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Umístění skladových zásob skupiny A- v zadní části skladu</a:t>
            </a:r>
          </a:p>
          <a:p>
            <a:pPr marL="64008" indent="0">
              <a:buNone/>
            </a:pP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(frekvence 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naskladnění a vyskladnění není tak vysoká jako </a:t>
            </a:r>
            <a:b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u 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skladových položek patřící do skupin B a 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3600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skladů pomocí metody ABC</a:t>
            </a:r>
            <a:br>
              <a:rPr lang="cs-CZ" sz="3600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b="1" u="none" dirty="0">
              <a:ln/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4061" y="1268760"/>
            <a:ext cx="8147248" cy="4104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Ř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ízení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skladu za pomoci informací získaných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čárových kódů typu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EAN:</a:t>
            </a:r>
          </a:p>
          <a:p>
            <a:pPr marL="64008" indent="0"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označení materiálových zásob čárovými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kódy</a:t>
            </a:r>
          </a:p>
          <a:p>
            <a:pPr marL="64008" indent="0"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elektronická evidence všech skladových položek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3600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</a:t>
            </a:r>
            <a:r>
              <a:rPr lang="cs-CZ" sz="3600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skladu pomocí informací získaných z čárových kódů</a:t>
            </a:r>
            <a:br>
              <a:rPr lang="cs-CZ" sz="3600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b="1" u="none" dirty="0">
              <a:ln/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2132856"/>
            <a:ext cx="8208912" cy="4039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Průmyslový snímač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čárových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kódů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Průmyslový datový terminál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lnSpc>
                <a:spcPct val="150000"/>
              </a:lnSpc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Průmyslová tiskárna čárových kódů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2451" y="332656"/>
            <a:ext cx="8454349" cy="166238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Pořízení potřebných zařízení </a:t>
            </a:r>
            <a:r>
              <a:rPr lang="cs-CZ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zavedení </a:t>
            </a:r>
            <a:r>
              <a:rPr lang="cs-CZ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</a:t>
            </a:r>
            <a:r>
              <a:rPr lang="cs-CZ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čárových kódů</a:t>
            </a: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611560" y="1975148"/>
            <a:ext cx="4680520" cy="316835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docobrazek" descr="Zebra Symbol, LS3578 &amp;Ccaron;te&amp;ccaron;ka &amp;ccaron;árových kód&amp;uring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916832"/>
            <a:ext cx="1271149" cy="16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docobrazek" descr="CipherLab CPT-9670 Laser, 128M, 1G, WinCE 6.0 Pro, BT, WLAN, VGA, 29 kl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62246"/>
            <a:ext cx="1377157" cy="11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docobrazek" descr="TSC Alpha-3R BT Mobilní tiskárna &amp;ccaron;árových kód&amp;uring;, 203 dpi, 4 ips, Bluetooth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3" y="4797152"/>
            <a:ext cx="1060776" cy="13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1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43192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Kalkulace zařízení pro zavedení evidence čárových kódů</a:t>
            </a:r>
            <a:endParaRPr lang="cs-CZ" b="1" dirty="0">
              <a:ln/>
              <a:solidFill>
                <a:srgbClr val="336699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759" y="2457450"/>
            <a:ext cx="7140616" cy="20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5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147248" cy="183299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259632" y="1524000"/>
            <a:ext cx="7427168" cy="4648200"/>
          </a:xfrm>
        </p:spPr>
        <p:txBody>
          <a:bodyPr>
            <a:normAutofit/>
          </a:bodyPr>
          <a:lstStyle/>
          <a:p>
            <a:pPr marL="64008" indent="0" algn="r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hodnocení: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Odolnost zařízení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Snadná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manipulace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Složitost obsluhy</a:t>
            </a:r>
          </a:p>
          <a:p>
            <a:pPr marL="64008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57733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3600" b="1" dirty="0">
                <a:ln/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Posouzení </a:t>
            </a:r>
            <a:r>
              <a:rPr lang="cs-CZ" sz="3600" b="1" dirty="0" smtClean="0">
                <a:ln/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variant pomocí vícekriteriálního </a:t>
            </a:r>
            <a:r>
              <a:rPr lang="cs-CZ" sz="3600" b="1" dirty="0">
                <a:ln/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hodnocení </a:t>
            </a:r>
            <a:r>
              <a:rPr lang="cs-CZ" sz="3600" b="1" dirty="0" smtClean="0">
                <a:ln/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variant metodou TOPSIS</a:t>
            </a:r>
            <a:endParaRPr lang="cs-CZ" sz="3600" b="1" u="none" dirty="0">
              <a:ln/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3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900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TOPSIS</a:t>
            </a:r>
            <a:endParaRPr lang="cs-CZ" sz="4900" b="1" dirty="0">
              <a:ln/>
              <a:solidFill>
                <a:srgbClr val="336699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600680"/>
            <a:ext cx="8229600" cy="232335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57200" y="2301474"/>
            <a:ext cx="3826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tabulka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1987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9165704" cy="144016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u="none" noProof="0" dirty="0" smtClean="0">
                <a:ln/>
                <a:solidFill>
                  <a:srgbClr val="336699"/>
                </a:solidFill>
              </a:rPr>
              <a:t>Určení pořadí a znázornění výsledků získaných metodou TOPSIS</a:t>
            </a:r>
            <a:endParaRPr lang="cs-CZ" b="1" u="none" noProof="0" dirty="0">
              <a:ln/>
              <a:solidFill>
                <a:srgbClr val="336699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772816"/>
            <a:ext cx="4464496" cy="17357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604482"/>
            <a:ext cx="6120680" cy="306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67336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Přehlednost skladových položek.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Omezení papírové evidence.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Eliminace chyb při inventarizaci.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Časová úspora.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08520" y="267494"/>
            <a:ext cx="8795320" cy="2441426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>
                <a:ln/>
                <a:solidFill>
                  <a:srgbClr val="336699"/>
                </a:solidFill>
              </a:rPr>
              <a:t>Optimalizace </a:t>
            </a:r>
            <a:r>
              <a:rPr lang="cs-CZ" b="1" dirty="0" smtClean="0">
                <a:ln/>
                <a:solidFill>
                  <a:srgbClr val="336699"/>
                </a:solidFill>
              </a:rPr>
              <a:t>skladového hospodářství zavedením </a:t>
            </a:r>
            <a:r>
              <a:rPr lang="cs-CZ" b="1" dirty="0">
                <a:ln/>
                <a:solidFill>
                  <a:srgbClr val="336699"/>
                </a:solidFill>
              </a:rPr>
              <a:t>návrhu řízení skladu za pomocí čárových kódů EAN:</a:t>
            </a:r>
            <a:br>
              <a:rPr lang="cs-CZ" b="1" dirty="0">
                <a:ln/>
                <a:solidFill>
                  <a:srgbClr val="336699"/>
                </a:solidFill>
              </a:rPr>
            </a:br>
            <a:endParaRPr lang="cs-CZ" b="1" dirty="0">
              <a:ln/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9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480"/>
          </a:xfrm>
        </p:spPr>
        <p:txBody>
          <a:bodyPr/>
          <a:lstStyle/>
          <a:p>
            <a:endParaRPr lang="cs-CZ" dirty="0" smtClean="0"/>
          </a:p>
          <a:p>
            <a:pPr marL="64008" indent="0">
              <a:buNone/>
            </a:pPr>
            <a:r>
              <a:rPr lang="cs-CZ" sz="2800" b="1" dirty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doc. Ing. Rudolf Kampf, Ph.D</a:t>
            </a:r>
            <a:r>
              <a:rPr lang="cs-CZ" sz="2800" b="1" dirty="0" smtClean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64008" indent="0"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Váš návrh ve firmě realizovaný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4008" indent="0"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Odůvodněte výběr metody TOPSIS. Jaké další metody vícekriteriálního rozhodování je možné aplikovat?</a:t>
            </a:r>
          </a:p>
          <a:p>
            <a:pPr marL="64008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indent="-514350">
              <a:buFont typeface="+mj-lt"/>
              <a:buAutoNum type="arabicPeriod"/>
            </a:pPr>
            <a:endParaRPr lang="cs-CZ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5400" b="1" u="none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Otázky </a:t>
            </a:r>
            <a:r>
              <a:rPr lang="cs-CZ" sz="5400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vedoucího práce</a:t>
            </a:r>
            <a:br>
              <a:rPr lang="cs-CZ" sz="5400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400" b="1" u="none" dirty="0">
              <a:ln/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21224"/>
          </a:xfrm>
        </p:spPr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cs-CZ" b="1" dirty="0" smtClean="0">
              <a:ln/>
              <a:solidFill>
                <a:schemeClr val="accent3"/>
              </a:solidFill>
            </a:endParaRPr>
          </a:p>
          <a:p>
            <a:pPr marL="64008" indent="0">
              <a:buNone/>
            </a:pPr>
            <a:r>
              <a:rPr lang="cs-CZ" sz="3200" b="1" dirty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Ing. Jindřich Ježek Ph.D.</a:t>
            </a:r>
          </a:p>
          <a:p>
            <a:pPr marL="64008" indent="0">
              <a:buNone/>
            </a:pPr>
            <a:endParaRPr lang="cs-CZ" b="1" dirty="0" smtClean="0">
              <a:ln/>
              <a:solidFill>
                <a:schemeClr val="accent3"/>
              </a:solidFill>
            </a:endParaRPr>
          </a:p>
          <a:p>
            <a:r>
              <a:rPr lang="cs-CZ" sz="3200" dirty="0" smtClean="0">
                <a:ln/>
                <a:latin typeface="Times New Roman" pitchFamily="18" charset="0"/>
                <a:cs typeface="Times New Roman" pitchFamily="18" charset="0"/>
              </a:rPr>
              <a:t>1. Bylo by možné navrhované čárové kódy nahradit např. QR kódy? Proč tato varianta nebyla uvažována?</a:t>
            </a:r>
          </a:p>
          <a:p>
            <a:pPr marL="64008" indent="0">
              <a:buNone/>
            </a:pPr>
            <a:endParaRPr lang="cs-CZ" sz="32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>
                <a:ln/>
                <a:latin typeface="Times New Roman" pitchFamily="18" charset="0"/>
                <a:cs typeface="Times New Roman" pitchFamily="18" charset="0"/>
              </a:rPr>
              <a:t>2. Jaké další systémy pro automatickou identifikaci dat se v praxi používají?</a:t>
            </a:r>
          </a:p>
          <a:p>
            <a:pPr marL="578358" indent="-514350" algn="just">
              <a:buFont typeface="+mj-lt"/>
              <a:buAutoNum type="arabicPeriod"/>
            </a:pPr>
            <a:endParaRPr lang="cs-CZ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3737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5400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Otázky oponenta práce</a:t>
            </a:r>
            <a:r>
              <a:rPr lang="cs-CZ" sz="4400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400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ln/>
                <a:solidFill>
                  <a:schemeClr val="accent3"/>
                </a:solidFill>
              </a:rPr>
              <a:t/>
            </a:r>
            <a:br>
              <a:rPr lang="cs-CZ" b="1" dirty="0" smtClean="0">
                <a:ln/>
                <a:solidFill>
                  <a:schemeClr val="accent3"/>
                </a:solidFill>
              </a:rPr>
            </a:br>
            <a:endParaRPr lang="cs-CZ" sz="3100" b="1" u="none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370520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diplomové práce je optimalizace logistických procesů v konkrétní společnosti, kde po následné analýze současného stavu bude navržena optimalizace logistických procesů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způsoby, jak tyto procesy efektivně řešit. </a:t>
            </a:r>
          </a:p>
          <a:p>
            <a:pPr marL="64008" indent="0" algn="just">
              <a:buNone/>
            </a:pPr>
            <a:endParaRPr lang="cs-CZ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>
                <a:ln/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Cíl práce</a:t>
            </a:r>
            <a:r>
              <a:rPr lang="cs-CZ" b="1" dirty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cs-CZ" b="1" u="none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776288"/>
            <a:ext cx="8495952" cy="301275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kumimoji="0" lang="cs-CZ" sz="6000" b="1" u="none" kern="1200" dirty="0" smtClean="0">
                <a:ln/>
                <a:solidFill>
                  <a:srgbClr val="336699"/>
                </a:solidFill>
              </a:rPr>
              <a:t>Děkuji za pozornost</a:t>
            </a:r>
            <a:endParaRPr lang="cs-CZ" sz="6000" b="1" u="none" dirty="0">
              <a:ln/>
              <a:solidFill>
                <a:srgbClr val="336699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1628800"/>
            <a:ext cx="8062912" cy="2790800"/>
          </a:xfrm>
        </p:spPr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629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20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3573016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Sídlo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společnosti: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Libuši 891,  BECHYNĚ,   391 65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Společnost byla založena v r. 1991</a:t>
            </a:r>
          </a:p>
          <a:p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301749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44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336699"/>
                </a:solidFill>
              </a:rPr>
              <a:t>S</a:t>
            </a:r>
            <a:r>
              <a:rPr lang="cs-CZ" sz="44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336699"/>
                </a:solidFill>
              </a:rPr>
              <a:t>polečnost </a:t>
            </a:r>
            <a:r>
              <a:rPr lang="cs-CZ" sz="44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336699"/>
                </a:solidFill>
              </a:rPr>
              <a:t>MICRO-EPSILON Czech Republic </a:t>
            </a:r>
            <a:r>
              <a:rPr lang="cs-CZ" b="1" dirty="0">
                <a:ln/>
                <a:solidFill>
                  <a:schemeClr val="accent3"/>
                </a:solidFill>
              </a:rPr>
              <a:t/>
            </a:r>
            <a:br>
              <a:rPr lang="cs-CZ" b="1" dirty="0">
                <a:ln/>
                <a:solidFill>
                  <a:schemeClr val="accent3"/>
                </a:solidFill>
              </a:rPr>
            </a:br>
            <a:endParaRPr lang="cs-CZ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8" name="obrázek 1" descr="Micro-Epsilon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564904"/>
            <a:ext cx="13635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1883" y="4293096"/>
            <a:ext cx="394211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ore about  MICRO-EPSILON ..."/>
          <p:cNvPicPr/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308304" y="5301208"/>
            <a:ext cx="504056" cy="44120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50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48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senzorů a systémů pro měření vzdálenosti a síly, vývoj v oblasti jemné mechaniky a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elektroniky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Snímače vzdálenosti a měření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polohy.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Mikrometry pro měření průměru, mezer a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hran.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2D/3D laserové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kamery. 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Měřící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zařízení.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Systémy pro sledování vytíženosti strojů a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zařízení.</a:t>
            </a:r>
          </a:p>
          <a:p>
            <a:pPr marL="64008" indent="0">
              <a:buNone/>
            </a:pP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4400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náplň výroby</a:t>
            </a:r>
            <a:r>
              <a:rPr lang="cs-CZ" sz="4400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b="1" dirty="0">
              <a:ln/>
              <a:solidFill>
                <a:srgbClr val="33669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obrázek 88" descr="Detekce barev a LED analyzátory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3" y="5446858"/>
            <a:ext cx="1728191" cy="12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78" descr="Mikrometry pro měření průměru, hrany, mezery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446858"/>
            <a:ext cx="1826255" cy="12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80" descr="Infračervené bezdotykové IR teploměry a kamery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3538" y="5446857"/>
            <a:ext cx="1855016" cy="12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82" descr="Snímače pro specifické použití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4240" y="5446858"/>
            <a:ext cx="1838200" cy="12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769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24000"/>
            <a:ext cx="5112568" cy="519883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analýza společnosti </a:t>
            </a:r>
            <a:br>
              <a:rPr lang="cs-CZ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MICRO-EPSILON</a:t>
            </a:r>
            <a:endParaRPr lang="cs-CZ" b="1" dirty="0">
              <a:ln/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0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439812" cy="3168352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4644008" cy="472440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polečnost MICRO-EPSILON se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nachází v ofenzivní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pozici, snaží se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maximálně využít svých silných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stránek a slabé stránky eliminovat.</a:t>
            </a:r>
          </a:p>
          <a:p>
            <a:pPr marL="64008" indent="0" algn="just"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4008" indent="0" algn="just">
              <a:buNone/>
            </a:pP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diplomové práci jsou řešeny některé parametry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slabých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stránek: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menší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skladovací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prostory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flexibilita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funkce skladu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značení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skladových položek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 smtClean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SWOT analýzy</a:t>
            </a:r>
            <a:endParaRPr lang="cs-CZ" b="1" dirty="0">
              <a:ln/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509"/>
            <a:ext cx="8784976" cy="225337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3600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Návrhy optimalizace logistických procesů ve společnosti MICRO-EPSILON Czech Republic</a:t>
            </a:r>
            <a:r>
              <a:rPr lang="cs-CZ" sz="3200" b="1" dirty="0">
                <a:ln/>
                <a:solidFill>
                  <a:srgbClr val="336699"/>
                </a:solidFill>
              </a:rPr>
              <a:t/>
            </a:r>
            <a:br>
              <a:rPr lang="cs-CZ" sz="3200" b="1" dirty="0">
                <a:ln/>
                <a:solidFill>
                  <a:srgbClr val="336699"/>
                </a:solidFill>
              </a:rPr>
            </a:br>
            <a:endParaRPr lang="cs-CZ" sz="3100" b="1" u="none" dirty="0">
              <a:ln/>
              <a:solidFill>
                <a:srgbClr val="336699"/>
              </a:solidFill>
            </a:endParaRP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755576" y="1340768"/>
            <a:ext cx="7776864" cy="208823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just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Návrh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rozmístění nové přístavby hlavního skladu a stávajících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skladů</a:t>
            </a:r>
          </a:p>
          <a:p>
            <a:pPr marL="64008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Řízení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skladů pomocí metody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  <a:p>
            <a:pPr marL="64008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Řízení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skladu pomocí informací získaných z čárových kódů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>
                <a:ln/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rozmístění nové přístavby hlavního skladu a stávajících skladů</a:t>
            </a:r>
            <a:r>
              <a:rPr lang="cs-CZ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u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122" y="3837151"/>
            <a:ext cx="4586288" cy="2809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8122" y="3334362"/>
            <a:ext cx="4586288" cy="5027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42" y="1827466"/>
            <a:ext cx="4401750" cy="5214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348880"/>
            <a:ext cx="4392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b="1" u="none" dirty="0" smtClean="0">
                <a:ln/>
                <a:solidFill>
                  <a:srgbClr val="336699"/>
                </a:solidFill>
              </a:rPr>
              <a:t>Nová přístavba a rozmístění skladů</a:t>
            </a:r>
            <a:endParaRPr lang="cs-CZ" b="1" u="none" dirty="0">
              <a:ln/>
              <a:solidFill>
                <a:srgbClr val="33669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64744"/>
            <a:ext cx="4334662" cy="26487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706" y="4077072"/>
            <a:ext cx="5667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132856"/>
            <a:ext cx="4057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PropPres">
  <a:themeElements>
    <a:clrScheme name="Vlastní 8">
      <a:dk1>
        <a:sysClr val="windowText" lastClr="000000"/>
      </a:dk1>
      <a:lt1>
        <a:srgbClr val="DBDBDB"/>
      </a:lt1>
      <a:dk2>
        <a:srgbClr val="000000"/>
      </a:dk2>
      <a:lt2>
        <a:srgbClr val="A7A7A7"/>
      </a:lt2>
      <a:accent1>
        <a:srgbClr val="A4A4AD"/>
      </a:accent1>
      <a:accent2>
        <a:srgbClr val="A5A5A5"/>
      </a:accent2>
      <a:accent3>
        <a:srgbClr val="59596E"/>
      </a:accent3>
      <a:accent4>
        <a:srgbClr val="808080"/>
      </a:accent4>
      <a:accent5>
        <a:srgbClr val="4D4D4D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atované skl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A09BE7-D810-492C-8EF3-4D03EDD68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SalesPropPres</Template>
  <TotalTime>0</TotalTime>
  <Words>415</Words>
  <Application>Microsoft Office PowerPoint</Application>
  <PresentationFormat>Předvádění na obrazovce (4:3)</PresentationFormat>
  <Paragraphs>129</Paragraphs>
  <Slides>20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SalesPropPres</vt:lpstr>
      <vt:lpstr>Snímek 1</vt:lpstr>
      <vt:lpstr>Cíl práce:</vt:lpstr>
      <vt:lpstr>Společnost MICRO-EPSILON Czech Republic  </vt:lpstr>
      <vt:lpstr>Hlavní náplň výroby:</vt:lpstr>
      <vt:lpstr>SWOT analýza společnosti  MICRO-EPSILON</vt:lpstr>
      <vt:lpstr>Výsledky SWOT analýzy</vt:lpstr>
      <vt:lpstr>Návrhy optimalizace logistických procesů ve společnosti MICRO-EPSILON Czech Republic </vt:lpstr>
      <vt:lpstr>Návrh rozmístění nové přístavby hlavního skladu a stávajících skladů </vt:lpstr>
      <vt:lpstr>Nová přístavba a rozmístění skladů</vt:lpstr>
      <vt:lpstr>Řízení skladů pomocí metody ABC </vt:lpstr>
      <vt:lpstr>Řízení skladu pomocí informací získaných z čárových kódů </vt:lpstr>
      <vt:lpstr>Pořízení potřebných zařízení pro zavedení evidence čárových kódů</vt:lpstr>
      <vt:lpstr>Kalkulace zařízení pro zavedení evidence čárových kódů</vt:lpstr>
      <vt:lpstr>Posouzení variant pomocí vícekriteriálního hodnocení variant metodou TOPSIS</vt:lpstr>
      <vt:lpstr> Metoda TOPSIS</vt:lpstr>
      <vt:lpstr>Určení pořadí a znázornění výsledků získaných metodou TOPSIS</vt:lpstr>
      <vt:lpstr>Optimalizace skladového hospodářství zavedením návrhu řízení skladu za pomocí čárových kódů EAN: </vt:lpstr>
      <vt:lpstr>Otázky vedoucího práce </vt:lpstr>
      <vt:lpstr>Otázky oponenta práce 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2016-05-31T01:47:38Z</dcterms:created>
  <dcterms:modified xsi:type="dcterms:W3CDTF">2017-02-01T06:54:38Z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